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 id="2147483896" r:id="rId2"/>
    <p:sldMasterId id="2147483913" r:id="rId3"/>
  </p:sldMasterIdLst>
  <p:notesMasterIdLst>
    <p:notesMasterId r:id="rId24"/>
  </p:notesMasterIdLst>
  <p:handoutMasterIdLst>
    <p:handoutMasterId r:id="rId25"/>
  </p:handoutMasterIdLst>
  <p:sldIdLst>
    <p:sldId id="256" r:id="rId4"/>
    <p:sldId id="257" r:id="rId5"/>
    <p:sldId id="268" r:id="rId6"/>
    <p:sldId id="271" r:id="rId7"/>
    <p:sldId id="258" r:id="rId8"/>
    <p:sldId id="259" r:id="rId9"/>
    <p:sldId id="260" r:id="rId10"/>
    <p:sldId id="261" r:id="rId11"/>
    <p:sldId id="262" r:id="rId12"/>
    <p:sldId id="277" r:id="rId13"/>
    <p:sldId id="263" r:id="rId14"/>
    <p:sldId id="264" r:id="rId15"/>
    <p:sldId id="272" r:id="rId16"/>
    <p:sldId id="265" r:id="rId17"/>
    <p:sldId id="274" r:id="rId18"/>
    <p:sldId id="276" r:id="rId19"/>
    <p:sldId id="278" r:id="rId20"/>
    <p:sldId id="273" r:id="rId21"/>
    <p:sldId id="266" r:id="rId22"/>
    <p:sldId id="267" r:id="rId23"/>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411" autoAdjust="0"/>
  </p:normalViewPr>
  <p:slideViewPr>
    <p:cSldViewPr>
      <p:cViewPr varScale="1">
        <p:scale>
          <a:sx n="60" d="100"/>
          <a:sy n="60" d="100"/>
        </p:scale>
        <p:origin x="227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8971" y="0"/>
            <a:ext cx="2921582" cy="495348"/>
          </a:xfrm>
          <a:prstGeom prst="rect">
            <a:avLst/>
          </a:prstGeom>
        </p:spPr>
        <p:txBody>
          <a:bodyPr vert="horz" lIns="91440" tIns="45720" rIns="91440" bIns="45720" rtlCol="0"/>
          <a:lstStyle>
            <a:lvl1pPr algn="r">
              <a:defRPr sz="1200"/>
            </a:lvl1pPr>
          </a:lstStyle>
          <a:p>
            <a:fld id="{E17251ED-A2AD-4132-9BD5-5E55FFBA5144}" type="datetimeFigureOut">
              <a:rPr kumimoji="1" lang="ja-JP" altLang="en-US" smtClean="0"/>
              <a:t>2017/10/16</a:t>
            </a:fld>
            <a:endParaRPr kumimoji="1" lang="ja-JP" altLang="en-US"/>
          </a:p>
        </p:txBody>
      </p:sp>
      <p:sp>
        <p:nvSpPr>
          <p:cNvPr id="4" name="フッター プレースホルダー 3"/>
          <p:cNvSpPr>
            <a:spLocks noGrp="1"/>
          </p:cNvSpPr>
          <p:nvPr>
            <p:ph type="ftr" sz="quarter" idx="2"/>
          </p:nvPr>
        </p:nvSpPr>
        <p:spPr>
          <a:xfrm>
            <a:off x="0" y="9377317"/>
            <a:ext cx="2921582"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971" y="9377317"/>
            <a:ext cx="2921582" cy="495347"/>
          </a:xfrm>
          <a:prstGeom prst="rect">
            <a:avLst/>
          </a:prstGeom>
        </p:spPr>
        <p:txBody>
          <a:bodyPr vert="horz" lIns="91440" tIns="45720" rIns="91440" bIns="45720" rtlCol="0" anchor="b"/>
          <a:lstStyle>
            <a:lvl1pPr algn="r">
              <a:defRPr sz="1200"/>
            </a:lvl1pPr>
          </a:lstStyle>
          <a:p>
            <a:fld id="{9F516250-BADB-4C0B-A726-50600603030B}" type="slidenum">
              <a:rPr kumimoji="1" lang="ja-JP" altLang="en-US" smtClean="0"/>
              <a:t>‹#›</a:t>
            </a:fld>
            <a:endParaRPr kumimoji="1" lang="ja-JP" altLang="en-US"/>
          </a:p>
        </p:txBody>
      </p:sp>
    </p:spTree>
    <p:extLst>
      <p:ext uri="{BB962C8B-B14F-4D97-AF65-F5344CB8AC3E}">
        <p14:creationId xmlns:p14="http://schemas.microsoft.com/office/powerpoint/2010/main" val="2999914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CDEFEBA5-6E4B-4CF1-B14C-88AE5D646988}" type="datetimeFigureOut">
              <a:rPr kumimoji="1" lang="ja-JP" altLang="en-US" smtClean="0"/>
              <a:t>2017/10/16</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A48B7D37-896E-44F6-BEEF-FB47D41186A5}" type="slidenum">
              <a:rPr kumimoji="1" lang="ja-JP" altLang="en-US" smtClean="0"/>
              <a:t>‹#›</a:t>
            </a:fld>
            <a:endParaRPr kumimoji="1" lang="ja-JP" altLang="en-US"/>
          </a:p>
        </p:txBody>
      </p:sp>
    </p:spTree>
    <p:extLst>
      <p:ext uri="{BB962C8B-B14F-4D97-AF65-F5344CB8AC3E}">
        <p14:creationId xmlns:p14="http://schemas.microsoft.com/office/powerpoint/2010/main" val="16673338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「熊本学園大学の避難所立ち上げと、障害者支援の実際」</a:t>
            </a:r>
          </a:p>
          <a:p>
            <a:r>
              <a:rPr kumimoji="1" lang="ja-JP" altLang="ja-JP" sz="1200" kern="1200" dirty="0" smtClean="0">
                <a:solidFill>
                  <a:schemeClr val="tx1"/>
                </a:solidFill>
                <a:effectLst/>
                <a:latin typeface="+mn-lt"/>
                <a:ea typeface="+mn-ea"/>
                <a:cs typeface="+mn-cs"/>
              </a:rPr>
              <a:t>熊本市の福祉避難所がなぜ機能しなかったのか？</a:t>
            </a:r>
            <a:r>
              <a:rPr kumimoji="1" lang="ja-JP" altLang="en-US" sz="1200" kern="1200" dirty="0" smtClean="0">
                <a:solidFill>
                  <a:schemeClr val="tx1"/>
                </a:solidFill>
                <a:effectLst/>
                <a:latin typeface="+mn-lt"/>
                <a:ea typeface="+mn-ea"/>
                <a:cs typeface="+mn-cs"/>
              </a:rPr>
              <a:t>ということも含め</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お話させて頂きます。</a:t>
            </a:r>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a:t>
            </a:fld>
            <a:endParaRPr kumimoji="1" lang="ja-JP" altLang="en-US"/>
          </a:p>
        </p:txBody>
      </p:sp>
    </p:spTree>
    <p:extLst>
      <p:ext uri="{BB962C8B-B14F-4D97-AF65-F5344CB8AC3E}">
        <p14:creationId xmlns:p14="http://schemas.microsoft.com/office/powerpoint/2010/main" val="95242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6</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「福祉避難所」にも多様性がある</a:t>
            </a:r>
          </a:p>
          <a:p>
            <a:r>
              <a:rPr kumimoji="1" lang="ja-JP" altLang="ja-JP" sz="1200" kern="1200" dirty="0" smtClean="0">
                <a:solidFill>
                  <a:schemeClr val="tx1"/>
                </a:solidFill>
                <a:effectLst/>
                <a:latin typeface="+mn-lt"/>
                <a:ea typeface="+mn-ea"/>
                <a:cs typeface="+mn-cs"/>
              </a:rPr>
              <a:t>・宮城県仙台市⇒地域防災計画の改定においては、地域からの連絡などにより指定避難所等への避難が困難な要援護者を把握した場合には、区（市）災害対策本部の判断により、自宅から福祉避難所への直接避難も可能とすることにした。</a:t>
            </a:r>
          </a:p>
          <a:p>
            <a:r>
              <a:rPr kumimoji="1" lang="ja-JP" altLang="ja-JP" sz="1200" kern="1200" dirty="0" smtClean="0">
                <a:solidFill>
                  <a:schemeClr val="tx1"/>
                </a:solidFill>
                <a:effectLst/>
                <a:latin typeface="+mn-lt"/>
                <a:ea typeface="+mn-ea"/>
                <a:cs typeface="+mn-cs"/>
              </a:rPr>
              <a:t>資料：内閣府「避難行動要支援者対策及び避難所における良好な生活環境対策に関する取組事例集」平成</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年（平成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月内閣府（防災担当）「福祉避難所の確保・運営ガイドライン」付属資料</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京都府⇒一般避難所での福祉避難室の取組。災害時における要配慮者への支援として、福祉避難所の指定を進めているが、大規模災害の場合すべての要配慮者への対応は困難になることから、一般の避難所をユニバーサルデザインにするための指針として「福祉避難コーナー設置ガイドライン」を作成した。本ガイドラインは、国の指針の他、全国の先進的なガイドライン等を参考に、京都府のユニバーサルデザインの取組みの一環として、有識者からなる「あったか京都推進会議」での検討の他、障害者や難病者などの要配慮者の当事者団体からの意見を反映している。」平成</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年（平成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月内閣府（防災担当）「福祉避難所の確保・運営ガイドライン」付属資料</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愛知県田原市⇒福祉避難所を設置せず社会福祉施設で要配慮者を受け入れることを原則とする。福祉避難所開設の必要が生じた場合、施設・設備等が整っている市内の福祉施設で受入れが行えるよう、市内事業者と協定を締結した。収容能力等により協定福祉避難所での受入れが困難な場合には、福祉避難所（市内福祉センター等４か所）を開設することとした。資料：内閣府「避難行動要支援者対策及び避難所における良好な生活環境対策に関する取組事例集」平成</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年（平成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月内閣府（防災担当）「福祉避難所の確保・運営ガイドライン」付属資料</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高知県高知市⇒福祉避難所運営については、大規模災害時を想定しているが、その際職員による運営は困難であることから、指定時には福祉避難所指定施設近隣住民に対し説明し、福祉避難所運営に協力を依頼している。また、介護等行うための専門職員が不足することが想定されるため、市内ヘルパー事業所やケアマネージャー事業所等訪問系事業所と支援員確保のための協議を進めることとしている。大規模災害時は遠方よりの支援が困難であるため、支援員確保が課題となる。このため、指定時には近隣地区住民と協議し、福祉避難所運営、特に食事の準備や清掃等収容避難所でも行うこととなる活動についての支援を依頼している。資料：内閣府「避難行動要支援者対策及び避難所における良好な生活環境対策に関する取組事例集」平成</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年（平成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月内閣府（防災担当）「福祉避難所の確保・運営ガイドライン」付属資料</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12</a:t>
            </a:fld>
            <a:endParaRPr kumimoji="1" lang="ja-JP" altLang="en-US"/>
          </a:p>
        </p:txBody>
      </p:sp>
    </p:spTree>
    <p:extLst>
      <p:ext uri="{BB962C8B-B14F-4D97-AF65-F5344CB8AC3E}">
        <p14:creationId xmlns:p14="http://schemas.microsoft.com/office/powerpoint/2010/main" val="2007845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6</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「福祉避難所」にも多様性がある</a:t>
            </a:r>
          </a:p>
          <a:p>
            <a:r>
              <a:rPr kumimoji="1" lang="ja-JP" altLang="ja-JP" sz="1200" kern="1200" dirty="0" smtClean="0">
                <a:solidFill>
                  <a:schemeClr val="tx1"/>
                </a:solidFill>
                <a:effectLst/>
                <a:latin typeface="+mn-lt"/>
                <a:ea typeface="+mn-ea"/>
                <a:cs typeface="+mn-cs"/>
              </a:rPr>
              <a:t>・宮城県仙台市⇒地域防災計画の改定においては、地域からの連絡などにより指定避難所等への避難が困難な要援護者を把握した場合には、区（市）災害対策本部の判断により、自宅から福祉避難所への直接避難も可能とすることにした。</a:t>
            </a:r>
          </a:p>
          <a:p>
            <a:r>
              <a:rPr kumimoji="1" lang="ja-JP" altLang="ja-JP" sz="1200" kern="1200" dirty="0" smtClean="0">
                <a:solidFill>
                  <a:schemeClr val="tx1"/>
                </a:solidFill>
                <a:effectLst/>
                <a:latin typeface="+mn-lt"/>
                <a:ea typeface="+mn-ea"/>
                <a:cs typeface="+mn-cs"/>
              </a:rPr>
              <a:t>資料：内閣府「避難行動要支援者対策及び避難所における良好な生活環境対策に関する取組事例集」平成</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年（平成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月内閣府（防災担当）「福祉避難所の確保・運営ガイドライン」付属資料</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京都府⇒一般避難所での福祉避難室の取組。災害時における要配慮者への支援として、福祉避難所の指定を進めているが、大規模災害の場合すべての要配慮者への対応は困難になることから、一般の避難所をユニバーサルデザインにするための指針として「福祉避難コーナー設置ガイドライン」を作成した。本ガイドラインは、国の指針の他、全国の先進的なガイドライン等を参考に、京都府のユニバーサルデザインの取組みの一環として、有識者からなる「あったか京都推進会議」での検討の他、障害者や難病者などの要配慮者の当事者団体からの意見を反映している。」平成</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年（平成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月内閣府（防災担当）「福祉避難所の確保・運営ガイドライン」付属資料</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愛知県田原市⇒福祉避難所を設置せず社会福祉施設で要配慮者を受け入れることを原則とする。福祉避難所開設の必要が生じた場合、施設・設備等が整っている市内の福祉施設で受入れが行えるよう、市内事業者と協定を締結した。収容能力等により協定福祉避難所での受入れが困難な場合には、福祉避難所（市内福祉センター等４か所）を開設することとした。資料：内閣府「避難行動要支援者対策及び避難所における良好な生活環境対策に関する取組事例集」平成</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年（平成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月内閣府（防災担当）「福祉避難所の確保・運営ガイドライン」付属資料</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高知県高知市⇒福祉避難所運営については、大規模災害時を想定しているが、その際職員による運営は困難であることから、指定時には福祉避難所指定施設近隣住民に対し説明し、福祉避難所運営に協力を依頼している。また、介護等行うための専門職員が不足することが想定されるため、市内ヘルパー事業所やケアマネージャー事業所等訪問系事業所と支援員確保のための協議を進めることとしている。大規模災害時は遠方よりの支援が困難であるため、支援員確保が課題となる。このため、指定時には近隣地区住民と協議し、福祉避難所運営、特に食事の準備や清掃等収容避難所でも行うこととなる活動についての支援を依頼している。資料：内閣府「避難行動要支援者対策及び避難所における良好な生活環境対策に関する取組事例集」平成</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年（平成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月内閣府（防災担当）「福祉避難所の確保・運営ガイドライン」付属資料</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13</a:t>
            </a:fld>
            <a:endParaRPr kumimoji="1" lang="ja-JP" altLang="en-US"/>
          </a:p>
        </p:txBody>
      </p:sp>
    </p:spTree>
    <p:extLst>
      <p:ext uri="{BB962C8B-B14F-4D97-AF65-F5344CB8AC3E}">
        <p14:creationId xmlns:p14="http://schemas.microsoft.com/office/powerpoint/2010/main" val="46089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a:t>
            </a:r>
          </a:p>
          <a:p>
            <a:pPr lvl="0"/>
            <a:r>
              <a:rPr kumimoji="1" lang="ja-JP" altLang="ja-JP" sz="1200" kern="1200" dirty="0" smtClean="0">
                <a:solidFill>
                  <a:schemeClr val="tx1"/>
                </a:solidFill>
                <a:effectLst/>
                <a:latin typeface="+mn-lt"/>
                <a:ea typeface="+mn-ea"/>
                <a:cs typeface="+mn-cs"/>
              </a:rPr>
              <a:t>「福祉避難所」は地域によって多様性がある。大枠の規定しかない分、ただ、バリアフリーということだけでなく、個別性のある支援を行える環境整備、それは自分たちでよりよいもの、自分たちの地域にあったものを指定できる可能性もある。</a:t>
            </a:r>
          </a:p>
          <a:p>
            <a:pPr lvl="0"/>
            <a:r>
              <a:rPr kumimoji="1" lang="ja-JP" altLang="ja-JP" sz="1200" kern="1200" dirty="0" smtClean="0">
                <a:solidFill>
                  <a:schemeClr val="tx1"/>
                </a:solidFill>
                <a:effectLst/>
                <a:latin typeface="+mn-lt"/>
                <a:ea typeface="+mn-ea"/>
                <a:cs typeface="+mn-cs"/>
              </a:rPr>
              <a:t>人的支援：介護・介助を提供する人、受ける人の相互間で慣れや親しみは必要。知らない場所で過ごすまたは支援を行う、介助する側も受ける側も不安があることは同じ。慣れた施設や場所であれば安心してケアを提供、または受けることができる。それには、日ごろの交流や付き合いが必要不可欠。さらに「家族との関係性があったことで「福祉避難所」を開設した際に家族に運営を手伝ってもらった」（Ｅ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日）というように避難してきた人も人的支援者となりうることができる。</a:t>
            </a:r>
          </a:p>
          <a:p>
            <a:pPr lvl="0"/>
            <a:r>
              <a:rPr kumimoji="1" lang="ja-JP" altLang="ja-JP" sz="1200" kern="1200" dirty="0" smtClean="0">
                <a:solidFill>
                  <a:schemeClr val="tx1"/>
                </a:solidFill>
                <a:effectLst/>
                <a:latin typeface="+mn-lt"/>
                <a:ea typeface="+mn-ea"/>
                <a:cs typeface="+mn-cs"/>
              </a:rPr>
              <a:t>障害のある人：「避難」から「帰宅」へ。どこの事業所や団体との関係性がない人は帰宅支援が難しい。その担い手もしくは誰が行政につなぐか「福祉避難所」を開設する前から策は講じておいたほうがよい。</a:t>
            </a:r>
          </a:p>
          <a:p>
            <a:pPr lvl="0"/>
            <a:r>
              <a:rPr kumimoji="1" lang="ja-JP" altLang="ja-JP" sz="1200" kern="1200" dirty="0" smtClean="0">
                <a:solidFill>
                  <a:schemeClr val="tx1"/>
                </a:solidFill>
                <a:effectLst/>
                <a:latin typeface="+mn-lt"/>
                <a:ea typeface="+mn-ea"/>
                <a:cs typeface="+mn-cs"/>
              </a:rPr>
              <a:t>介助費について：避難所でもヘルパーは利用できるのに情報が伝わっていなかった。では、「福祉避難所」を併設した場合の介助費はどうなるか？</a:t>
            </a:r>
          </a:p>
          <a:p>
            <a:pPr lvl="0"/>
            <a:r>
              <a:rPr kumimoji="1" lang="ja-JP" altLang="ja-JP" sz="1200" kern="1200" dirty="0" smtClean="0">
                <a:solidFill>
                  <a:schemeClr val="tx1"/>
                </a:solidFill>
                <a:effectLst/>
                <a:latin typeface="+mn-lt"/>
                <a:ea typeface="+mn-ea"/>
                <a:cs typeface="+mn-cs"/>
              </a:rPr>
              <a:t>避難所における「合理的配慮」とは何か？また個別対応が不平等ではないという地域の人との共通認識。</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14</a:t>
            </a:fld>
            <a:endParaRPr kumimoji="1" lang="ja-JP" altLang="en-US"/>
          </a:p>
        </p:txBody>
      </p:sp>
    </p:spTree>
    <p:extLst>
      <p:ext uri="{BB962C8B-B14F-4D97-AF65-F5344CB8AC3E}">
        <p14:creationId xmlns:p14="http://schemas.microsoft.com/office/powerpoint/2010/main" val="4095141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a:t>
            </a:r>
          </a:p>
          <a:p>
            <a:pPr lvl="0"/>
            <a:r>
              <a:rPr kumimoji="1" lang="ja-JP" altLang="ja-JP" sz="1200" kern="1200" dirty="0" smtClean="0">
                <a:solidFill>
                  <a:schemeClr val="tx1"/>
                </a:solidFill>
                <a:effectLst/>
                <a:latin typeface="+mn-lt"/>
                <a:ea typeface="+mn-ea"/>
                <a:cs typeface="+mn-cs"/>
              </a:rPr>
              <a:t>「福祉避難所」は地域によって多様性がある。大枠の規定しかない分、ただ、バリアフリーということだけでなく、個別性のある支援を行える環境整備、それは自分たちでよりよいもの、自分たちの地域にあったものを指定できる可能性もある。</a:t>
            </a:r>
          </a:p>
          <a:p>
            <a:pPr lvl="0"/>
            <a:r>
              <a:rPr kumimoji="1" lang="ja-JP" altLang="ja-JP" sz="1200" kern="1200" dirty="0" smtClean="0">
                <a:solidFill>
                  <a:schemeClr val="tx1"/>
                </a:solidFill>
                <a:effectLst/>
                <a:latin typeface="+mn-lt"/>
                <a:ea typeface="+mn-ea"/>
                <a:cs typeface="+mn-cs"/>
              </a:rPr>
              <a:t>人的支援：介護・介助を提供する人、受ける人の相互間で慣れや親しみは必要。知らない場所で過ごすまたは支援を行う、介助する側も受ける側も不安があることは同じ。慣れた施設や場所であれば安心してケアを提供、または受けることができる。それには、日ごろの交流や付き合いが必要不可欠。さらに「家族との関係性があったことで「福祉避難所」を開設した際に家族に運営を手伝ってもらった」（Ｅ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日）というように避難してきた人も人的支援者となりうることができる。</a:t>
            </a:r>
          </a:p>
          <a:p>
            <a:pPr lvl="0"/>
            <a:r>
              <a:rPr kumimoji="1" lang="ja-JP" altLang="ja-JP" sz="1200" kern="1200" dirty="0" smtClean="0">
                <a:solidFill>
                  <a:schemeClr val="tx1"/>
                </a:solidFill>
                <a:effectLst/>
                <a:latin typeface="+mn-lt"/>
                <a:ea typeface="+mn-ea"/>
                <a:cs typeface="+mn-cs"/>
              </a:rPr>
              <a:t>障害のある人：「避難」から「帰宅」へ。どこの事業所や団体との関係性がない人は帰宅支援が難しい。その担い手もしくは誰が行政につなぐか「福祉避難所」を開設する前から策は講じておいたほうがよい。</a:t>
            </a:r>
          </a:p>
          <a:p>
            <a:pPr lvl="0"/>
            <a:r>
              <a:rPr kumimoji="1" lang="ja-JP" altLang="ja-JP" sz="1200" kern="1200" dirty="0" smtClean="0">
                <a:solidFill>
                  <a:schemeClr val="tx1"/>
                </a:solidFill>
                <a:effectLst/>
                <a:latin typeface="+mn-lt"/>
                <a:ea typeface="+mn-ea"/>
                <a:cs typeface="+mn-cs"/>
              </a:rPr>
              <a:t>介助費について：避難所でもヘルパーは利用できるのに情報が伝わっていなかった。では、「福祉避難所」を併設した場合の介助費はどうなるか？</a:t>
            </a:r>
          </a:p>
          <a:p>
            <a:pPr lvl="0"/>
            <a:r>
              <a:rPr kumimoji="1" lang="ja-JP" altLang="ja-JP" sz="1200" kern="1200" dirty="0" smtClean="0">
                <a:solidFill>
                  <a:schemeClr val="tx1"/>
                </a:solidFill>
                <a:effectLst/>
                <a:latin typeface="+mn-lt"/>
                <a:ea typeface="+mn-ea"/>
                <a:cs typeface="+mn-cs"/>
              </a:rPr>
              <a:t>避難所における「合理的配慮」とは何か？また個別対応が不平等ではないという地域の人との共通認識。</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15</a:t>
            </a:fld>
            <a:endParaRPr kumimoji="1" lang="ja-JP" altLang="en-US"/>
          </a:p>
        </p:txBody>
      </p:sp>
    </p:spTree>
    <p:extLst>
      <p:ext uri="{BB962C8B-B14F-4D97-AF65-F5344CB8AC3E}">
        <p14:creationId xmlns:p14="http://schemas.microsoft.com/office/powerpoint/2010/main" val="4100468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a:t>
            </a:r>
          </a:p>
          <a:p>
            <a:pPr lvl="0"/>
            <a:r>
              <a:rPr kumimoji="1" lang="ja-JP" altLang="ja-JP" sz="1200" kern="1200" dirty="0" smtClean="0">
                <a:solidFill>
                  <a:schemeClr val="tx1"/>
                </a:solidFill>
                <a:effectLst/>
                <a:latin typeface="+mn-lt"/>
                <a:ea typeface="+mn-ea"/>
                <a:cs typeface="+mn-cs"/>
              </a:rPr>
              <a:t>「福祉避難所」は地域によって多様性がある。大枠の規定しかない分、ただ、バリアフリーということだけでなく、個別性のある支援を行える環境整備、それは自分たちでよりよいもの、自分たちの地域にあったものを指定できる可能性もある。</a:t>
            </a:r>
          </a:p>
          <a:p>
            <a:pPr lvl="0"/>
            <a:r>
              <a:rPr kumimoji="1" lang="ja-JP" altLang="ja-JP" sz="1200" kern="1200" dirty="0" smtClean="0">
                <a:solidFill>
                  <a:schemeClr val="tx1"/>
                </a:solidFill>
                <a:effectLst/>
                <a:latin typeface="+mn-lt"/>
                <a:ea typeface="+mn-ea"/>
                <a:cs typeface="+mn-cs"/>
              </a:rPr>
              <a:t>人的支援：介護・介助を提供する人、受ける人の相互間で慣れや親しみは必要。知らない場所で過ごすまたは支援を行う、介助する側も受ける側も不安があることは同じ。慣れた施設や場所であれば安心してケアを提供、または受けることができる。それには、日ごろの交流や付き合いが必要不可欠。さらに「家族との関係性があったことで「福祉避難所」を開設した際に家族に運営を手伝ってもらった」（Ｅ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日）というように避難してきた人も人的支援者となりうることができる。</a:t>
            </a:r>
          </a:p>
          <a:p>
            <a:pPr lvl="0"/>
            <a:r>
              <a:rPr kumimoji="1" lang="ja-JP" altLang="ja-JP" sz="1200" kern="1200" dirty="0" smtClean="0">
                <a:solidFill>
                  <a:schemeClr val="tx1"/>
                </a:solidFill>
                <a:effectLst/>
                <a:latin typeface="+mn-lt"/>
                <a:ea typeface="+mn-ea"/>
                <a:cs typeface="+mn-cs"/>
              </a:rPr>
              <a:t>障害のある人：「避難」から「帰宅」へ。どこの事業所や団体との関係性がない人は帰宅支援が難しい。その担い手もしくは誰が行政につなぐか「福祉避難所」を開設する前から策は講じておいたほうがよい。</a:t>
            </a:r>
          </a:p>
          <a:p>
            <a:pPr lvl="0"/>
            <a:r>
              <a:rPr kumimoji="1" lang="ja-JP" altLang="ja-JP" sz="1200" kern="1200" dirty="0" smtClean="0">
                <a:solidFill>
                  <a:schemeClr val="tx1"/>
                </a:solidFill>
                <a:effectLst/>
                <a:latin typeface="+mn-lt"/>
                <a:ea typeface="+mn-ea"/>
                <a:cs typeface="+mn-cs"/>
              </a:rPr>
              <a:t>介助費について：避難所でもヘルパーは利用できるのに情報が伝わっていなかった。では、「福祉避難所」を併設した場合の介助費はどうなるか？</a:t>
            </a:r>
          </a:p>
          <a:p>
            <a:pPr lvl="0"/>
            <a:r>
              <a:rPr kumimoji="1" lang="ja-JP" altLang="ja-JP" sz="1200" kern="1200" dirty="0" smtClean="0">
                <a:solidFill>
                  <a:schemeClr val="tx1"/>
                </a:solidFill>
                <a:effectLst/>
                <a:latin typeface="+mn-lt"/>
                <a:ea typeface="+mn-ea"/>
                <a:cs typeface="+mn-cs"/>
              </a:rPr>
              <a:t>避難所における「合理的配慮」とは何か？また個別対応が不平等ではないという地域の人との共通認識。</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16</a:t>
            </a:fld>
            <a:endParaRPr kumimoji="1" lang="ja-JP" altLang="en-US"/>
          </a:p>
        </p:txBody>
      </p:sp>
    </p:spTree>
    <p:extLst>
      <p:ext uri="{BB962C8B-B14F-4D97-AF65-F5344CB8AC3E}">
        <p14:creationId xmlns:p14="http://schemas.microsoft.com/office/powerpoint/2010/main" val="4218965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a:t>
            </a:r>
          </a:p>
          <a:p>
            <a:pPr lvl="0"/>
            <a:r>
              <a:rPr kumimoji="1" lang="ja-JP" altLang="ja-JP" sz="1200" kern="1200" dirty="0" smtClean="0">
                <a:solidFill>
                  <a:schemeClr val="tx1"/>
                </a:solidFill>
                <a:effectLst/>
                <a:latin typeface="+mn-lt"/>
                <a:ea typeface="+mn-ea"/>
                <a:cs typeface="+mn-cs"/>
              </a:rPr>
              <a:t>「福祉避難所」は地域によって多様性がある。大枠の規定しかない分、ただ、バリアフリーということだけでなく、個別性のある支援を行える環境整備、それは自分たちでよりよいもの、自分たちの地域にあったものを指定できる可能性もある。</a:t>
            </a:r>
          </a:p>
          <a:p>
            <a:pPr lvl="0"/>
            <a:r>
              <a:rPr kumimoji="1" lang="ja-JP" altLang="ja-JP" sz="1200" kern="1200" dirty="0" smtClean="0">
                <a:solidFill>
                  <a:schemeClr val="tx1"/>
                </a:solidFill>
                <a:effectLst/>
                <a:latin typeface="+mn-lt"/>
                <a:ea typeface="+mn-ea"/>
                <a:cs typeface="+mn-cs"/>
              </a:rPr>
              <a:t>人的支援：介護・介助を提供する人、受ける人の相互間で慣れや親しみは必要。知らない場所で過ごすまたは支援を行う、介助する側も受ける側も不安があることは同じ。慣れた施設や場所であれば安心してケアを提供、または受けることができる。それには、日ごろの交流や付き合いが必要不可欠。さらに「家族との関係性があったことで「福祉避難所」を開設した際に家族に運営を手伝ってもらった」（Ｅ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日）というように避難してきた人も人的支援者となりうることができる。</a:t>
            </a:r>
          </a:p>
          <a:p>
            <a:pPr lvl="0"/>
            <a:r>
              <a:rPr kumimoji="1" lang="ja-JP" altLang="ja-JP" sz="1200" kern="1200" dirty="0" smtClean="0">
                <a:solidFill>
                  <a:schemeClr val="tx1"/>
                </a:solidFill>
                <a:effectLst/>
                <a:latin typeface="+mn-lt"/>
                <a:ea typeface="+mn-ea"/>
                <a:cs typeface="+mn-cs"/>
              </a:rPr>
              <a:t>障害のある人：「避難」から「帰宅」へ。どこの事業所や団体との関係性がない人は帰宅支援が難しい。その担い手もしくは誰が行政につなぐか「福祉避難所」を開設する前から策は講じておいたほうがよい。</a:t>
            </a:r>
          </a:p>
          <a:p>
            <a:pPr lvl="0"/>
            <a:r>
              <a:rPr kumimoji="1" lang="ja-JP" altLang="ja-JP" sz="1200" kern="1200" dirty="0" smtClean="0">
                <a:solidFill>
                  <a:schemeClr val="tx1"/>
                </a:solidFill>
                <a:effectLst/>
                <a:latin typeface="+mn-lt"/>
                <a:ea typeface="+mn-ea"/>
                <a:cs typeface="+mn-cs"/>
              </a:rPr>
              <a:t>介助費について：避難所でもヘルパーは利用できるのに情報が伝わっていなかった。では、「福祉避難所」を併設した場合の介助費はどうなるか？</a:t>
            </a:r>
          </a:p>
          <a:p>
            <a:pPr lvl="0"/>
            <a:r>
              <a:rPr kumimoji="1" lang="ja-JP" altLang="ja-JP" sz="1200" kern="1200" dirty="0" smtClean="0">
                <a:solidFill>
                  <a:schemeClr val="tx1"/>
                </a:solidFill>
                <a:effectLst/>
                <a:latin typeface="+mn-lt"/>
                <a:ea typeface="+mn-ea"/>
                <a:cs typeface="+mn-cs"/>
              </a:rPr>
              <a:t>避難所における「合理的配慮」とは何か？また個別対応が不平等ではないという地域の人との共通認識。</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17</a:t>
            </a:fld>
            <a:endParaRPr kumimoji="1" lang="ja-JP" altLang="en-US"/>
          </a:p>
        </p:txBody>
      </p:sp>
    </p:spTree>
    <p:extLst>
      <p:ext uri="{BB962C8B-B14F-4D97-AF65-F5344CB8AC3E}">
        <p14:creationId xmlns:p14="http://schemas.microsoft.com/office/powerpoint/2010/main" val="3203490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a:t>
            </a:r>
          </a:p>
          <a:p>
            <a:pPr lvl="0"/>
            <a:r>
              <a:rPr kumimoji="1" lang="ja-JP" altLang="ja-JP" sz="1200" kern="1200" dirty="0" smtClean="0">
                <a:solidFill>
                  <a:schemeClr val="tx1"/>
                </a:solidFill>
                <a:effectLst/>
                <a:latin typeface="+mn-lt"/>
                <a:ea typeface="+mn-ea"/>
                <a:cs typeface="+mn-cs"/>
              </a:rPr>
              <a:t>「福祉避難所」は地域によって多様性がある。大枠の規定しかない分、ただ、バリアフリーということだけでなく、個別性のある支援を行える環境整備、それは自分たちでよりよいもの、自分たちの地域にあったものを指定できる可能性もある。</a:t>
            </a:r>
          </a:p>
          <a:p>
            <a:pPr lvl="0"/>
            <a:r>
              <a:rPr kumimoji="1" lang="ja-JP" altLang="ja-JP" sz="1200" kern="1200" dirty="0" smtClean="0">
                <a:solidFill>
                  <a:schemeClr val="tx1"/>
                </a:solidFill>
                <a:effectLst/>
                <a:latin typeface="+mn-lt"/>
                <a:ea typeface="+mn-ea"/>
                <a:cs typeface="+mn-cs"/>
              </a:rPr>
              <a:t>人的支援：介護・介助を提供する人、受ける人の相互間で慣れや親しみは必要。知らない場所で過ごすまたは支援を行う、介助する側も受ける側も不安があることは同じ。慣れた施設や場所であれば安心してケアを提供、または受けることができる。それには、日ごろの交流や付き合いが必要不可欠。さらに「家族との関係性があったことで「福祉避難所」を開設した際に家族に運営を手伝ってもらった」（Ｅ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日）というように避難してきた人も人的支援者となりうることができる。</a:t>
            </a:r>
          </a:p>
          <a:p>
            <a:pPr lvl="0"/>
            <a:r>
              <a:rPr kumimoji="1" lang="ja-JP" altLang="ja-JP" sz="1200" kern="1200" dirty="0" smtClean="0">
                <a:solidFill>
                  <a:schemeClr val="tx1"/>
                </a:solidFill>
                <a:effectLst/>
                <a:latin typeface="+mn-lt"/>
                <a:ea typeface="+mn-ea"/>
                <a:cs typeface="+mn-cs"/>
              </a:rPr>
              <a:t>障害のある人：「避難」から「帰宅」へ。どこの事業所や団体との関係性がない人は帰宅支援が難しい。その担い手もしくは誰が行政につなぐか「福祉避難所」を開設する前から策は講じておいたほうがよい。</a:t>
            </a:r>
          </a:p>
          <a:p>
            <a:pPr lvl="0"/>
            <a:r>
              <a:rPr kumimoji="1" lang="ja-JP" altLang="ja-JP" sz="1200" kern="1200" dirty="0" smtClean="0">
                <a:solidFill>
                  <a:schemeClr val="tx1"/>
                </a:solidFill>
                <a:effectLst/>
                <a:latin typeface="+mn-lt"/>
                <a:ea typeface="+mn-ea"/>
                <a:cs typeface="+mn-cs"/>
              </a:rPr>
              <a:t>介助費について：避難所でもヘルパーは利用できるのに情報が伝わっていなかった。では、「福祉避難所」を併設した場合の介助費はどうなるか？</a:t>
            </a:r>
          </a:p>
          <a:p>
            <a:pPr lvl="0"/>
            <a:r>
              <a:rPr kumimoji="1" lang="ja-JP" altLang="ja-JP" sz="1200" kern="1200" dirty="0" smtClean="0">
                <a:solidFill>
                  <a:schemeClr val="tx1"/>
                </a:solidFill>
                <a:effectLst/>
                <a:latin typeface="+mn-lt"/>
                <a:ea typeface="+mn-ea"/>
                <a:cs typeface="+mn-cs"/>
              </a:rPr>
              <a:t>避難所における「合理的配慮」とは何か？また個別対応が不平等ではないという地域の人との共通認識。</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18</a:t>
            </a:fld>
            <a:endParaRPr kumimoji="1" lang="ja-JP" altLang="en-US"/>
          </a:p>
        </p:txBody>
      </p:sp>
    </p:spTree>
    <p:extLst>
      <p:ext uri="{BB962C8B-B14F-4D97-AF65-F5344CB8AC3E}">
        <p14:creationId xmlns:p14="http://schemas.microsoft.com/office/powerpoint/2010/main" val="436042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最後に…障害者は「福祉避難所」へ行けばいいという世間の考えは固定しないようにしたい。なぜなら、できれば家の近くの避難所に避難し本人の障害特性に応じた配慮をしてもらい安心して避難できるのであればそれがいい。あくまでも、一次避難所で避難生活を営めない理由は、本人にあるのではなく多様な人を受け入れる「避難所」のかたちができていないからだ。この視点が抜け落ちると、震災後の生活で障害者は地域から孤立してしまうことになりかねない。</a:t>
            </a:r>
          </a:p>
          <a:p>
            <a:r>
              <a:rPr kumimoji="1" lang="ja-JP" altLang="ja-JP" sz="1200" kern="1200" dirty="0" smtClean="0">
                <a:solidFill>
                  <a:schemeClr val="tx1"/>
                </a:solidFill>
                <a:effectLst/>
                <a:latin typeface="+mn-lt"/>
                <a:ea typeface="+mn-ea"/>
                <a:cs typeface="+mn-cs"/>
              </a:rPr>
              <a:t>　問題の本質は、一般の避難所から障害者の姿を遠ざけてはいけない。一般避難所に「福祉避難所」が併設型の「福祉避難所」であれば、地域の住民と共に過ごすことでお互いに助け合っていけることもある。すると、避難する人にとって適した「福祉避難所」とはどういうものなのか、問い直しが必要となってくる。この問い直しは、その地域によって違いがでてくる。なぜならば、もしかしたら一般の避難所に福祉避難所を併設できる環境条件があるところや熊本学園大学の避難所のように同じ建物内で障害のある人、高齢者、病いを持つ人、幼児、ペットが避難できるところがあるかもしれない。</a:t>
            </a:r>
          </a:p>
          <a:p>
            <a:r>
              <a:rPr kumimoji="1" lang="ja-JP" altLang="ja-JP" sz="1200" kern="1200" dirty="0" smtClean="0">
                <a:solidFill>
                  <a:schemeClr val="tx1"/>
                </a:solidFill>
                <a:effectLst/>
                <a:latin typeface="+mn-lt"/>
                <a:ea typeface="+mn-ea"/>
                <a:cs typeface="+mn-cs"/>
              </a:rPr>
              <a:t>今回、吉村さんと共に障害のある人を受け入れた「福祉避難所」を調査しておりますが、そこで聞いた話しの中には、「本人だけ「福祉避難所」に避難して来られたが状態が落ち着いた（疲れがとれた）ことで家族がいる一般避難所へ戻られた（精神の方）」（Ｌ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17</a:t>
            </a:r>
            <a:r>
              <a:rPr kumimoji="1" lang="ja-JP" altLang="ja-JP" sz="1200" kern="1200" dirty="0" smtClean="0">
                <a:solidFill>
                  <a:schemeClr val="tx1"/>
                </a:solidFill>
                <a:effectLst/>
                <a:latin typeface="+mn-lt"/>
                <a:ea typeface="+mn-ea"/>
                <a:cs typeface="+mn-cs"/>
              </a:rPr>
              <a:t>日）という話しもあり「福祉避難所」が併設もしくは同じ避難所に開設できない場合は、近隣の「福祉避難所」を地域と障害のある人の状態に即したかたちで活用していければいいと思う。</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ただ、今後も一般の避難所を誰もが避難できる場所にするということは、お互いが地域で共に生きていくことを思えば改善していくべき課題にはちがいない。</a:t>
            </a:r>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19</a:t>
            </a:fld>
            <a:endParaRPr kumimoji="1" lang="ja-JP" altLang="en-US"/>
          </a:p>
        </p:txBody>
      </p:sp>
    </p:spTree>
    <p:extLst>
      <p:ext uri="{BB962C8B-B14F-4D97-AF65-F5344CB8AC3E}">
        <p14:creationId xmlns:p14="http://schemas.microsoft.com/office/powerpoint/2010/main" val="2341595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20</a:t>
            </a:fld>
            <a:endParaRPr kumimoji="1" lang="ja-JP" altLang="en-US"/>
          </a:p>
        </p:txBody>
      </p:sp>
    </p:spTree>
    <p:extLst>
      <p:ext uri="{BB962C8B-B14F-4D97-AF65-F5344CB8AC3E}">
        <p14:creationId xmlns:p14="http://schemas.microsoft.com/office/powerpoint/2010/main" val="1319167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はじめに</a:t>
            </a:r>
          </a:p>
          <a:p>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なぜ私が「福祉避難所」について調査をしているのか？</a:t>
            </a:r>
          </a:p>
          <a:p>
            <a:r>
              <a:rPr kumimoji="1" lang="ja-JP" altLang="ja-JP" sz="1200" kern="1200" dirty="0" smtClean="0">
                <a:solidFill>
                  <a:schemeClr val="tx1"/>
                </a:solidFill>
                <a:effectLst/>
                <a:latin typeface="+mn-lt"/>
                <a:ea typeface="+mn-ea"/>
                <a:cs typeface="+mn-cs"/>
              </a:rPr>
              <a:t>東日本大震災が起きた際に、「</a:t>
            </a:r>
            <a:r>
              <a:rPr kumimoji="1" lang="ja-JP" altLang="ja-JP" sz="1200" kern="1200" dirty="0" err="1" smtClean="0">
                <a:solidFill>
                  <a:schemeClr val="tx1"/>
                </a:solidFill>
                <a:effectLst/>
                <a:latin typeface="+mn-lt"/>
                <a:ea typeface="+mn-ea"/>
                <a:cs typeface="+mn-cs"/>
              </a:rPr>
              <a:t>被災地障がい</a:t>
            </a:r>
            <a:r>
              <a:rPr kumimoji="1" lang="ja-JP" altLang="ja-JP" sz="1200" kern="1200" dirty="0" smtClean="0">
                <a:solidFill>
                  <a:schemeClr val="tx1"/>
                </a:solidFill>
                <a:effectLst/>
                <a:latin typeface="+mn-lt"/>
                <a:ea typeface="+mn-ea"/>
                <a:cs typeface="+mn-cs"/>
              </a:rPr>
              <a:t>者センターふくしま」の活動に介助で携わり、大規模避難所に障害者がいないということで地域で生活していた「障害者は何処へ避難したのだ」という話しがでた。「被災地障がい者センターふくしま」の代表である白石清春さんが避難所をまわった時に聞いた話しでは、大規模避難所にいた医師が高齢者や障害者を福島県内外の施設に割り振って避難させたということが明らかになった。障害のある方が、「避難」したつもりが「入所」させられたのではないかということで白石さんが障害のある友人たちと施設訪問をされその際に同行させて頂いたのが「福祉避難所」について考えるきっかけである。</a:t>
            </a:r>
          </a:p>
          <a:p>
            <a:r>
              <a:rPr kumimoji="1" lang="ja-JP" altLang="ja-JP" sz="1200" kern="1200" dirty="0" smtClean="0">
                <a:solidFill>
                  <a:schemeClr val="tx1"/>
                </a:solidFill>
                <a:effectLst/>
                <a:latin typeface="+mn-lt"/>
                <a:ea typeface="+mn-ea"/>
                <a:cs typeface="+mn-cs"/>
              </a:rPr>
              <a:t>佐藤によれば「宮城・岩手では震災以前から、平時から「施設・病院入所主義」の風土だったわけで、これは震災時に「施設・病院入所主義」への遡行が見られた阪神とは異なる点である」（佐藤</a:t>
            </a:r>
            <a:r>
              <a:rPr kumimoji="1" lang="en-US" altLang="ja-JP" sz="1200" kern="1200" dirty="0" smtClean="0">
                <a:solidFill>
                  <a:schemeClr val="tx1"/>
                </a:solidFill>
                <a:effectLst/>
                <a:latin typeface="+mn-lt"/>
                <a:ea typeface="+mn-ea"/>
                <a:cs typeface="+mn-cs"/>
              </a:rPr>
              <a:t>2015</a:t>
            </a:r>
            <a:r>
              <a:rPr kumimoji="1" lang="ja-JP" altLang="ja-JP" sz="1200" kern="1200" dirty="0" smtClean="0">
                <a:solidFill>
                  <a:schemeClr val="tx1"/>
                </a:solidFill>
                <a:effectLst/>
                <a:latin typeface="+mn-lt"/>
                <a:ea typeface="+mn-ea"/>
                <a:cs typeface="+mn-cs"/>
              </a:rPr>
              <a:t>）と述べている。では、熊本における障害者はどうだったか。現時点では、障害者が「福祉避難所」に避難したことで「施設・病院入所主義」のような本人の障害状況や身体状況は別として「避難」するつもりで行き本人の意思とは関係なく「入所」へということは確認できていない。熊本が前述のようにならなかった一考察として考えられるのは、各障害者団体</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ヒューマンネットワーク熊本</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（ＪＩＬ・全国自立生活センター協議会）（ＪＤＦ・日本障害フォーラム</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ゆめ風基金</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などの動きが早く本震から二日後の</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日には、「熊本地震障害者救援本部」が立ち上がったこと、そして「福祉避難所」として障害のある人を「避難者」として受け入れその後の帰宅支援があったことがあげられる。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そして、今日は熊本地震が起きた際に障害者を受け入れた「福祉避難所」がどうだったかということをお話ししていきますが、問い直しが必要なのは、「福祉避難所」のありかただけでなく、問題の本質、根底にあるもの、それはまず一般の避難所から障害者の姿を遠ざけてはいけないということ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2</a:t>
            </a:fld>
            <a:endParaRPr kumimoji="1" lang="ja-JP" altLang="en-US"/>
          </a:p>
        </p:txBody>
      </p:sp>
    </p:spTree>
    <p:extLst>
      <p:ext uri="{BB962C8B-B14F-4D97-AF65-F5344CB8AC3E}">
        <p14:creationId xmlns:p14="http://schemas.microsoft.com/office/powerpoint/2010/main" val="3318277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kumimoji="1" lang="ja-JP" altLang="ja-JP" sz="1200" kern="1200" dirty="0" smtClean="0">
                <a:solidFill>
                  <a:schemeClr val="tx1"/>
                </a:solidFill>
                <a:effectLst/>
                <a:latin typeface="+mn-lt"/>
                <a:ea typeface="+mn-ea"/>
                <a:cs typeface="+mn-cs"/>
              </a:rPr>
              <a:t>福祉避難所とは</a:t>
            </a:r>
          </a:p>
          <a:p>
            <a:r>
              <a:rPr kumimoji="1" lang="ja-JP" altLang="ja-JP" sz="1200" kern="1200" dirty="0" smtClean="0">
                <a:solidFill>
                  <a:schemeClr val="tx1"/>
                </a:solidFill>
                <a:effectLst/>
                <a:latin typeface="+mn-lt"/>
                <a:ea typeface="+mn-ea"/>
                <a:cs typeface="+mn-cs"/>
              </a:rPr>
              <a:t>平成</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内閣府（防災担当）「福祉避難所の確保・運営ガイドライン」では、「福祉避難所とは次のように定義している。「福祉避難所については、災害対策基本法施行令に、災害対策基本法による避難所の指定基準の一つとして、以下のように規定されている。「主として高齢者、障害者、乳幼児その他の特に配慮を要する者（以下この号において「要配慮者」という。）を滞在させることが想定されるものにあっては、要配慮者の円滑な利用の確保、要配慮者が相談し、又は助言その他の支援を受けることができる体制の整備その他の要配慮者の良好な生活環境の確保に</a:t>
            </a:r>
            <a:r>
              <a:rPr kumimoji="1" lang="ja-JP" altLang="ja-JP" sz="1200" kern="1200" dirty="0" err="1" smtClean="0">
                <a:solidFill>
                  <a:schemeClr val="tx1"/>
                </a:solidFill>
                <a:effectLst/>
                <a:latin typeface="+mn-lt"/>
                <a:ea typeface="+mn-ea"/>
                <a:cs typeface="+mn-cs"/>
              </a:rPr>
              <a:t>質する</a:t>
            </a:r>
            <a:r>
              <a:rPr kumimoji="1" lang="ja-JP" altLang="ja-JP" sz="1200" kern="1200" dirty="0" smtClean="0">
                <a:solidFill>
                  <a:schemeClr val="tx1"/>
                </a:solidFill>
                <a:effectLst/>
                <a:latin typeface="+mn-lt"/>
                <a:ea typeface="+mn-ea"/>
                <a:cs typeface="+mn-cs"/>
              </a:rPr>
              <a:t>事項について内閣府令で定める基準に適合するものであること。」（災害対策基本法施行令第</a:t>
            </a:r>
            <a:r>
              <a:rPr kumimoji="1" lang="en-US" altLang="ja-JP" sz="1200" kern="1200" dirty="0" smtClean="0">
                <a:solidFill>
                  <a:schemeClr val="tx1"/>
                </a:solidFill>
                <a:effectLst/>
                <a:latin typeface="+mn-lt"/>
                <a:ea typeface="+mn-ea"/>
                <a:cs typeface="+mn-cs"/>
              </a:rPr>
              <a:t>20</a:t>
            </a:r>
            <a:r>
              <a:rPr kumimoji="1" lang="ja-JP" altLang="ja-JP" sz="1200" kern="1200" dirty="0" smtClean="0">
                <a:solidFill>
                  <a:schemeClr val="tx1"/>
                </a:solidFill>
                <a:effectLst/>
                <a:latin typeface="+mn-lt"/>
                <a:ea typeface="+mn-ea"/>
                <a:cs typeface="+mn-cs"/>
              </a:rPr>
              <a:t>条の</a:t>
            </a:r>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第</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号）内閣府令で定める基準は、次の通り（災害対策基本法施行規則第</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条の</a:t>
            </a:r>
            <a:r>
              <a:rPr kumimoji="1" lang="en-US" altLang="ja-JP" sz="1200" kern="1200" dirty="0" smtClean="0">
                <a:solidFill>
                  <a:schemeClr val="tx1"/>
                </a:solidFill>
                <a:effectLst/>
                <a:latin typeface="+mn-lt"/>
                <a:ea typeface="+mn-ea"/>
                <a:cs typeface="+mn-cs"/>
              </a:rPr>
              <a:t>9</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・高齢者、障害者、乳幼児その他の特に配慮を要する者（以下この条において「要配慮者」という。）の円滑な利用を確保するための措置が講じられていること。</a:t>
            </a:r>
          </a:p>
          <a:p>
            <a:r>
              <a:rPr kumimoji="1" lang="ja-JP" altLang="ja-JP" sz="1200" kern="1200" dirty="0" smtClean="0">
                <a:solidFill>
                  <a:schemeClr val="tx1"/>
                </a:solidFill>
                <a:effectLst/>
                <a:latin typeface="+mn-lt"/>
                <a:ea typeface="+mn-ea"/>
                <a:cs typeface="+mn-cs"/>
              </a:rPr>
              <a:t>・災害が発生した場合において要配慮者が相談し、又は助言その他の支援を受けることができる体制が整備されること。</a:t>
            </a:r>
          </a:p>
          <a:p>
            <a:r>
              <a:rPr kumimoji="1" lang="ja-JP" altLang="ja-JP" sz="1200" kern="1200" dirty="0" smtClean="0">
                <a:solidFill>
                  <a:schemeClr val="tx1"/>
                </a:solidFill>
                <a:effectLst/>
                <a:latin typeface="+mn-lt"/>
                <a:ea typeface="+mn-ea"/>
                <a:cs typeface="+mn-cs"/>
              </a:rPr>
              <a:t>・災害が発生した場合において主として要配慮者を滞在させるために必要な居室が可能な限り確保されること。</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5</a:t>
            </a:fld>
            <a:endParaRPr kumimoji="1" lang="ja-JP" altLang="en-US"/>
          </a:p>
        </p:txBody>
      </p:sp>
    </p:spTree>
    <p:extLst>
      <p:ext uri="{BB962C8B-B14F-4D97-AF65-F5344CB8AC3E}">
        <p14:creationId xmlns:p14="http://schemas.microsoft.com/office/powerpoint/2010/main" val="3706774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kumimoji="1" lang="ja-JP" altLang="ja-JP" sz="1200" kern="1200" dirty="0" smtClean="0">
                <a:solidFill>
                  <a:schemeClr val="tx1"/>
                </a:solidFill>
                <a:effectLst/>
                <a:latin typeface="+mn-lt"/>
                <a:ea typeface="+mn-ea"/>
                <a:cs typeface="+mn-cs"/>
              </a:rPr>
              <a:t>熊本市の福祉避難所協定</a:t>
            </a:r>
          </a:p>
          <a:p>
            <a:r>
              <a:rPr kumimoji="1" lang="ja-JP" altLang="ja-JP" sz="1200" kern="1200" dirty="0" smtClean="0">
                <a:solidFill>
                  <a:schemeClr val="tx1"/>
                </a:solidFill>
                <a:effectLst/>
                <a:latin typeface="+mn-lt"/>
                <a:ea typeface="+mn-ea"/>
                <a:cs typeface="+mn-cs"/>
              </a:rPr>
              <a:t>「熊本市が震災前に</a:t>
            </a:r>
            <a:r>
              <a:rPr kumimoji="1" lang="en-US" altLang="ja-JP" sz="1200" kern="1200" dirty="0" smtClean="0">
                <a:solidFill>
                  <a:schemeClr val="tx1"/>
                </a:solidFill>
                <a:effectLst/>
                <a:latin typeface="+mn-lt"/>
                <a:ea typeface="+mn-ea"/>
                <a:cs typeface="+mn-cs"/>
              </a:rPr>
              <a:t>176</a:t>
            </a:r>
            <a:r>
              <a:rPr kumimoji="1" lang="ja-JP" altLang="ja-JP" sz="1200" kern="1200" dirty="0" smtClean="0">
                <a:solidFill>
                  <a:schemeClr val="tx1"/>
                </a:solidFill>
                <a:effectLst/>
                <a:latin typeface="+mn-lt"/>
                <a:ea typeface="+mn-ea"/>
                <a:cs typeface="+mn-cs"/>
              </a:rPr>
              <a:t>施設（高齢者施設含む）と福祉避難所協定を結び</a:t>
            </a:r>
            <a:r>
              <a:rPr kumimoji="1" lang="en-US" altLang="ja-JP" sz="1200" kern="1200" dirty="0" smtClean="0">
                <a:solidFill>
                  <a:schemeClr val="tx1"/>
                </a:solidFill>
                <a:effectLst/>
                <a:latin typeface="+mn-lt"/>
                <a:ea typeface="+mn-ea"/>
                <a:cs typeface="+mn-cs"/>
              </a:rPr>
              <a:t>1700</a:t>
            </a:r>
            <a:r>
              <a:rPr kumimoji="1" lang="ja-JP" altLang="ja-JP" sz="1200" kern="1200" dirty="0" smtClean="0">
                <a:solidFill>
                  <a:schemeClr val="tx1"/>
                </a:solidFill>
                <a:effectLst/>
                <a:latin typeface="+mn-lt"/>
                <a:ea typeface="+mn-ea"/>
                <a:cs typeface="+mn-cs"/>
              </a:rPr>
              <a:t>人の受入を準備していましたが、昨年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14</a:t>
            </a:r>
            <a:r>
              <a:rPr kumimoji="1" lang="ja-JP" altLang="ja-JP" sz="1200" kern="1200" dirty="0" smtClean="0">
                <a:solidFill>
                  <a:schemeClr val="tx1"/>
                </a:solidFill>
                <a:effectLst/>
                <a:latin typeface="+mn-lt"/>
                <a:ea typeface="+mn-ea"/>
                <a:cs typeface="+mn-cs"/>
              </a:rPr>
              <a:t>日に震災が起き、約</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週間が経った</a:t>
            </a:r>
            <a:r>
              <a:rPr kumimoji="1" lang="en-US" altLang="ja-JP" sz="1200" kern="1200" dirty="0" smtClean="0">
                <a:solidFill>
                  <a:schemeClr val="tx1"/>
                </a:solidFill>
                <a:effectLst/>
                <a:latin typeface="+mn-lt"/>
                <a:ea typeface="+mn-ea"/>
                <a:cs typeface="+mn-cs"/>
              </a:rPr>
              <a:t>20</a:t>
            </a:r>
            <a:r>
              <a:rPr kumimoji="1" lang="ja-JP" altLang="ja-JP" sz="1200" kern="1200" dirty="0" smtClean="0">
                <a:solidFill>
                  <a:schemeClr val="tx1"/>
                </a:solidFill>
                <a:effectLst/>
                <a:latin typeface="+mn-lt"/>
                <a:ea typeface="+mn-ea"/>
                <a:cs typeface="+mn-cs"/>
              </a:rPr>
              <a:t>日の時点で福祉避難所で受け入れられた人はわずか</a:t>
            </a:r>
            <a:r>
              <a:rPr kumimoji="1" lang="en-US" altLang="ja-JP" sz="1200" kern="1200" dirty="0" smtClean="0">
                <a:solidFill>
                  <a:schemeClr val="tx1"/>
                </a:solidFill>
                <a:effectLst/>
                <a:latin typeface="+mn-lt"/>
                <a:ea typeface="+mn-ea"/>
                <a:cs typeface="+mn-cs"/>
              </a:rPr>
              <a:t>36</a:t>
            </a:r>
            <a:r>
              <a:rPr kumimoji="1" lang="ja-JP" altLang="ja-JP" sz="1200" kern="1200" dirty="0" smtClean="0">
                <a:solidFill>
                  <a:schemeClr val="tx1"/>
                </a:solidFill>
                <a:effectLst/>
                <a:latin typeface="+mn-lt"/>
                <a:ea typeface="+mn-ea"/>
                <a:cs typeface="+mn-cs"/>
              </a:rPr>
              <a:t>人」（特定非営利活動法人ゆめ風基金事務局）だった。しかも、熊本市は、地震発生時に協定を結んでいる「福祉避難所」を公開していなかった。ちなみにその後、公開。「そのため、福祉避難所を必要とする人たちはどこへ行けば良いかわからず、多動なお子さんを抱える親は「一般の避難所へ行けば、他の人に迷惑がかかる」と車中泊をしている人がいた。</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6</a:t>
            </a:fld>
            <a:endParaRPr kumimoji="1" lang="ja-JP" altLang="en-US"/>
          </a:p>
        </p:txBody>
      </p:sp>
    </p:spTree>
    <p:extLst>
      <p:ext uri="{BB962C8B-B14F-4D97-AF65-F5344CB8AC3E}">
        <p14:creationId xmlns:p14="http://schemas.microsoft.com/office/powerpoint/2010/main" val="1658407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2-1</a:t>
            </a:r>
            <a:r>
              <a:rPr kumimoji="1" lang="ja-JP" altLang="ja-JP" sz="1200" kern="1200" dirty="0" smtClean="0">
                <a:solidFill>
                  <a:schemeClr val="tx1"/>
                </a:solidFill>
                <a:effectLst/>
                <a:latin typeface="+mn-lt"/>
                <a:ea typeface="+mn-ea"/>
                <a:cs typeface="+mn-cs"/>
              </a:rPr>
              <a:t>甚大な被害があった益城町の「福祉避難所」の状況</a:t>
            </a:r>
          </a:p>
          <a:p>
            <a:r>
              <a:rPr kumimoji="1" lang="ja-JP" altLang="ja-JP" sz="1200" kern="1200" dirty="0" smtClean="0">
                <a:solidFill>
                  <a:schemeClr val="tx1"/>
                </a:solidFill>
                <a:effectLst/>
                <a:latin typeface="+mn-lt"/>
                <a:ea typeface="+mn-ea"/>
                <a:cs typeface="+mn-cs"/>
              </a:rPr>
              <a:t>　熊本地震で甚大な被害がでた、益城町はテレビでの報道や</a:t>
            </a:r>
            <a:r>
              <a:rPr kumimoji="1" lang="en-US" altLang="ja-JP" sz="1200" kern="1200" dirty="0" smtClean="0">
                <a:solidFill>
                  <a:schemeClr val="tx1"/>
                </a:solidFill>
                <a:effectLst/>
                <a:latin typeface="+mn-lt"/>
                <a:ea typeface="+mn-ea"/>
                <a:cs typeface="+mn-cs"/>
              </a:rPr>
              <a:t>NHK</a:t>
            </a:r>
            <a:r>
              <a:rPr kumimoji="1" lang="ja-JP" altLang="ja-JP" sz="1200" kern="1200" dirty="0" smtClean="0">
                <a:solidFill>
                  <a:schemeClr val="tx1"/>
                </a:solidFill>
                <a:effectLst/>
                <a:latin typeface="+mn-lt"/>
                <a:ea typeface="+mn-ea"/>
                <a:cs typeface="+mn-cs"/>
              </a:rPr>
              <a:t>の番組でも取り上げられていたように、「福祉避難所」は二次的避難として避難できる避難所ではなく、誰もが避難している避難所となっていた。もともと益城町は、特別養護老人ホーム</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ヶ所と</a:t>
            </a:r>
            <a:r>
              <a:rPr kumimoji="1" lang="ja-JP" altLang="ja-JP" sz="1200" kern="1200" dirty="0" err="1" smtClean="0">
                <a:solidFill>
                  <a:schemeClr val="tx1"/>
                </a:solidFill>
                <a:effectLst/>
                <a:latin typeface="+mn-lt"/>
                <a:ea typeface="+mn-ea"/>
                <a:cs typeface="+mn-cs"/>
              </a:rPr>
              <a:t>障がい</a:t>
            </a:r>
            <a:r>
              <a:rPr kumimoji="1" lang="ja-JP" altLang="ja-JP" sz="1200" kern="1200" dirty="0" smtClean="0">
                <a:solidFill>
                  <a:schemeClr val="tx1"/>
                </a:solidFill>
                <a:effectLst/>
                <a:latin typeface="+mn-lt"/>
                <a:ea typeface="+mn-ea"/>
                <a:cs typeface="+mn-cs"/>
              </a:rPr>
              <a:t>者支援施設</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ケ所の計４ヶ所と協定を結んでいたが、自宅が全壊、半壊したところが多く本震後に住民が施設に殺到し特別な配慮を必要とする人の受け入れは不可能となってしまった。職員じたいも被災しており受け入れの調整も不可能で「福祉避難所」がどういう性質のものなのか理解もしていなかったと言っていた。この特養では、職員も被災者で車中泊で生活しなおかつ少ない職員で仕事をまわしていた。地域を支えてきたディサービスもままならず、でもその機能を取り戻したい。震災から</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ヶ月後の５月</a:t>
            </a:r>
            <a:r>
              <a:rPr kumimoji="1" lang="en-US" altLang="ja-JP" sz="1200" kern="1200" dirty="0" smtClean="0">
                <a:solidFill>
                  <a:schemeClr val="tx1"/>
                </a:solidFill>
                <a:effectLst/>
                <a:latin typeface="+mn-lt"/>
                <a:ea typeface="+mn-ea"/>
                <a:cs typeface="+mn-cs"/>
              </a:rPr>
              <a:t>12</a:t>
            </a:r>
            <a:r>
              <a:rPr kumimoji="1" lang="ja-JP" altLang="ja-JP" sz="1200" kern="1200" dirty="0" smtClean="0">
                <a:solidFill>
                  <a:schemeClr val="tx1"/>
                </a:solidFill>
                <a:effectLst/>
                <a:latin typeface="+mn-lt"/>
                <a:ea typeface="+mn-ea"/>
                <a:cs typeface="+mn-cs"/>
              </a:rPr>
              <a:t>日に町の担当者と施設長が避難されている住民の方々に「一般の避難所へ移動してほしい」その理由として、いま、避難されている施設が「福祉避難所」であること、ディを再開したいことを話し理解してもらった。益城町では、役場も被災し行政機能もまわっていなかった。したがって、「福祉避難所」における人手の確保はそれぞれの施設に任せており、自治体からの応援もあったがとにかく皆が被災者で「福祉避難所」へ移りたいという声が届かなかった。また、介護士の確保として全国からくるボランティアは短期間でくることがほとんどで計画的に行うのは難しい面があった。これは、東日本大震災のときにもでた課題だが、介護士やヘルパーたちが慣れた頃にはボランティア期間が終了し帰ってしまう。そして、また新しいボランティアを育てなくてはならない。介助の受手も誰でもいいわけではないし、介助の前提として日頃からの信頼関係の上で成り立っているものでもあるということも忘れてはいけない。</a:t>
            </a:r>
          </a:p>
          <a:p>
            <a:r>
              <a:rPr kumimoji="1" lang="ja-JP" altLang="ja-JP" sz="1200" kern="1200" dirty="0" smtClean="0">
                <a:solidFill>
                  <a:schemeClr val="tx1"/>
                </a:solidFill>
                <a:effectLst/>
                <a:latin typeface="+mn-lt"/>
                <a:ea typeface="+mn-ea"/>
                <a:cs typeface="+mn-cs"/>
              </a:rPr>
              <a:t>　この特養では、協定は結んでいましたが具体的な「福祉避難所」のイメージがなかった、また調整役・ボランティアコーディネーターもいなかった。現存の施設では、日頃からスタッフの人数はぎりぎりでケアができる体制は整えられなかったというのが被災時の状況である。</a:t>
            </a:r>
          </a:p>
          <a:p>
            <a:r>
              <a:rPr kumimoji="1" lang="ja-JP" altLang="ja-JP" sz="1200" kern="1200" dirty="0" smtClean="0">
                <a:solidFill>
                  <a:schemeClr val="tx1"/>
                </a:solidFill>
                <a:effectLst/>
                <a:latin typeface="+mn-lt"/>
                <a:ea typeface="+mn-ea"/>
                <a:cs typeface="+mn-cs"/>
              </a:rPr>
              <a:t>　また、同じく甚大な被害があった西原村は、社協が日頃から地域の高齢者とつながりがあったことで避難所にいる保健師と連携し情報共有して「福祉避難所」へとつないだ。人手不足はネットで募集し社協がボランティアの集約をした。「福祉避難所」に家族同伴（</a:t>
            </a:r>
            <a:r>
              <a:rPr kumimoji="1" lang="en-US" altLang="ja-JP" sz="1200" kern="1200" dirty="0" smtClean="0">
                <a:solidFill>
                  <a:schemeClr val="tx1"/>
                </a:solidFill>
                <a:effectLst/>
                <a:latin typeface="+mn-lt"/>
                <a:ea typeface="+mn-ea"/>
                <a:cs typeface="+mn-cs"/>
              </a:rPr>
              <a:t>50</a:t>
            </a:r>
            <a:r>
              <a:rPr kumimoji="1" lang="ja-JP" altLang="ja-JP" sz="1200" kern="1200" dirty="0" smtClean="0">
                <a:solidFill>
                  <a:schemeClr val="tx1"/>
                </a:solidFill>
                <a:effectLst/>
                <a:latin typeface="+mn-lt"/>
                <a:ea typeface="+mn-ea"/>
                <a:cs typeface="+mn-cs"/>
              </a:rPr>
              <a:t>人）で避難してもらい、それ以外の人にはケアマネが対応をした。西原村の連携は、第一に在宅サービスで顔をみる関係が役にたったこと、第二に調整機能・役割分担ができていたことがあげられている。</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7</a:t>
            </a:fld>
            <a:endParaRPr kumimoji="1" lang="ja-JP" altLang="en-US"/>
          </a:p>
        </p:txBody>
      </p:sp>
    </p:spTree>
    <p:extLst>
      <p:ext uri="{BB962C8B-B14F-4D97-AF65-F5344CB8AC3E}">
        <p14:creationId xmlns:p14="http://schemas.microsoft.com/office/powerpoint/2010/main" val="3642003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kumimoji="1" lang="ja-JP" altLang="ja-JP" sz="1200" kern="1200" dirty="0" smtClean="0">
                <a:solidFill>
                  <a:schemeClr val="tx1"/>
                </a:solidFill>
                <a:effectLst/>
                <a:latin typeface="+mn-lt"/>
                <a:ea typeface="+mn-ea"/>
                <a:cs typeface="+mn-cs"/>
              </a:rPr>
              <a:t>福祉避難所協定を締結している障害者施設の受入時の状況（人数）</a:t>
            </a:r>
          </a:p>
          <a:p>
            <a:r>
              <a:rPr kumimoji="1" lang="ja-JP" altLang="ja-JP" sz="1200" kern="1200" dirty="0" smtClean="0">
                <a:solidFill>
                  <a:schemeClr val="tx1"/>
                </a:solidFill>
                <a:effectLst/>
                <a:latin typeface="+mn-lt"/>
                <a:ea typeface="+mn-ea"/>
                <a:cs typeface="+mn-cs"/>
              </a:rPr>
              <a:t>熊本市から提供して頂いた資料によれば、震災前における事前の備えとして</a:t>
            </a:r>
            <a:r>
              <a:rPr kumimoji="1" lang="en-US" altLang="ja-JP" sz="1200" kern="1200" dirty="0" smtClean="0">
                <a:solidFill>
                  <a:schemeClr val="tx1"/>
                </a:solidFill>
                <a:effectLst/>
                <a:latin typeface="+mn-lt"/>
                <a:ea typeface="+mn-ea"/>
                <a:cs typeface="+mn-cs"/>
              </a:rPr>
              <a:t>55</a:t>
            </a:r>
            <a:r>
              <a:rPr kumimoji="1" lang="ja-JP" altLang="ja-JP" sz="1200" kern="1200" dirty="0" smtClean="0">
                <a:solidFill>
                  <a:schemeClr val="tx1"/>
                </a:solidFill>
                <a:effectLst/>
                <a:latin typeface="+mn-lt"/>
                <a:ea typeface="+mn-ea"/>
                <a:cs typeface="+mn-cs"/>
              </a:rPr>
              <a:t>施設（市内</a:t>
            </a:r>
            <a:r>
              <a:rPr kumimoji="1" lang="en-US" altLang="ja-JP" sz="1200" kern="1200" dirty="0" smtClean="0">
                <a:solidFill>
                  <a:schemeClr val="tx1"/>
                </a:solidFill>
                <a:effectLst/>
                <a:latin typeface="+mn-lt"/>
                <a:ea typeface="+mn-ea"/>
                <a:cs typeface="+mn-cs"/>
              </a:rPr>
              <a:t>37</a:t>
            </a:r>
            <a:r>
              <a:rPr kumimoji="1" lang="ja-JP" altLang="ja-JP" sz="1200" kern="1200" dirty="0" smtClean="0">
                <a:solidFill>
                  <a:schemeClr val="tx1"/>
                </a:solidFill>
                <a:effectLst/>
                <a:latin typeface="+mn-lt"/>
                <a:ea typeface="+mn-ea"/>
                <a:cs typeface="+mn-cs"/>
              </a:rPr>
              <a:t>施設、市外</a:t>
            </a:r>
            <a:r>
              <a:rPr kumimoji="1" lang="en-US" altLang="ja-JP" sz="1200" kern="1200" dirty="0" smtClean="0">
                <a:solidFill>
                  <a:schemeClr val="tx1"/>
                </a:solidFill>
                <a:effectLst/>
                <a:latin typeface="+mn-lt"/>
                <a:ea typeface="+mn-ea"/>
                <a:cs typeface="+mn-cs"/>
              </a:rPr>
              <a:t>18</a:t>
            </a:r>
            <a:r>
              <a:rPr kumimoji="1" lang="ja-JP" altLang="ja-JP" sz="1200" kern="1200" dirty="0" smtClean="0">
                <a:solidFill>
                  <a:schemeClr val="tx1"/>
                </a:solidFill>
                <a:effectLst/>
                <a:latin typeface="+mn-lt"/>
                <a:ea typeface="+mn-ea"/>
                <a:cs typeface="+mn-cs"/>
              </a:rPr>
              <a:t>施設）</a:t>
            </a:r>
            <a:r>
              <a:rPr kumimoji="1" lang="ja-JP" altLang="ja-JP" sz="1200" kern="1200" dirty="0" err="1" smtClean="0">
                <a:solidFill>
                  <a:schemeClr val="tx1"/>
                </a:solidFill>
                <a:effectLst/>
                <a:latin typeface="+mn-lt"/>
                <a:ea typeface="+mn-ea"/>
                <a:cs typeface="+mn-cs"/>
              </a:rPr>
              <a:t>障がい</a:t>
            </a:r>
            <a:r>
              <a:rPr kumimoji="1" lang="ja-JP" altLang="ja-JP" sz="1200" kern="1200" dirty="0" smtClean="0">
                <a:solidFill>
                  <a:schemeClr val="tx1"/>
                </a:solidFill>
                <a:effectLst/>
                <a:latin typeface="+mn-lt"/>
                <a:ea typeface="+mn-ea"/>
                <a:cs typeface="+mn-cs"/>
              </a:rPr>
              <a:t>者施設と福祉避難所協定を結んでいた。この協定に基づき熊本市が</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15</a:t>
            </a:r>
            <a:r>
              <a:rPr kumimoji="1" lang="ja-JP" altLang="ja-JP" sz="1200" kern="1200" dirty="0" smtClean="0">
                <a:solidFill>
                  <a:schemeClr val="tx1"/>
                </a:solidFill>
                <a:effectLst/>
                <a:latin typeface="+mn-lt"/>
                <a:ea typeface="+mn-ea"/>
                <a:cs typeface="+mn-cs"/>
              </a:rPr>
              <a:t>日から順次開設をした。協定施設だけでは、不足するであろうということで、協定を結んでいない施設にも協力要請を行い延べ</a:t>
            </a:r>
            <a:r>
              <a:rPr kumimoji="1" lang="en-US" altLang="ja-JP" sz="1200" kern="1200" dirty="0" smtClean="0">
                <a:solidFill>
                  <a:schemeClr val="tx1"/>
                </a:solidFill>
                <a:effectLst/>
                <a:latin typeface="+mn-lt"/>
                <a:ea typeface="+mn-ea"/>
                <a:cs typeface="+mn-cs"/>
              </a:rPr>
              <a:t>28</a:t>
            </a:r>
            <a:r>
              <a:rPr kumimoji="1" lang="ja-JP" altLang="ja-JP" sz="1200" kern="1200" dirty="0" smtClean="0">
                <a:solidFill>
                  <a:schemeClr val="tx1"/>
                </a:solidFill>
                <a:effectLst/>
                <a:latin typeface="+mn-lt"/>
                <a:ea typeface="+mn-ea"/>
                <a:cs typeface="+mn-cs"/>
              </a:rPr>
              <a:t>施設で</a:t>
            </a:r>
            <a:r>
              <a:rPr kumimoji="1" lang="en-US" altLang="ja-JP" sz="1200" kern="1200" dirty="0" smtClean="0">
                <a:solidFill>
                  <a:schemeClr val="tx1"/>
                </a:solidFill>
                <a:effectLst/>
                <a:latin typeface="+mn-lt"/>
                <a:ea typeface="+mn-ea"/>
                <a:cs typeface="+mn-cs"/>
              </a:rPr>
              <a:t>235</a:t>
            </a:r>
            <a:r>
              <a:rPr kumimoji="1" lang="ja-JP" altLang="ja-JP" sz="1200" kern="1200" dirty="0" smtClean="0">
                <a:solidFill>
                  <a:schemeClr val="tx1"/>
                </a:solidFill>
                <a:effectLst/>
                <a:latin typeface="+mn-lt"/>
                <a:ea typeface="+mn-ea"/>
                <a:cs typeface="+mn-cs"/>
              </a:rPr>
              <a:t>人の受入を行った。</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ここに記載している福祉避難所受入状況は、（</a:t>
            </a:r>
            <a:r>
              <a:rPr kumimoji="1" lang="ja-JP" altLang="ja-JP" sz="1200" kern="1200" dirty="0" err="1" smtClean="0">
                <a:solidFill>
                  <a:schemeClr val="tx1"/>
                </a:solidFill>
                <a:effectLst/>
                <a:latin typeface="+mn-lt"/>
                <a:ea typeface="+mn-ea"/>
                <a:cs typeface="+mn-cs"/>
              </a:rPr>
              <a:t>障がい</a:t>
            </a:r>
            <a:r>
              <a:rPr kumimoji="1" lang="ja-JP" altLang="ja-JP" sz="1200" kern="1200" dirty="0" smtClean="0">
                <a:solidFill>
                  <a:schemeClr val="tx1"/>
                </a:solidFill>
                <a:effectLst/>
                <a:latin typeface="+mn-lt"/>
                <a:ea typeface="+mn-ea"/>
                <a:cs typeface="+mn-cs"/>
              </a:rPr>
              <a:t>者施設）平成</a:t>
            </a:r>
            <a:r>
              <a:rPr kumimoji="1" lang="en-US" altLang="ja-JP" sz="1200" kern="1200" dirty="0" smtClean="0">
                <a:solidFill>
                  <a:schemeClr val="tx1"/>
                </a:solidFill>
                <a:effectLst/>
                <a:latin typeface="+mn-lt"/>
                <a:ea typeface="+mn-ea"/>
                <a:cs typeface="+mn-cs"/>
              </a:rPr>
              <a:t>29</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日現在のものである。ここに記載している以外にも</a:t>
            </a:r>
            <a:r>
              <a:rPr kumimoji="1" lang="en-US" altLang="ja-JP" sz="1200" kern="1200" dirty="0" smtClean="0">
                <a:solidFill>
                  <a:schemeClr val="tx1"/>
                </a:solidFill>
                <a:effectLst/>
                <a:latin typeface="+mn-lt"/>
                <a:ea typeface="+mn-ea"/>
                <a:cs typeface="+mn-cs"/>
              </a:rPr>
              <a:t>6</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施設が開設しているが、熊本市からの情報によれば施設名の公表及びホームページの更新がないということでここには入っていない。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8</a:t>
            </a:fld>
            <a:endParaRPr kumimoji="1" lang="ja-JP" altLang="en-US"/>
          </a:p>
        </p:txBody>
      </p:sp>
    </p:spTree>
    <p:extLst>
      <p:ext uri="{BB962C8B-B14F-4D97-AF65-F5344CB8AC3E}">
        <p14:creationId xmlns:p14="http://schemas.microsoft.com/office/powerpoint/2010/main" val="3878973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4</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震災時に関する障害者の状況及び「福祉避難所」における状況</a:t>
            </a:r>
          </a:p>
          <a:p>
            <a:r>
              <a:rPr kumimoji="1" lang="ja-JP" altLang="ja-JP" sz="1200" kern="1200" dirty="0" smtClean="0">
                <a:solidFill>
                  <a:schemeClr val="tx1"/>
                </a:solidFill>
                <a:effectLst/>
                <a:latin typeface="+mn-lt"/>
                <a:ea typeface="+mn-ea"/>
                <a:cs typeface="+mn-cs"/>
              </a:rPr>
              <a:t>「今回の震災も同様に、一般の避難所に一度避難してみても、周囲からの理解を得られず避難所を出ていかざるを得ない障害者、避難所ではトイレに行くことも出来ない障害者、周囲から迷惑だと言われることを心配して最初から避難所にも行かず孤立する障害者が数多くいました。」（日隈</a:t>
            </a:r>
            <a:r>
              <a:rPr kumimoji="1" lang="en-US" altLang="ja-JP" sz="1200" kern="1200" dirty="0" smtClean="0">
                <a:solidFill>
                  <a:schemeClr val="tx1"/>
                </a:solidFill>
                <a:effectLst/>
                <a:latin typeface="+mn-lt"/>
                <a:ea typeface="+mn-ea"/>
                <a:cs typeface="+mn-cs"/>
              </a:rPr>
              <a:t>2016</a:t>
            </a:r>
            <a:r>
              <a:rPr kumimoji="1" lang="ja-JP" altLang="ja-JP" sz="1200" kern="1200" dirty="0" smtClean="0">
                <a:solidFill>
                  <a:schemeClr val="tx1"/>
                </a:solidFill>
                <a:effectLst/>
                <a:latin typeface="+mn-lt"/>
                <a:ea typeface="+mn-ea"/>
                <a:cs typeface="+mn-cs"/>
              </a:rPr>
              <a:t>）というような状況も報告されている。他にも「福祉避難所」におけるインタビューで聞くのは、「福祉避難所」に避難する際は、家族同伴が望ましいということをよく耳にした。なぜなら、「施設側は人的支援不足で家族単位で</a:t>
            </a:r>
            <a:r>
              <a:rPr kumimoji="1" lang="ja-JP" altLang="ja-JP" sz="1200" kern="1200" dirty="0" err="1" smtClean="0">
                <a:solidFill>
                  <a:schemeClr val="tx1"/>
                </a:solidFill>
                <a:effectLst/>
                <a:latin typeface="+mn-lt"/>
                <a:ea typeface="+mn-ea"/>
                <a:cs typeface="+mn-cs"/>
              </a:rPr>
              <a:t>難して</a:t>
            </a:r>
            <a:r>
              <a:rPr kumimoji="1" lang="ja-JP" altLang="ja-JP" sz="1200" kern="1200" dirty="0" smtClean="0">
                <a:solidFill>
                  <a:schemeClr val="tx1"/>
                </a:solidFill>
                <a:effectLst/>
                <a:latin typeface="+mn-lt"/>
                <a:ea typeface="+mn-ea"/>
                <a:cs typeface="+mn-cs"/>
              </a:rPr>
              <a:t>頂けるなら場所は提供できる」（Ｆ施設インタビュー実施日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日）また、障害のある人も知らないひとたちの中にいきなり入るよりは不安の軽減にもなるとのことだった。</a:t>
            </a:r>
          </a:p>
          <a:p>
            <a:r>
              <a:rPr kumimoji="1" lang="ja-JP" altLang="ja-JP" sz="1200" kern="1200" dirty="0" smtClean="0">
                <a:solidFill>
                  <a:schemeClr val="tx1"/>
                </a:solidFill>
                <a:effectLst/>
                <a:latin typeface="+mn-lt"/>
                <a:ea typeface="+mn-ea"/>
                <a:cs typeface="+mn-cs"/>
              </a:rPr>
              <a:t>しかし、実際には独居の人もいる。では、家族がいてもいなくても「福祉避難所」に避難する際に障害のある人が安心して受け入れられる状態は⇒顔見知りの関係であるということです。インタビュー調査でも「福祉避難所」となった施設から「もともと利用者だった」（Ｂ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17</a:t>
            </a:r>
            <a:r>
              <a:rPr kumimoji="1" lang="ja-JP" altLang="ja-JP" sz="1200" kern="1200" dirty="0" smtClean="0">
                <a:solidFill>
                  <a:schemeClr val="tx1"/>
                </a:solidFill>
                <a:effectLst/>
                <a:latin typeface="+mn-lt"/>
                <a:ea typeface="+mn-ea"/>
                <a:cs typeface="+mn-cs"/>
              </a:rPr>
              <a:t>日・</a:t>
            </a:r>
            <a:r>
              <a:rPr kumimoji="1" lang="en-US" altLang="ja-JP" sz="1200" kern="1200" dirty="0" smtClean="0">
                <a:solidFill>
                  <a:schemeClr val="tx1"/>
                </a:solidFill>
                <a:effectLst/>
                <a:latin typeface="+mn-lt"/>
                <a:ea typeface="+mn-ea"/>
                <a:cs typeface="+mn-cs"/>
              </a:rPr>
              <a:t>G</a:t>
            </a:r>
            <a:r>
              <a:rPr kumimoji="1" lang="ja-JP" altLang="ja-JP" sz="1200" kern="1200" dirty="0" smtClean="0">
                <a:solidFill>
                  <a:schemeClr val="tx1"/>
                </a:solidFill>
                <a:effectLst/>
                <a:latin typeface="+mn-lt"/>
                <a:ea typeface="+mn-ea"/>
                <a:cs typeface="+mn-cs"/>
              </a:rPr>
              <a:t>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17</a:t>
            </a:r>
            <a:r>
              <a:rPr kumimoji="1" lang="ja-JP" altLang="ja-JP" sz="1200" kern="1200" dirty="0" smtClean="0">
                <a:solidFill>
                  <a:schemeClr val="tx1"/>
                </a:solidFill>
                <a:effectLst/>
                <a:latin typeface="+mn-lt"/>
                <a:ea typeface="+mn-ea"/>
                <a:cs typeface="+mn-cs"/>
              </a:rPr>
              <a:t>日）というのは、職員との関係性もできており業務と並行しながらの支援は可能であったことから、顔見知りの関係をつくっておくことは重要だと思われる。</a:t>
            </a:r>
          </a:p>
          <a:p>
            <a:r>
              <a:rPr kumimoji="1" lang="ja-JP" altLang="ja-JP" sz="1200" kern="1200" dirty="0" smtClean="0">
                <a:solidFill>
                  <a:schemeClr val="tx1"/>
                </a:solidFill>
                <a:effectLst/>
                <a:latin typeface="+mn-lt"/>
                <a:ea typeface="+mn-ea"/>
                <a:cs typeface="+mn-cs"/>
              </a:rPr>
              <a:t>例えば、</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次避難所では過ごせない状況であった場合は、あらかじめ避難する「福祉避難所」を決めておくとよい。したがって、日頃は利用せずとも、避難訓練として</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年に</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度か</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度、２泊</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日の宿泊を経験しておくなど…</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その方法は今後、考えていかねばならない。</a:t>
            </a:r>
          </a:p>
          <a:p>
            <a:r>
              <a:rPr kumimoji="1" lang="ja-JP" altLang="ja-JP" sz="1200" kern="1200" dirty="0" smtClean="0">
                <a:solidFill>
                  <a:schemeClr val="tx1"/>
                </a:solidFill>
                <a:effectLst/>
                <a:latin typeface="+mn-lt"/>
                <a:ea typeface="+mn-ea"/>
                <a:cs typeface="+mn-cs"/>
              </a:rPr>
              <a:t>「せっかく大震災後の過程で生まれたり発展したりしてきた、時限的で仮設状況的な取り組みや人とのつながりが、その先も保障される仕組みがないということである」（石井</a:t>
            </a:r>
            <a:r>
              <a:rPr kumimoji="1" lang="en-US" altLang="ja-JP" sz="1200" kern="1200" dirty="0" smtClean="0">
                <a:solidFill>
                  <a:schemeClr val="tx1"/>
                </a:solidFill>
                <a:effectLst/>
                <a:latin typeface="+mn-lt"/>
                <a:ea typeface="+mn-ea"/>
                <a:cs typeface="+mn-cs"/>
              </a:rPr>
              <a:t>2015</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　例えば、大分県の社会福祉協議会は、沿岸部にある福祉施設入所者や利用者が内陸部にある福祉施設やホテルに避難し、実際に宿泊するという「訓練」を年間に</a:t>
            </a:r>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回行っている。避難をしてきた際に、寝泊まりする施設が行き慣れたところであるとお互いが安心して適切な支援ができる可能性は高い。</a:t>
            </a:r>
          </a:p>
          <a:p>
            <a:r>
              <a:rPr kumimoji="1" lang="ja-JP" altLang="ja-JP" sz="1200" kern="1200" dirty="0" smtClean="0">
                <a:solidFill>
                  <a:schemeClr val="tx1"/>
                </a:solidFill>
                <a:effectLst/>
                <a:latin typeface="+mn-lt"/>
                <a:ea typeface="+mn-ea"/>
                <a:cs typeface="+mn-cs"/>
              </a:rPr>
              <a:t>また、「地震の時に</a:t>
            </a:r>
            <a:r>
              <a:rPr kumimoji="1" lang="en-US" altLang="ja-JP" sz="1200" kern="1200" dirty="0" smtClean="0">
                <a:solidFill>
                  <a:schemeClr val="tx1"/>
                </a:solidFill>
                <a:effectLst/>
                <a:latin typeface="+mn-lt"/>
                <a:ea typeface="+mn-ea"/>
                <a:cs typeface="+mn-cs"/>
              </a:rPr>
              <a:t>OB</a:t>
            </a:r>
            <a:r>
              <a:rPr kumimoji="1" lang="ja-JP" altLang="ja-JP" sz="1200" kern="1200" dirty="0" smtClean="0">
                <a:solidFill>
                  <a:schemeClr val="tx1"/>
                </a:solidFill>
                <a:effectLst/>
                <a:latin typeface="+mn-lt"/>
                <a:ea typeface="+mn-ea"/>
                <a:cs typeface="+mn-cs"/>
              </a:rPr>
              <a:t>（退職者）が心配してきてくれた」（Ｆ施設インタビュー実施日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入所している方々で「地べたも揺れたけど心も揺れた」というように指定されている「福祉避難所」が入所施設であった場合は、利用者の方も不安でありよりケアをする人員は必要となってくる。福祉避難所に指定された施設は退職者で震災の際に協力してくれるよう関係性を構築しておくことも必要であると考える。</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9</a:t>
            </a:fld>
            <a:endParaRPr kumimoji="1" lang="ja-JP" altLang="en-US"/>
          </a:p>
        </p:txBody>
      </p:sp>
    </p:spTree>
    <p:extLst>
      <p:ext uri="{BB962C8B-B14F-4D97-AF65-F5344CB8AC3E}">
        <p14:creationId xmlns:p14="http://schemas.microsoft.com/office/powerpoint/2010/main" val="3826747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4</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震災時に関する障害者の状況及び「福祉避難所」における状況</a:t>
            </a:r>
          </a:p>
          <a:p>
            <a:r>
              <a:rPr kumimoji="1" lang="ja-JP" altLang="ja-JP" sz="1200" kern="1200" dirty="0" smtClean="0">
                <a:solidFill>
                  <a:schemeClr val="tx1"/>
                </a:solidFill>
                <a:effectLst/>
                <a:latin typeface="+mn-lt"/>
                <a:ea typeface="+mn-ea"/>
                <a:cs typeface="+mn-cs"/>
              </a:rPr>
              <a:t>「今回の震災も同様に、一般の避難所に一度避難してみても、周囲からの理解を得られず避難所を出ていかざるを得ない障害者、避難所ではトイレに行くことも出来ない障害者、周囲から迷惑だと言われることを心配して最初から避難所にも行かず孤立する障害者が数多くいました。」（日隈</a:t>
            </a:r>
            <a:r>
              <a:rPr kumimoji="1" lang="en-US" altLang="ja-JP" sz="1200" kern="1200" dirty="0" smtClean="0">
                <a:solidFill>
                  <a:schemeClr val="tx1"/>
                </a:solidFill>
                <a:effectLst/>
                <a:latin typeface="+mn-lt"/>
                <a:ea typeface="+mn-ea"/>
                <a:cs typeface="+mn-cs"/>
              </a:rPr>
              <a:t>2016</a:t>
            </a:r>
            <a:r>
              <a:rPr kumimoji="1" lang="ja-JP" altLang="ja-JP" sz="1200" kern="1200" dirty="0" smtClean="0">
                <a:solidFill>
                  <a:schemeClr val="tx1"/>
                </a:solidFill>
                <a:effectLst/>
                <a:latin typeface="+mn-lt"/>
                <a:ea typeface="+mn-ea"/>
                <a:cs typeface="+mn-cs"/>
              </a:rPr>
              <a:t>）というような状況も報告されている。他にも「福祉避難所」におけるインタビューで聞くのは、「福祉避難所」に避難する際は、家族同伴が望ましいということをよく耳にした。なぜなら、「施設側は人的支援不足で家族単位で</a:t>
            </a:r>
            <a:r>
              <a:rPr kumimoji="1" lang="ja-JP" altLang="ja-JP" sz="1200" kern="1200" dirty="0" err="1" smtClean="0">
                <a:solidFill>
                  <a:schemeClr val="tx1"/>
                </a:solidFill>
                <a:effectLst/>
                <a:latin typeface="+mn-lt"/>
                <a:ea typeface="+mn-ea"/>
                <a:cs typeface="+mn-cs"/>
              </a:rPr>
              <a:t>難して</a:t>
            </a:r>
            <a:r>
              <a:rPr kumimoji="1" lang="ja-JP" altLang="ja-JP" sz="1200" kern="1200" dirty="0" smtClean="0">
                <a:solidFill>
                  <a:schemeClr val="tx1"/>
                </a:solidFill>
                <a:effectLst/>
                <a:latin typeface="+mn-lt"/>
                <a:ea typeface="+mn-ea"/>
                <a:cs typeface="+mn-cs"/>
              </a:rPr>
              <a:t>頂けるなら場所は提供できる」（Ｆ施設インタビュー実施日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日）また、障害のある人も知らないひとたちの中にいきなり入るよりは不安の軽減にもなるとのことだった。</a:t>
            </a:r>
          </a:p>
          <a:p>
            <a:r>
              <a:rPr kumimoji="1" lang="ja-JP" altLang="ja-JP" sz="1200" kern="1200" dirty="0" smtClean="0">
                <a:solidFill>
                  <a:schemeClr val="tx1"/>
                </a:solidFill>
                <a:effectLst/>
                <a:latin typeface="+mn-lt"/>
                <a:ea typeface="+mn-ea"/>
                <a:cs typeface="+mn-cs"/>
              </a:rPr>
              <a:t>しかし、実際には独居の人もいる。では、家族がいてもいなくても「福祉避難所」に避難する際に障害のある人が安心して受け入れられる状態は⇒顔見知りの関係であるということです。インタビュー調査でも「福祉避難所」となった施設から「もともと利用者だった」（Ｂ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17</a:t>
            </a:r>
            <a:r>
              <a:rPr kumimoji="1" lang="ja-JP" altLang="ja-JP" sz="1200" kern="1200" dirty="0" smtClean="0">
                <a:solidFill>
                  <a:schemeClr val="tx1"/>
                </a:solidFill>
                <a:effectLst/>
                <a:latin typeface="+mn-lt"/>
                <a:ea typeface="+mn-ea"/>
                <a:cs typeface="+mn-cs"/>
              </a:rPr>
              <a:t>日・</a:t>
            </a:r>
            <a:r>
              <a:rPr kumimoji="1" lang="en-US" altLang="ja-JP" sz="1200" kern="1200" dirty="0" smtClean="0">
                <a:solidFill>
                  <a:schemeClr val="tx1"/>
                </a:solidFill>
                <a:effectLst/>
                <a:latin typeface="+mn-lt"/>
                <a:ea typeface="+mn-ea"/>
                <a:cs typeface="+mn-cs"/>
              </a:rPr>
              <a:t>G</a:t>
            </a:r>
            <a:r>
              <a:rPr kumimoji="1" lang="ja-JP" altLang="ja-JP" sz="1200" kern="1200" dirty="0" smtClean="0">
                <a:solidFill>
                  <a:schemeClr val="tx1"/>
                </a:solidFill>
                <a:effectLst/>
                <a:latin typeface="+mn-lt"/>
                <a:ea typeface="+mn-ea"/>
                <a:cs typeface="+mn-cs"/>
              </a:rPr>
              <a:t>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17</a:t>
            </a:r>
            <a:r>
              <a:rPr kumimoji="1" lang="ja-JP" altLang="ja-JP" sz="1200" kern="1200" dirty="0" smtClean="0">
                <a:solidFill>
                  <a:schemeClr val="tx1"/>
                </a:solidFill>
                <a:effectLst/>
                <a:latin typeface="+mn-lt"/>
                <a:ea typeface="+mn-ea"/>
                <a:cs typeface="+mn-cs"/>
              </a:rPr>
              <a:t>日）というのは、職員との関係性もできており業務と並行しながらの支援は可能であったことから、顔見知りの関係をつくっておくことは重要だと思われる。</a:t>
            </a:r>
          </a:p>
          <a:p>
            <a:r>
              <a:rPr kumimoji="1" lang="ja-JP" altLang="ja-JP" sz="1200" kern="1200" dirty="0" smtClean="0">
                <a:solidFill>
                  <a:schemeClr val="tx1"/>
                </a:solidFill>
                <a:effectLst/>
                <a:latin typeface="+mn-lt"/>
                <a:ea typeface="+mn-ea"/>
                <a:cs typeface="+mn-cs"/>
              </a:rPr>
              <a:t>例えば、</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次避難所では過ごせない状況であった場合は、あらかじめ避難する「福祉避難所」を決めておくとよい。したがって、日頃は利用せずとも、避難訓練として</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年に</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度か</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度、２泊</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日の宿泊を経験しておくなど…</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その方法は今後、考えていかねばならない。</a:t>
            </a:r>
          </a:p>
          <a:p>
            <a:r>
              <a:rPr kumimoji="1" lang="ja-JP" altLang="ja-JP" sz="1200" kern="1200" dirty="0" smtClean="0">
                <a:solidFill>
                  <a:schemeClr val="tx1"/>
                </a:solidFill>
                <a:effectLst/>
                <a:latin typeface="+mn-lt"/>
                <a:ea typeface="+mn-ea"/>
                <a:cs typeface="+mn-cs"/>
              </a:rPr>
              <a:t>「せっかく大震災後の過程で生まれたり発展したりしてきた、時限的で仮設状況的な取り組みや人とのつながりが、その先も保障される仕組みがないということである」（石井</a:t>
            </a:r>
            <a:r>
              <a:rPr kumimoji="1" lang="en-US" altLang="ja-JP" sz="1200" kern="1200" dirty="0" smtClean="0">
                <a:solidFill>
                  <a:schemeClr val="tx1"/>
                </a:solidFill>
                <a:effectLst/>
                <a:latin typeface="+mn-lt"/>
                <a:ea typeface="+mn-ea"/>
                <a:cs typeface="+mn-cs"/>
              </a:rPr>
              <a:t>2015</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　例えば、大分県の社会福祉協議会は、沿岸部にある福祉施設入所者や利用者が内陸部にある福祉施設やホテルに避難し、実際に宿泊するという「訓練」を年間に</a:t>
            </a:r>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回行っている。避難をしてきた際に、寝泊まりする施設が行き慣れたところであるとお互いが安心して適切な支援ができる可能性は高い。</a:t>
            </a:r>
          </a:p>
          <a:p>
            <a:r>
              <a:rPr kumimoji="1" lang="ja-JP" altLang="ja-JP" sz="1200" kern="1200" dirty="0" smtClean="0">
                <a:solidFill>
                  <a:schemeClr val="tx1"/>
                </a:solidFill>
                <a:effectLst/>
                <a:latin typeface="+mn-lt"/>
                <a:ea typeface="+mn-ea"/>
                <a:cs typeface="+mn-cs"/>
              </a:rPr>
              <a:t>また、「地震の時に</a:t>
            </a:r>
            <a:r>
              <a:rPr kumimoji="1" lang="en-US" altLang="ja-JP" sz="1200" kern="1200" dirty="0" smtClean="0">
                <a:solidFill>
                  <a:schemeClr val="tx1"/>
                </a:solidFill>
                <a:effectLst/>
                <a:latin typeface="+mn-lt"/>
                <a:ea typeface="+mn-ea"/>
                <a:cs typeface="+mn-cs"/>
              </a:rPr>
              <a:t>OB</a:t>
            </a:r>
            <a:r>
              <a:rPr kumimoji="1" lang="ja-JP" altLang="ja-JP" sz="1200" kern="1200" dirty="0" smtClean="0">
                <a:solidFill>
                  <a:schemeClr val="tx1"/>
                </a:solidFill>
                <a:effectLst/>
                <a:latin typeface="+mn-lt"/>
                <a:ea typeface="+mn-ea"/>
                <a:cs typeface="+mn-cs"/>
              </a:rPr>
              <a:t>（退職者）が心配してきてくれた」（Ｆ施設インタビュー実施日</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7</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日）入所している方々で「地べたも揺れたけど心も揺れた」というように指定されている「福祉避難所」が入所施設であった場合は、利用者の方も不安でありよりケアをする人員は必要となってくる。福祉避難所に指定された施設は退職者で震災の際に協力してくれるよう関係性を構築しておくことも必要であると考える。</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10</a:t>
            </a:fld>
            <a:endParaRPr kumimoji="1" lang="ja-JP" altLang="en-US"/>
          </a:p>
        </p:txBody>
      </p:sp>
    </p:spTree>
    <p:extLst>
      <p:ext uri="{BB962C8B-B14F-4D97-AF65-F5344CB8AC3E}">
        <p14:creationId xmlns:p14="http://schemas.microsoft.com/office/powerpoint/2010/main" val="1984594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5</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熊本市の「福祉避難所」がなぜ機能しなかったのか？</a:t>
            </a:r>
          </a:p>
          <a:p>
            <a:r>
              <a:rPr kumimoji="1" lang="ja-JP" altLang="ja-JP" sz="1200" kern="1200" dirty="0" smtClean="0">
                <a:solidFill>
                  <a:schemeClr val="tx1"/>
                </a:solidFill>
                <a:effectLst/>
                <a:latin typeface="+mn-lt"/>
                <a:ea typeface="+mn-ea"/>
                <a:cs typeface="+mn-cs"/>
              </a:rPr>
              <a:t>・「福祉避難所」が</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次的避難所として理解されていない。したがって、近所の人も避難してくる。そして、日頃の付き合いがあり断れない。</a:t>
            </a:r>
          </a:p>
          <a:p>
            <a:r>
              <a:rPr kumimoji="1" lang="ja-JP" altLang="ja-JP" sz="1200" kern="1200" dirty="0" smtClean="0">
                <a:solidFill>
                  <a:schemeClr val="tx1"/>
                </a:solidFill>
                <a:effectLst/>
                <a:latin typeface="+mn-lt"/>
                <a:ea typeface="+mn-ea"/>
                <a:cs typeface="+mn-cs"/>
              </a:rPr>
              <a:t>「福祉避難所に避難したが全く支援を受けられなかった。人員不足のせいか、施設のスタッフが車いすを邪魔と話していたため、すぐに福祉避難所を出た。福祉避難所よりも一般避難所の方がまだましなように感じた。」</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大阪事務局 認定ＮＰＯ法人ゆめ風基金</a:t>
            </a:r>
            <a:r>
              <a:rPr kumimoji="1" lang="en-US" altLang="ja-JP" sz="1200" kern="1200" dirty="0" smtClean="0">
                <a:solidFill>
                  <a:schemeClr val="tx1"/>
                </a:solidFill>
                <a:effectLst/>
                <a:latin typeface="+mn-lt"/>
                <a:ea typeface="+mn-ea"/>
                <a:cs typeface="+mn-cs"/>
              </a:rPr>
              <a:t>,18)</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　「福祉避難所は現行の災害救助法で</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人が</a:t>
            </a:r>
            <a:r>
              <a:rPr kumimoji="1" lang="en-US" altLang="ja-JP" sz="1200" kern="1200" dirty="0" smtClean="0">
                <a:solidFill>
                  <a:schemeClr val="tx1"/>
                </a:solidFill>
                <a:effectLst/>
                <a:latin typeface="+mn-lt"/>
                <a:ea typeface="+mn-ea"/>
                <a:cs typeface="+mn-cs"/>
              </a:rPr>
              <a:t>10</a:t>
            </a:r>
            <a:r>
              <a:rPr kumimoji="1" lang="ja-JP" altLang="ja-JP" sz="1200" kern="1200" dirty="0" smtClean="0">
                <a:solidFill>
                  <a:schemeClr val="tx1"/>
                </a:solidFill>
                <a:effectLst/>
                <a:latin typeface="+mn-lt"/>
                <a:ea typeface="+mn-ea"/>
                <a:cs typeface="+mn-cs"/>
              </a:rPr>
              <a:t>人を支援するとされているが、福祉避難所は本当に重度の障害者が多く集まるため、運営が不可能。」など、人的支援が足りておらず機能していなかった点があげられる。</a:t>
            </a:r>
          </a:p>
          <a:p>
            <a:r>
              <a:rPr kumimoji="1" lang="ja-JP" altLang="ja-JP" sz="1200" kern="1200" dirty="0" smtClean="0">
                <a:solidFill>
                  <a:schemeClr val="tx1"/>
                </a:solidFill>
                <a:effectLst/>
                <a:latin typeface="+mn-lt"/>
                <a:ea typeface="+mn-ea"/>
                <a:cs typeface="+mn-cs"/>
              </a:rPr>
              <a:t>　福祉避難所支援ボランティアについては、震災後の福祉避難所の開設に伴い、施設側から人的支援が必要との要望があがってきた。熊本市は、「福祉避難所」に避難している</a:t>
            </a:r>
            <a:r>
              <a:rPr kumimoji="1" lang="ja-JP" altLang="ja-JP" sz="1200" kern="1200" dirty="0" err="1" smtClean="0">
                <a:solidFill>
                  <a:schemeClr val="tx1"/>
                </a:solidFill>
                <a:effectLst/>
                <a:latin typeface="+mn-lt"/>
                <a:ea typeface="+mn-ea"/>
                <a:cs typeface="+mn-cs"/>
              </a:rPr>
              <a:t>障がい</a:t>
            </a:r>
            <a:r>
              <a:rPr kumimoji="1" lang="ja-JP" altLang="ja-JP" sz="1200" kern="1200" dirty="0" smtClean="0">
                <a:solidFill>
                  <a:schemeClr val="tx1"/>
                </a:solidFill>
                <a:effectLst/>
                <a:latin typeface="+mn-lt"/>
                <a:ea typeface="+mn-ea"/>
                <a:cs typeface="+mn-cs"/>
              </a:rPr>
              <a:t>者及び高齢者への介助等を行うボランティアを市のホームページ等で募集し、「福祉避難所」への派遣を行った。また、民間団体の協力により「福祉避難所」の運営に従事してもらったことや福祉避難所避難者の生活再建について他自治体の協力を得たことで円滑に対応することができたということで、作成中である「業務の概要、震災前における事前の備え」について現時点では、そのように書かれている。しかしながら、本当にボランティアの派遣で円滑に対応できたのかという疑問は別として、円滑に対応できたのはなぜか？とまでは書かれていない。</a:t>
            </a:r>
          </a:p>
          <a:p>
            <a:r>
              <a:rPr kumimoji="1" lang="ja-JP" altLang="ja-JP" sz="1200" kern="1200" dirty="0" smtClean="0">
                <a:solidFill>
                  <a:schemeClr val="tx1"/>
                </a:solidFill>
                <a:effectLst/>
                <a:latin typeface="+mn-lt"/>
                <a:ea typeface="+mn-ea"/>
                <a:cs typeface="+mn-cs"/>
              </a:rPr>
              <a:t>　現在調査している、「福祉避難所」として開設された施設は、「施設間の日ごろの付き合いで人的支援がすぐにきた」</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Ｓ施設</a:t>
            </a:r>
            <a:r>
              <a:rPr kumimoji="1" lang="en-US" altLang="ja-JP" sz="1200" kern="1200" dirty="0" smtClean="0">
                <a:solidFill>
                  <a:schemeClr val="tx1"/>
                </a:solidFill>
                <a:effectLst/>
                <a:latin typeface="+mn-lt"/>
                <a:ea typeface="+mn-ea"/>
                <a:cs typeface="+mn-cs"/>
              </a:rPr>
              <a:t>2017</a:t>
            </a:r>
            <a:r>
              <a:rPr kumimoji="1" lang="ja-JP" altLang="ja-JP" sz="1200" kern="1200" dirty="0" smtClean="0">
                <a:solidFill>
                  <a:schemeClr val="tx1"/>
                </a:solidFill>
                <a:effectLst/>
                <a:latin typeface="+mn-lt"/>
                <a:ea typeface="+mn-ea"/>
                <a:cs typeface="+mn-cs"/>
              </a:rPr>
              <a:t>年</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月</a:t>
            </a:r>
            <a:r>
              <a:rPr kumimoji="1" lang="en-US" altLang="ja-JP" sz="1200" kern="1200" dirty="0" smtClean="0">
                <a:solidFill>
                  <a:schemeClr val="tx1"/>
                </a:solidFill>
                <a:effectLst/>
                <a:latin typeface="+mn-lt"/>
                <a:ea typeface="+mn-ea"/>
                <a:cs typeface="+mn-cs"/>
              </a:rPr>
              <a:t>21</a:t>
            </a:r>
            <a:r>
              <a:rPr kumimoji="1" lang="ja-JP" altLang="ja-JP" sz="1200" kern="1200" dirty="0" smtClean="0">
                <a:solidFill>
                  <a:schemeClr val="tx1"/>
                </a:solidFill>
                <a:effectLst/>
                <a:latin typeface="+mn-lt"/>
                <a:ea typeface="+mn-ea"/>
                <a:cs typeface="+mn-cs"/>
              </a:rPr>
              <a:t>日インタビュー実施</a:t>
            </a:r>
            <a:r>
              <a:rPr kumimoji="1" lang="en-US" altLang="ja-JP"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という。これは、お互いの相互関係が構築されているからこそのものである。施設を運営する施設長や理事長の日ごろからの人間関係や付き合いが人的支援としてあらわれてくるということになったケースである。</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48B7D37-896E-44F6-BEEF-FB47D41186A5}" type="slidenum">
              <a:rPr kumimoji="1" lang="ja-JP" altLang="en-US" smtClean="0"/>
              <a:t>11</a:t>
            </a:fld>
            <a:endParaRPr kumimoji="1" lang="ja-JP" altLang="en-US"/>
          </a:p>
        </p:txBody>
      </p:sp>
    </p:spTree>
    <p:extLst>
      <p:ext uri="{BB962C8B-B14F-4D97-AF65-F5344CB8AC3E}">
        <p14:creationId xmlns:p14="http://schemas.microsoft.com/office/powerpoint/2010/main" val="13057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101043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181049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8207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143653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0592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765954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1007217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419365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736574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4017793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42339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816083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1940814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4109509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758264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0065012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447249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6323294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6454457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68496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657193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374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6175709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9614625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5312668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4267235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5438495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914791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4049016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41158629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10142456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8102941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96195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8542253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9110717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6218890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41339545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81750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18570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02099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7728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3985904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272583-D90B-4D6B-BD6D-E29F057D6690}" type="datetimeFigureOut">
              <a:rPr kumimoji="1" lang="ja-JP" altLang="en-US" smtClean="0"/>
              <a:t>2017/10/16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407715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1486146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272583-D90B-4D6B-BD6D-E29F057D6690}" type="datetimeFigureOut">
              <a:rPr kumimoji="1" lang="ja-JP" altLang="en-US" smtClean="0"/>
              <a:t>2017/10/16</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4201902512"/>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 id="2147483909" r:id="rId13"/>
    <p:sldLayoutId id="2147483910" r:id="rId14"/>
    <p:sldLayoutId id="2147483911" r:id="rId15"/>
    <p:sldLayoutId id="2147483912"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4272583-D90B-4D6B-BD6D-E29F057D6690}" type="datetimeFigureOut">
              <a:rPr kumimoji="1" lang="ja-JP" altLang="en-US" smtClean="0"/>
              <a:t>2017/10/16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F65C51-AD42-418E-9D86-F5406E228EFC}" type="slidenum">
              <a:rPr kumimoji="1" lang="ja-JP" altLang="en-US" smtClean="0"/>
              <a:t>‹#›</a:t>
            </a:fld>
            <a:endParaRPr kumimoji="1" lang="ja-JP" altLang="en-US"/>
          </a:p>
        </p:txBody>
      </p:sp>
    </p:spTree>
    <p:extLst>
      <p:ext uri="{BB962C8B-B14F-4D97-AF65-F5344CB8AC3E}">
        <p14:creationId xmlns:p14="http://schemas.microsoft.com/office/powerpoint/2010/main" val="2165459207"/>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hyperlink" Target="http://www.bousai.go.jp/taisaku/hisaisyagyousei/youengosy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692696"/>
            <a:ext cx="9144000" cy="3312368"/>
          </a:xfrm>
        </p:spPr>
        <p:txBody>
          <a:bodyPr>
            <a:normAutofit/>
          </a:bodyPr>
          <a:lstStyle/>
          <a:p>
            <a:r>
              <a:rPr lang="ja-JP" altLang="en-US" sz="4000" dirty="0" smtClean="0"/>
              <a:t>「福祉避難所」における障害者への支援　</a:t>
            </a:r>
            <a:r>
              <a:rPr lang="en-US" altLang="ja-JP" sz="4000" dirty="0" smtClean="0"/>
              <a:t/>
            </a:r>
            <a:br>
              <a:rPr lang="en-US" altLang="ja-JP" sz="4000" dirty="0" smtClean="0"/>
            </a:br>
            <a:r>
              <a:rPr lang="ja-JP" altLang="en-US" sz="4000" dirty="0" smtClean="0"/>
              <a:t>：熊本地震からみえたもの</a:t>
            </a:r>
            <a:br>
              <a:rPr lang="ja-JP" altLang="en-US" sz="4000" dirty="0" smtClean="0"/>
            </a:br>
            <a:endParaRPr kumimoji="1" lang="ja-JP" altLang="en-US" sz="4000" b="1" dirty="0"/>
          </a:p>
        </p:txBody>
      </p:sp>
      <p:sp>
        <p:nvSpPr>
          <p:cNvPr id="3" name="サブタイトル 2"/>
          <p:cNvSpPr>
            <a:spLocks noGrp="1"/>
          </p:cNvSpPr>
          <p:nvPr>
            <p:ph type="subTitle" idx="1"/>
          </p:nvPr>
        </p:nvSpPr>
        <p:spPr>
          <a:xfrm>
            <a:off x="539552" y="5589240"/>
            <a:ext cx="8256463" cy="1096899"/>
          </a:xfrm>
        </p:spPr>
        <p:txBody>
          <a:bodyPr>
            <a:normAutofit/>
          </a:bodyPr>
          <a:lstStyle/>
          <a:p>
            <a:r>
              <a:rPr kumimoji="1" lang="ja-JP" altLang="en-US" sz="2400" b="1" dirty="0" smtClean="0"/>
              <a:t>吉村千恵　ヒューマンネットワーク熊本　</a:t>
            </a:r>
            <a:endParaRPr kumimoji="1" lang="en-US" altLang="ja-JP" sz="2400" b="1" dirty="0" smtClean="0"/>
          </a:p>
          <a:p>
            <a:r>
              <a:rPr lang="ja-JP" altLang="en-US" sz="2400" b="1" dirty="0"/>
              <a:t>権藤</a:t>
            </a:r>
            <a:r>
              <a:rPr lang="ja-JP" altLang="en-US" sz="2400" b="1" dirty="0" smtClean="0"/>
              <a:t>眞由美　立命大学</a:t>
            </a:r>
            <a:r>
              <a:rPr lang="ja-JP" altLang="en-US" sz="2400" b="1" dirty="0"/>
              <a:t>大学院先端総合学術研究科公共領域　</a:t>
            </a:r>
          </a:p>
          <a:p>
            <a:endParaRPr kumimoji="1" lang="en-US" altLang="ja-JP" sz="2400" b="1" dirty="0" smtClean="0"/>
          </a:p>
        </p:txBody>
      </p:sp>
    </p:spTree>
    <p:extLst>
      <p:ext uri="{BB962C8B-B14F-4D97-AF65-F5344CB8AC3E}">
        <p14:creationId xmlns:p14="http://schemas.microsoft.com/office/powerpoint/2010/main" val="3547496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96460" y="188640"/>
            <a:ext cx="8224012" cy="1320800"/>
          </a:xfrm>
        </p:spPr>
        <p:txBody>
          <a:bodyPr>
            <a:normAutofit/>
          </a:bodyPr>
          <a:lstStyle/>
          <a:p>
            <a:r>
              <a:rPr kumimoji="1" lang="ja-JP" altLang="en-US" sz="3600" dirty="0" smtClean="0"/>
              <a:t>「</a:t>
            </a:r>
            <a:r>
              <a:rPr kumimoji="1" lang="ja-JP" altLang="en-US" sz="3600" dirty="0" smtClean="0"/>
              <a:t>福祉避難所</a:t>
            </a:r>
            <a:r>
              <a:rPr kumimoji="1" lang="ja-JP" altLang="en-US" sz="3600" dirty="0" smtClean="0"/>
              <a:t>」終了に関する課題</a:t>
            </a:r>
            <a:r>
              <a:rPr kumimoji="1" lang="en-US" altLang="ja-JP" sz="3600" dirty="0" smtClean="0"/>
              <a:t/>
            </a:r>
            <a:br>
              <a:rPr kumimoji="1" lang="en-US" altLang="ja-JP" sz="3600" dirty="0" smtClean="0"/>
            </a:br>
            <a:r>
              <a:rPr kumimoji="1" lang="ja-JP" altLang="en-US" sz="3600" dirty="0" smtClean="0"/>
              <a:t>（仮設住宅終了に際しても同様）</a:t>
            </a:r>
            <a:endParaRPr kumimoji="1" lang="ja-JP" altLang="en-US" sz="3600" dirty="0"/>
          </a:p>
        </p:txBody>
      </p:sp>
      <p:sp>
        <p:nvSpPr>
          <p:cNvPr id="3" name="コンテンツ プレースホルダー 2"/>
          <p:cNvSpPr>
            <a:spLocks noGrp="1"/>
          </p:cNvSpPr>
          <p:nvPr>
            <p:ph idx="1"/>
          </p:nvPr>
        </p:nvSpPr>
        <p:spPr>
          <a:xfrm>
            <a:off x="387986" y="1509440"/>
            <a:ext cx="8640960" cy="5231928"/>
          </a:xfrm>
        </p:spPr>
        <p:txBody>
          <a:bodyPr>
            <a:normAutofit fontScale="92500"/>
          </a:bodyPr>
          <a:lstStyle/>
          <a:p>
            <a:pPr marL="114300" indent="0">
              <a:buNone/>
            </a:pPr>
            <a:r>
              <a:rPr lang="ja-JP" altLang="en-US" sz="2400" dirty="0" smtClean="0"/>
              <a:t>避難所から動くことへの抵抗（「</a:t>
            </a:r>
            <a:r>
              <a:rPr lang="ja-JP" altLang="en-US" sz="2400" dirty="0"/>
              <a:t>暖かさ」</a:t>
            </a:r>
            <a:r>
              <a:rPr lang="ja-JP" altLang="en-US" sz="2400" dirty="0" smtClean="0"/>
              <a:t>から離れがたい）</a:t>
            </a:r>
            <a:endParaRPr lang="en-US" altLang="ja-JP" sz="2400" dirty="0" smtClean="0"/>
          </a:p>
          <a:p>
            <a:pPr marL="114300" indent="0">
              <a:buNone/>
            </a:pPr>
            <a:endParaRPr lang="ja-JP" altLang="en-US" sz="2400" dirty="0"/>
          </a:p>
          <a:p>
            <a:pPr marL="114300" indent="0">
              <a:buNone/>
            </a:pPr>
            <a:r>
              <a:rPr lang="ja-JP" altLang="en-US" sz="2400" dirty="0" smtClean="0"/>
              <a:t>・余震など地震への不安</a:t>
            </a:r>
            <a:endParaRPr lang="en-US" altLang="ja-JP" sz="2400" dirty="0" smtClean="0"/>
          </a:p>
          <a:p>
            <a:pPr marL="114300" indent="0">
              <a:buNone/>
            </a:pPr>
            <a:r>
              <a:rPr lang="ja-JP" altLang="en-US" sz="2400" dirty="0" smtClean="0"/>
              <a:t>・再び一人暮らしを始めることへの不安</a:t>
            </a:r>
            <a:endParaRPr lang="en-US" altLang="ja-JP" sz="2400" dirty="0" smtClean="0"/>
          </a:p>
          <a:p>
            <a:pPr marL="114300" indent="0">
              <a:buNone/>
            </a:pPr>
            <a:r>
              <a:rPr lang="ja-JP" altLang="en-US" sz="2400" dirty="0" smtClean="0"/>
              <a:t>・信頼して相談出来る人</a:t>
            </a:r>
            <a:r>
              <a:rPr lang="en-US" altLang="ja-JP" sz="2400" dirty="0" smtClean="0"/>
              <a:t>/</a:t>
            </a:r>
            <a:r>
              <a:rPr lang="ja-JP" altLang="en-US" sz="2400" dirty="0" smtClean="0"/>
              <a:t>事業所の不足</a:t>
            </a:r>
            <a:endParaRPr lang="en-US" altLang="ja-JP" sz="2400" dirty="0" smtClean="0"/>
          </a:p>
          <a:p>
            <a:pPr marL="114300" indent="0">
              <a:buNone/>
            </a:pPr>
            <a:r>
              <a:rPr kumimoji="1" lang="ja-JP" altLang="en-US" sz="2400" dirty="0" smtClean="0"/>
              <a:t>・片付けや引っ越しの人的支援</a:t>
            </a:r>
            <a:endParaRPr kumimoji="1" lang="en-US" altLang="ja-JP" sz="2400" dirty="0" smtClean="0"/>
          </a:p>
          <a:p>
            <a:pPr marL="114300" indent="0">
              <a:buNone/>
            </a:pPr>
            <a:r>
              <a:rPr kumimoji="1" lang="ja-JP" altLang="en-US" sz="2400" dirty="0" smtClean="0"/>
              <a:t>・賃貸の場合、新しい契約が難しい（家探し支援）</a:t>
            </a:r>
            <a:endParaRPr kumimoji="1" lang="en-US" altLang="ja-JP" sz="2400" dirty="0" smtClean="0"/>
          </a:p>
          <a:p>
            <a:pPr marL="114300" indent="0">
              <a:buNone/>
            </a:pPr>
            <a:r>
              <a:rPr kumimoji="1" lang="ja-JP" altLang="en-US" sz="2400" dirty="0" smtClean="0"/>
              <a:t>・仲間の不足</a:t>
            </a:r>
            <a:endParaRPr kumimoji="1" lang="en-US" altLang="ja-JP" sz="2400" dirty="0" smtClean="0"/>
          </a:p>
          <a:p>
            <a:pPr marL="114300" indent="0">
              <a:buNone/>
            </a:pPr>
            <a:r>
              <a:rPr kumimoji="1" lang="ja-JP" altLang="en-US" sz="2400" dirty="0" smtClean="0"/>
              <a:t>・経済的限界　</a:t>
            </a:r>
            <a:endParaRPr kumimoji="1" lang="en-US" altLang="ja-JP" sz="2400" dirty="0" smtClean="0"/>
          </a:p>
          <a:p>
            <a:pPr marL="114300" indent="0">
              <a:buNone/>
            </a:pPr>
            <a:endParaRPr lang="en-US" altLang="ja-JP" sz="2400" dirty="0"/>
          </a:p>
          <a:p>
            <a:pPr marL="114300" indent="0">
              <a:buNone/>
            </a:pPr>
            <a:r>
              <a:rPr kumimoji="1" lang="ja-JP" altLang="en-US" sz="2400" dirty="0" smtClean="0"/>
              <a:t>→災害に関係ない社会の問題があぶり出される（問題の可視化）　</a:t>
            </a:r>
            <a:endParaRPr kumimoji="1" lang="ja-JP" altLang="en-US" sz="2400" dirty="0"/>
          </a:p>
        </p:txBody>
      </p:sp>
    </p:spTree>
    <p:extLst>
      <p:ext uri="{BB962C8B-B14F-4D97-AF65-F5344CB8AC3E}">
        <p14:creationId xmlns:p14="http://schemas.microsoft.com/office/powerpoint/2010/main" val="2931930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4000">
              <a:schemeClr val="accent1">
                <a:lumMod val="5000"/>
                <a:lumOff val="95000"/>
              </a:schemeClr>
            </a:gs>
            <a:gs pos="49000">
              <a:schemeClr val="accent1">
                <a:lumMod val="45000"/>
                <a:lumOff val="55000"/>
              </a:schemeClr>
            </a:gs>
            <a:gs pos="82000">
              <a:srgbClr val="F4FAE5"/>
            </a:gs>
            <a:gs pos="73182">
              <a:srgbClr val="D9EFAA"/>
            </a:gs>
            <a:gs pos="72784">
              <a:srgbClr val="DBF0AF"/>
            </a:gs>
            <a:gs pos="72386">
              <a:srgbClr val="DDF1B3"/>
            </a:gs>
            <a:gs pos="71591">
              <a:srgbClr val="E1F2BB"/>
            </a:gs>
            <a:gs pos="95000">
              <a:srgbClr val="E8F5CB"/>
            </a:gs>
            <a:gs pos="63000">
              <a:schemeClr val="accent1">
                <a:lumMod val="45000"/>
                <a:lumOff val="55000"/>
              </a:schemeClr>
            </a:gs>
            <a:gs pos="13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43961" y="332656"/>
            <a:ext cx="8210873" cy="731168"/>
          </a:xfrm>
        </p:spPr>
        <p:txBody>
          <a:bodyPr>
            <a:normAutofit/>
          </a:bodyPr>
          <a:lstStyle/>
          <a:p>
            <a:r>
              <a:rPr kumimoji="1" lang="ja-JP" altLang="en-US" sz="2800" dirty="0" smtClean="0"/>
              <a:t>「福祉避難所」はなぜ機能しなかったのか？</a:t>
            </a:r>
            <a:endParaRPr kumimoji="1" lang="ja-JP" altLang="en-US" sz="2800" dirty="0"/>
          </a:p>
        </p:txBody>
      </p:sp>
      <p:sp>
        <p:nvSpPr>
          <p:cNvPr id="4" name="コンテンツ プレースホルダー 3"/>
          <p:cNvSpPr>
            <a:spLocks noGrp="1"/>
          </p:cNvSpPr>
          <p:nvPr>
            <p:ph sz="half" idx="2"/>
          </p:nvPr>
        </p:nvSpPr>
        <p:spPr>
          <a:xfrm>
            <a:off x="395536" y="2021175"/>
            <a:ext cx="4248472" cy="4409855"/>
          </a:xfrm>
        </p:spPr>
        <p:txBody>
          <a:bodyPr>
            <a:noAutofit/>
          </a:bodyPr>
          <a:lstStyle/>
          <a:p>
            <a:pPr marL="114300" indent="0">
              <a:buNone/>
            </a:pPr>
            <a:r>
              <a:rPr lang="ja-JP" altLang="en-US" sz="2000" dirty="0" smtClean="0"/>
              <a:t>・「福祉避難所」が</a:t>
            </a:r>
            <a:r>
              <a:rPr lang="en-US" altLang="ja-JP" sz="2000" dirty="0" smtClean="0"/>
              <a:t>2</a:t>
            </a:r>
            <a:r>
              <a:rPr lang="ja-JP" altLang="en-US" sz="2000" dirty="0" smtClean="0"/>
              <a:t>次的避難所として理解されていない。近所の人も避難してくる。</a:t>
            </a:r>
            <a:endParaRPr lang="en-US" altLang="ja-JP" sz="2000" dirty="0" smtClean="0"/>
          </a:p>
          <a:p>
            <a:pPr marL="114300" indent="0">
              <a:buNone/>
            </a:pPr>
            <a:r>
              <a:rPr kumimoji="1" lang="ja-JP" altLang="en-US" sz="2000" dirty="0" smtClean="0"/>
              <a:t>・</a:t>
            </a:r>
            <a:r>
              <a:rPr kumimoji="1" lang="ja-JP" altLang="en-US" sz="2000" dirty="0" smtClean="0"/>
              <a:t>人的支援が足りず機能していない</a:t>
            </a:r>
            <a:r>
              <a:rPr kumimoji="1" lang="ja-JP" altLang="en-US" sz="2000" dirty="0" smtClean="0"/>
              <a:t>。（ぎりぎりの人員で通常業務を担っている上に、避難者が押し寄せてくることで、キャパオーバー）</a:t>
            </a:r>
            <a:endParaRPr kumimoji="1" lang="en-US" altLang="ja-JP" sz="2000" dirty="0" smtClean="0"/>
          </a:p>
          <a:p>
            <a:pPr marL="114300" indent="0">
              <a:buNone/>
            </a:pPr>
            <a:r>
              <a:rPr lang="ja-JP" altLang="en-US" sz="2000" dirty="0" smtClean="0"/>
              <a:t>・</a:t>
            </a:r>
            <a:r>
              <a:rPr lang="ja-JP" altLang="en-US" sz="2000" dirty="0" smtClean="0"/>
              <a:t>職員不足に加え通常業務も大事</a:t>
            </a:r>
            <a:r>
              <a:rPr lang="ja-JP" altLang="en-US" sz="2000" dirty="0" smtClean="0"/>
              <a:t>。</a:t>
            </a:r>
            <a:endParaRPr lang="en-US" altLang="ja-JP" sz="2000" dirty="0" smtClean="0"/>
          </a:p>
          <a:p>
            <a:pPr marL="114300" indent="0">
              <a:buNone/>
            </a:pPr>
            <a:r>
              <a:rPr lang="ja-JP" altLang="en-US" sz="2000" dirty="0" smtClean="0"/>
              <a:t>・上記に加え、情報がほどんとない状況で重度障害者を受け入れることの不安</a:t>
            </a:r>
            <a:endParaRPr kumimoji="1" lang="ja-JP" altLang="en-US" sz="2000" dirty="0"/>
          </a:p>
        </p:txBody>
      </p:sp>
      <p:sp>
        <p:nvSpPr>
          <p:cNvPr id="6" name="コンテンツ プレースホルダー 5"/>
          <p:cNvSpPr>
            <a:spLocks noGrp="1"/>
          </p:cNvSpPr>
          <p:nvPr>
            <p:ph sz="quarter" idx="4"/>
          </p:nvPr>
        </p:nvSpPr>
        <p:spPr>
          <a:xfrm>
            <a:off x="4860032" y="1719369"/>
            <a:ext cx="4094802" cy="4805976"/>
          </a:xfrm>
        </p:spPr>
        <p:txBody>
          <a:bodyPr>
            <a:normAutofit fontScale="92500" lnSpcReduction="20000"/>
          </a:bodyPr>
          <a:lstStyle/>
          <a:p>
            <a:pPr marL="114300" indent="0">
              <a:buNone/>
            </a:pPr>
            <a:endParaRPr kumimoji="1" lang="en-US" altLang="ja-JP" dirty="0" smtClean="0"/>
          </a:p>
          <a:p>
            <a:pPr marL="114300" indent="0">
              <a:buNone/>
            </a:pPr>
            <a:r>
              <a:rPr kumimoji="1" lang="ja-JP" altLang="en-US" sz="2000" dirty="0" smtClean="0"/>
              <a:t>・日頃の施設と施設の付き合い。または全国ネットが強固（命に直結）</a:t>
            </a:r>
            <a:endParaRPr kumimoji="1" lang="en-US" altLang="ja-JP" sz="2000" dirty="0" smtClean="0"/>
          </a:p>
          <a:p>
            <a:pPr marL="114300" indent="0">
              <a:buNone/>
            </a:pPr>
            <a:r>
              <a:rPr kumimoji="1" lang="ja-JP" altLang="en-US" sz="2000" dirty="0" smtClean="0"/>
              <a:t>⇒人的物的支援がすぐにきた</a:t>
            </a:r>
            <a:r>
              <a:rPr lang="en-US" altLang="ja-JP" sz="2000" dirty="0"/>
              <a:t>(</a:t>
            </a:r>
            <a:r>
              <a:rPr lang="ja-JP" altLang="ja-JP" sz="2000" dirty="0"/>
              <a:t>Ｓ施設</a:t>
            </a:r>
            <a:r>
              <a:rPr lang="en-US" altLang="ja-JP" sz="2000" dirty="0"/>
              <a:t>2017</a:t>
            </a:r>
            <a:r>
              <a:rPr lang="ja-JP" altLang="ja-JP" sz="2000" dirty="0"/>
              <a:t>年</a:t>
            </a:r>
            <a:r>
              <a:rPr lang="en-US" altLang="ja-JP" sz="2000" dirty="0"/>
              <a:t>8</a:t>
            </a:r>
            <a:r>
              <a:rPr lang="ja-JP" altLang="ja-JP" sz="2000" dirty="0"/>
              <a:t>月</a:t>
            </a:r>
            <a:r>
              <a:rPr lang="en-US" altLang="ja-JP" sz="2000" dirty="0"/>
              <a:t>21</a:t>
            </a:r>
            <a:r>
              <a:rPr lang="ja-JP" altLang="ja-JP" sz="2000" dirty="0" smtClean="0"/>
              <a:t>日インタビュー</a:t>
            </a:r>
            <a:r>
              <a:rPr lang="ja-JP" altLang="ja-JP" sz="2000" dirty="0"/>
              <a:t>実施</a:t>
            </a:r>
            <a:r>
              <a:rPr lang="en-US" altLang="ja-JP" sz="2000" dirty="0" smtClean="0"/>
              <a:t>)</a:t>
            </a:r>
          </a:p>
          <a:p>
            <a:pPr marL="114300" indent="0">
              <a:buNone/>
            </a:pPr>
            <a:endParaRPr lang="en-US" altLang="ja-JP" sz="2000" dirty="0" smtClean="0"/>
          </a:p>
          <a:p>
            <a:pPr marL="114300" indent="0">
              <a:buNone/>
            </a:pPr>
            <a:r>
              <a:rPr kumimoji="1" lang="ja-JP" altLang="en-US" sz="2000" dirty="0" smtClean="0"/>
              <a:t>・熊本市⇒介助者などのボランティアを</a:t>
            </a:r>
            <a:r>
              <a:rPr kumimoji="1" lang="ja-JP" altLang="en-US" sz="2000" dirty="0" smtClean="0"/>
              <a:t>派遣</a:t>
            </a:r>
            <a:endParaRPr kumimoji="1" lang="en-US" altLang="ja-JP" sz="2000" dirty="0" smtClean="0"/>
          </a:p>
          <a:p>
            <a:pPr marL="114300" indent="0">
              <a:buNone/>
            </a:pPr>
            <a:r>
              <a:rPr kumimoji="1" lang="ja-JP" altLang="en-US" sz="2000" dirty="0" smtClean="0"/>
              <a:t>・受け入れは「介助者同伴」を条件に受け入れた。場所貸し＝自炊、自助前提</a:t>
            </a:r>
            <a:endParaRPr kumimoji="1" lang="en-US" altLang="ja-JP" sz="2000" dirty="0" smtClean="0"/>
          </a:p>
          <a:p>
            <a:pPr marL="114300" indent="0">
              <a:buNone/>
            </a:pPr>
            <a:endParaRPr kumimoji="1" lang="en-US" altLang="ja-JP" sz="2000" dirty="0" smtClean="0"/>
          </a:p>
          <a:p>
            <a:pPr marL="114300" indent="0">
              <a:buNone/>
            </a:pPr>
            <a:r>
              <a:rPr kumimoji="1" lang="ja-JP" altLang="en-US" sz="2000" dirty="0" smtClean="0"/>
              <a:t>・</a:t>
            </a:r>
            <a:r>
              <a:rPr kumimoji="1" lang="ja-JP" altLang="en-US" sz="2000" dirty="0" smtClean="0"/>
              <a:t>デイ利用者や元利用者など、状況が把握しやすい方を受け入れた</a:t>
            </a:r>
            <a:endParaRPr kumimoji="1" lang="ja-JP" altLang="en-US" sz="2000" dirty="0"/>
          </a:p>
        </p:txBody>
      </p:sp>
      <p:sp>
        <p:nvSpPr>
          <p:cNvPr id="7" name="正方形/長方形 6"/>
          <p:cNvSpPr/>
          <p:nvPr/>
        </p:nvSpPr>
        <p:spPr>
          <a:xfrm>
            <a:off x="323528" y="1412777"/>
            <a:ext cx="4392488" cy="51125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プレースホルダー 2"/>
          <p:cNvSpPr>
            <a:spLocks noGrp="1"/>
          </p:cNvSpPr>
          <p:nvPr>
            <p:ph type="body" idx="1"/>
          </p:nvPr>
        </p:nvSpPr>
        <p:spPr>
          <a:xfrm>
            <a:off x="974436" y="1080662"/>
            <a:ext cx="3090672" cy="576262"/>
          </a:xfrm>
          <a:solidFill>
            <a:schemeClr val="bg1"/>
          </a:solidFill>
        </p:spPr>
        <p:txBody>
          <a:bodyPr/>
          <a:lstStyle/>
          <a:p>
            <a:r>
              <a:rPr lang="ja-JP" altLang="en-US" dirty="0" smtClean="0"/>
              <a:t>機能しなかった理由</a:t>
            </a:r>
            <a:endParaRPr kumimoji="1" lang="ja-JP" altLang="en-US" dirty="0"/>
          </a:p>
        </p:txBody>
      </p:sp>
      <p:sp>
        <p:nvSpPr>
          <p:cNvPr id="8" name="正方形/長方形 7"/>
          <p:cNvSpPr/>
          <p:nvPr/>
        </p:nvSpPr>
        <p:spPr>
          <a:xfrm>
            <a:off x="4860032" y="1412777"/>
            <a:ext cx="4094802" cy="51125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プレースホルダー 4"/>
          <p:cNvSpPr>
            <a:spLocks noGrp="1"/>
          </p:cNvSpPr>
          <p:nvPr>
            <p:ph type="body" sz="quarter" idx="3"/>
          </p:nvPr>
        </p:nvSpPr>
        <p:spPr>
          <a:xfrm>
            <a:off x="5906984" y="1063824"/>
            <a:ext cx="2154568" cy="576262"/>
          </a:xfrm>
          <a:solidFill>
            <a:schemeClr val="bg1"/>
          </a:solidFill>
        </p:spPr>
        <p:txBody>
          <a:bodyPr/>
          <a:lstStyle/>
          <a:p>
            <a:r>
              <a:rPr kumimoji="1" lang="ja-JP" altLang="en-US" dirty="0" smtClean="0"/>
              <a:t>機能した施設</a:t>
            </a:r>
            <a:endParaRPr kumimoji="1" lang="ja-JP" altLang="en-US" dirty="0"/>
          </a:p>
        </p:txBody>
      </p:sp>
    </p:spTree>
    <p:extLst>
      <p:ext uri="{BB962C8B-B14F-4D97-AF65-F5344CB8AC3E}">
        <p14:creationId xmlns:p14="http://schemas.microsoft.com/office/powerpoint/2010/main" val="3450324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46774" y="332656"/>
            <a:ext cx="9017333" cy="1320800"/>
          </a:xfrm>
        </p:spPr>
        <p:txBody>
          <a:bodyPr>
            <a:normAutofit/>
          </a:bodyPr>
          <a:lstStyle/>
          <a:p>
            <a:r>
              <a:rPr lang="ja-JP" altLang="en-US" dirty="0" smtClean="0"/>
              <a:t>「福祉避</a:t>
            </a:r>
            <a:r>
              <a:rPr lang="ja-JP" altLang="en-US" dirty="0" smtClean="0"/>
              <a:t>難所</a:t>
            </a:r>
            <a:r>
              <a:rPr lang="ja-JP" altLang="en-US" dirty="0" smtClean="0"/>
              <a:t>」以外の障害者受け入れ実績</a:t>
            </a:r>
            <a:endParaRPr kumimoji="1" lang="ja-JP" altLang="en-US" dirty="0"/>
          </a:p>
        </p:txBody>
      </p:sp>
      <p:sp>
        <p:nvSpPr>
          <p:cNvPr id="3" name="コンテンツ プレースホルダー 2"/>
          <p:cNvSpPr>
            <a:spLocks noGrp="1"/>
          </p:cNvSpPr>
          <p:nvPr>
            <p:ph sz="half" idx="1"/>
          </p:nvPr>
        </p:nvSpPr>
        <p:spPr>
          <a:xfrm>
            <a:off x="301098" y="1340768"/>
            <a:ext cx="8659855" cy="3900808"/>
          </a:xfrm>
        </p:spPr>
        <p:txBody>
          <a:bodyPr>
            <a:noAutofit/>
          </a:bodyPr>
          <a:lstStyle/>
          <a:p>
            <a:pPr marL="114300" indent="0">
              <a:buNone/>
            </a:pPr>
            <a:r>
              <a:rPr kumimoji="1" lang="ja-JP" altLang="en-US" b="1" dirty="0" smtClean="0"/>
              <a:t>・大学や教会、地域のクリニックなど</a:t>
            </a:r>
            <a:endParaRPr kumimoji="1" lang="en-US" altLang="ja-JP" b="1" dirty="0" smtClean="0"/>
          </a:p>
          <a:p>
            <a:pPr marL="114300" indent="0">
              <a:buNone/>
            </a:pPr>
            <a:r>
              <a:rPr kumimoji="1" lang="ja-JP" altLang="en-US" dirty="0" smtClean="0"/>
              <a:t>⇒地域の障害者・高齢者・セクシャルマイノリティなど、慣れ親しんでいる「公的な」場所へ自然に集まり、受け入れ施設側がある程度スタッフとして動き、共に避難生活をすごす</a:t>
            </a:r>
            <a:endParaRPr lang="en-US" altLang="ja-JP" dirty="0" smtClean="0"/>
          </a:p>
          <a:p>
            <a:pPr marL="114300" indent="0">
              <a:buNone/>
            </a:pPr>
            <a:r>
              <a:rPr lang="ja-JP" altLang="en-US" b="1" dirty="0" smtClean="0"/>
              <a:t>・一般の指定避難所（小学校や中学校など）</a:t>
            </a:r>
            <a:endParaRPr lang="en-US" altLang="ja-JP" b="1" dirty="0" smtClean="0"/>
          </a:p>
          <a:p>
            <a:pPr marL="114300" indent="0">
              <a:buNone/>
            </a:pPr>
            <a:r>
              <a:rPr lang="ja-JP" altLang="en-US" dirty="0" smtClean="0"/>
              <a:t>⇒福祉避難室的な場所をもうけたり、スペース（テント含む）をもうけたり、何もなくても地域住民の自治により、皆でサポート</a:t>
            </a:r>
            <a:endParaRPr lang="en-US" altLang="ja-JP" dirty="0" smtClean="0"/>
          </a:p>
          <a:p>
            <a:pPr marL="114300" indent="0">
              <a:buNone/>
            </a:pPr>
            <a:r>
              <a:rPr lang="ja-JP" altLang="en-US" dirty="0" smtClean="0"/>
              <a:t>「（重度障害をもつ</a:t>
            </a:r>
            <a:r>
              <a:rPr lang="en-US" altLang="ja-JP" dirty="0" smtClean="0"/>
              <a:t>20</a:t>
            </a:r>
            <a:r>
              <a:rPr lang="ja-JP" altLang="en-US" dirty="0" smtClean="0"/>
              <a:t>代の女性が）子どもの時からみんな知っている方々で、避難所でも気にかけてくれた。結果的に障害を理由に不自由な思いはしなかった。</a:t>
            </a:r>
            <a:endParaRPr lang="en-US" altLang="ja-JP" dirty="0" smtClean="0"/>
          </a:p>
          <a:p>
            <a:pPr marL="114300" indent="0">
              <a:buNone/>
            </a:pPr>
            <a:r>
              <a:rPr lang="ja-JP" altLang="en-US" dirty="0" smtClean="0"/>
              <a:t>仮設住宅に移ったあとも、バリアフリー仮設には入ろうと思わなかった。不便な部屋であっても、地域の人たちと同じ仮設にいる方が安心だし、みんなの助けが得られる。」（</a:t>
            </a:r>
            <a:r>
              <a:rPr lang="en-US" altLang="ja-JP" dirty="0" smtClean="0"/>
              <a:t>2017</a:t>
            </a:r>
            <a:r>
              <a:rPr lang="ja-JP" altLang="en-US" dirty="0" smtClean="0"/>
              <a:t>年</a:t>
            </a:r>
            <a:r>
              <a:rPr lang="en-US" altLang="ja-JP" dirty="0" smtClean="0"/>
              <a:t>9</a:t>
            </a:r>
            <a:r>
              <a:rPr lang="ja-JP" altLang="en-US" dirty="0" smtClean="0"/>
              <a:t>月～</a:t>
            </a:r>
            <a:r>
              <a:rPr lang="en-US" altLang="ja-JP" dirty="0" smtClean="0"/>
              <a:t>10</a:t>
            </a:r>
            <a:r>
              <a:rPr lang="ja-JP" altLang="en-US" dirty="0" smtClean="0"/>
              <a:t>月複数回インタビュー）</a:t>
            </a:r>
            <a:endParaRPr lang="en-US" altLang="ja-JP" dirty="0" smtClean="0"/>
          </a:p>
        </p:txBody>
      </p:sp>
      <p:sp>
        <p:nvSpPr>
          <p:cNvPr id="4" name="コンテンツ プレースホルダー 3"/>
          <p:cNvSpPr>
            <a:spLocks noGrp="1"/>
          </p:cNvSpPr>
          <p:nvPr>
            <p:ph sz="half" idx="2"/>
          </p:nvPr>
        </p:nvSpPr>
        <p:spPr>
          <a:xfrm>
            <a:off x="323528" y="5385592"/>
            <a:ext cx="8369261" cy="1440160"/>
          </a:xfrm>
        </p:spPr>
        <p:txBody>
          <a:bodyPr>
            <a:noAutofit/>
          </a:bodyPr>
          <a:lstStyle/>
          <a:p>
            <a:pPr marL="114300" indent="0">
              <a:buNone/>
            </a:pPr>
            <a:r>
              <a:rPr kumimoji="1" lang="ja-JP" altLang="en-US" b="1" dirty="0" smtClean="0"/>
              <a:t>・支援学校</a:t>
            </a:r>
            <a:endParaRPr kumimoji="1" lang="en-US" altLang="ja-JP" b="1" dirty="0" smtClean="0"/>
          </a:p>
          <a:p>
            <a:pPr marL="114300" indent="0">
              <a:buNone/>
            </a:pPr>
            <a:r>
              <a:rPr lang="ja-JP" altLang="en-US" dirty="0" smtClean="0"/>
              <a:t>⇒</a:t>
            </a:r>
            <a:r>
              <a:rPr lang="ja-JP" altLang="en-US" dirty="0"/>
              <a:t> </a:t>
            </a:r>
            <a:r>
              <a:rPr lang="ja-JP" altLang="en-US" dirty="0" smtClean="0"/>
              <a:t>日頃学校に通っている子どもたちとその家族が一部避難。　</a:t>
            </a:r>
            <a:endParaRPr lang="en-US" altLang="ja-JP" dirty="0" smtClean="0"/>
          </a:p>
          <a:p>
            <a:pPr marL="114300" indent="0">
              <a:buNone/>
            </a:pPr>
            <a:r>
              <a:rPr kumimoji="1" lang="ja-JP" altLang="en-US" dirty="0" smtClean="0"/>
              <a:t>　慣れている環境で過ごして欲した。</a:t>
            </a:r>
            <a:endParaRPr kumimoji="1" lang="ja-JP" altLang="en-US" dirty="0"/>
          </a:p>
        </p:txBody>
      </p:sp>
    </p:spTree>
    <p:extLst>
      <p:ext uri="{BB962C8B-B14F-4D97-AF65-F5344CB8AC3E}">
        <p14:creationId xmlns:p14="http://schemas.microsoft.com/office/powerpoint/2010/main" val="3284686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95227" y="332656"/>
            <a:ext cx="8138864" cy="1320800"/>
          </a:xfrm>
        </p:spPr>
        <p:txBody>
          <a:bodyPr/>
          <a:lstStyle/>
          <a:p>
            <a:r>
              <a:rPr lang="ja-JP" altLang="en-US" sz="4000" dirty="0" smtClean="0"/>
              <a:t>「福祉避難所」にも多様性がある</a:t>
            </a:r>
            <a:endParaRPr kumimoji="1" lang="ja-JP" altLang="en-US" sz="4000" dirty="0"/>
          </a:p>
        </p:txBody>
      </p:sp>
      <p:sp>
        <p:nvSpPr>
          <p:cNvPr id="3" name="コンテンツ プレースホルダー 2"/>
          <p:cNvSpPr>
            <a:spLocks noGrp="1"/>
          </p:cNvSpPr>
          <p:nvPr>
            <p:ph sz="half" idx="1"/>
          </p:nvPr>
        </p:nvSpPr>
        <p:spPr>
          <a:xfrm>
            <a:off x="484145" y="1484784"/>
            <a:ext cx="8361027" cy="3264157"/>
          </a:xfrm>
        </p:spPr>
        <p:txBody>
          <a:bodyPr>
            <a:normAutofit lnSpcReduction="10000"/>
          </a:bodyPr>
          <a:lstStyle/>
          <a:p>
            <a:pPr marL="114300" indent="0">
              <a:buNone/>
            </a:pPr>
            <a:r>
              <a:rPr kumimoji="1" lang="ja-JP" altLang="en-US" dirty="0" smtClean="0"/>
              <a:t>・</a:t>
            </a:r>
            <a:r>
              <a:rPr kumimoji="1" lang="ja-JP" altLang="en-US" sz="2400" dirty="0" smtClean="0"/>
              <a:t>宮城県仙台市</a:t>
            </a:r>
            <a:endParaRPr kumimoji="1" lang="en-US" altLang="ja-JP" sz="2400" dirty="0" smtClean="0"/>
          </a:p>
          <a:p>
            <a:pPr marL="114300" indent="0">
              <a:buNone/>
            </a:pPr>
            <a:r>
              <a:rPr kumimoji="1" lang="ja-JP" altLang="en-US" sz="2400" dirty="0" smtClean="0"/>
              <a:t>⇒自宅から「福祉避難所」へ直接避難が可能</a:t>
            </a:r>
            <a:endParaRPr kumimoji="1" lang="en-US" altLang="ja-JP" sz="2400" dirty="0" smtClean="0"/>
          </a:p>
          <a:p>
            <a:pPr marL="114300" indent="0">
              <a:buNone/>
            </a:pPr>
            <a:r>
              <a:rPr lang="ja-JP" altLang="en-US" sz="2400" dirty="0" smtClean="0"/>
              <a:t>・京都府</a:t>
            </a:r>
            <a:endParaRPr lang="en-US" altLang="ja-JP" sz="2400" dirty="0" smtClean="0"/>
          </a:p>
          <a:p>
            <a:pPr marL="114300" indent="0">
              <a:buNone/>
            </a:pPr>
            <a:r>
              <a:rPr lang="ja-JP" altLang="en-US" sz="2400" dirty="0" smtClean="0"/>
              <a:t>⇒一般避難所での福祉避難室の取組。</a:t>
            </a:r>
            <a:endParaRPr lang="en-US" altLang="ja-JP" sz="2400" dirty="0" smtClean="0"/>
          </a:p>
          <a:p>
            <a:pPr marL="114300" indent="0">
              <a:buNone/>
            </a:pPr>
            <a:r>
              <a:rPr lang="ja-JP" altLang="en-US" sz="2400" dirty="0" smtClean="0"/>
              <a:t>・愛知県田原市</a:t>
            </a:r>
            <a:endParaRPr lang="en-US" altLang="ja-JP" sz="2400" dirty="0" smtClean="0"/>
          </a:p>
          <a:p>
            <a:pPr marL="114300" indent="0">
              <a:buNone/>
            </a:pPr>
            <a:r>
              <a:rPr lang="ja-JP" altLang="en-US" sz="2400" dirty="0" smtClean="0"/>
              <a:t>⇒「福祉避難所」を設置せず社会福祉施設で要配慮者を受け入れる</a:t>
            </a:r>
            <a:endParaRPr lang="en-US" altLang="ja-JP" sz="2400" dirty="0" smtClean="0"/>
          </a:p>
          <a:p>
            <a:pPr marL="114300" indent="0">
              <a:buNone/>
            </a:pPr>
            <a:endParaRPr kumimoji="1" lang="ja-JP" altLang="en-US" sz="2400" dirty="0"/>
          </a:p>
        </p:txBody>
      </p:sp>
      <p:sp>
        <p:nvSpPr>
          <p:cNvPr id="4" name="コンテンツ プレースホルダー 3"/>
          <p:cNvSpPr>
            <a:spLocks noGrp="1"/>
          </p:cNvSpPr>
          <p:nvPr>
            <p:ph sz="half" idx="2"/>
          </p:nvPr>
        </p:nvSpPr>
        <p:spPr>
          <a:xfrm>
            <a:off x="484145" y="4781503"/>
            <a:ext cx="8369261" cy="1440160"/>
          </a:xfrm>
        </p:spPr>
        <p:txBody>
          <a:bodyPr>
            <a:noAutofit/>
          </a:bodyPr>
          <a:lstStyle/>
          <a:p>
            <a:pPr marL="114300" indent="0">
              <a:buNone/>
            </a:pPr>
            <a:r>
              <a:rPr kumimoji="1" lang="ja-JP" altLang="en-US" sz="2400" dirty="0" smtClean="0"/>
              <a:t>・高知県高知市</a:t>
            </a:r>
            <a:endParaRPr kumimoji="1" lang="en-US" altLang="ja-JP" sz="2400" dirty="0" smtClean="0"/>
          </a:p>
          <a:p>
            <a:pPr marL="114300" indent="0">
              <a:buNone/>
            </a:pPr>
            <a:r>
              <a:rPr lang="ja-JP" altLang="en-US" sz="2400" dirty="0" smtClean="0"/>
              <a:t>⇒</a:t>
            </a:r>
            <a:r>
              <a:rPr lang="ja-JP" altLang="en-US" sz="2400" dirty="0"/>
              <a:t> 「福祉避難所」指定施設付近隣住民への「福祉避難所」運営協力</a:t>
            </a:r>
            <a:r>
              <a:rPr lang="ja-JP" altLang="en-US" sz="2400" dirty="0" smtClean="0"/>
              <a:t>依頼・市内ヘルパー事業所・ケアマネージャー事業所などと支援員確保のため協議中</a:t>
            </a:r>
            <a:endParaRPr kumimoji="1" lang="ja-JP" altLang="en-US" sz="2400" dirty="0"/>
          </a:p>
        </p:txBody>
      </p:sp>
    </p:spTree>
    <p:extLst>
      <p:ext uri="{BB962C8B-B14F-4D97-AF65-F5344CB8AC3E}">
        <p14:creationId xmlns:p14="http://schemas.microsoft.com/office/powerpoint/2010/main" val="167887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3078" y="0"/>
            <a:ext cx="7620000" cy="692696"/>
          </a:xfrm>
        </p:spPr>
        <p:txBody>
          <a:bodyPr>
            <a:normAutofit fontScale="90000"/>
          </a:bodyPr>
          <a:lstStyle/>
          <a:p>
            <a:pPr algn="ctr"/>
            <a:r>
              <a:rPr kumimoji="1" lang="ja-JP" altLang="en-US" sz="4000" dirty="0" smtClean="0"/>
              <a:t>調査からみえてきたもの</a:t>
            </a:r>
            <a:endParaRPr kumimoji="1" lang="ja-JP" altLang="en-US" sz="4000" dirty="0"/>
          </a:p>
        </p:txBody>
      </p:sp>
      <p:sp>
        <p:nvSpPr>
          <p:cNvPr id="3" name="コンテンツ プレースホルダー 2"/>
          <p:cNvSpPr>
            <a:spLocks noGrp="1"/>
          </p:cNvSpPr>
          <p:nvPr>
            <p:ph idx="1"/>
          </p:nvPr>
        </p:nvSpPr>
        <p:spPr>
          <a:xfrm>
            <a:off x="251520" y="836712"/>
            <a:ext cx="8676456" cy="4800600"/>
          </a:xfrm>
        </p:spPr>
        <p:txBody>
          <a:bodyPr>
            <a:noAutofit/>
          </a:bodyPr>
          <a:lstStyle/>
          <a:p>
            <a:pPr marL="114300" lvl="0" indent="0">
              <a:buNone/>
            </a:pPr>
            <a:r>
              <a:rPr lang="ja-JP" altLang="en-US" sz="2400" dirty="0" smtClean="0"/>
              <a:t>①</a:t>
            </a:r>
            <a:r>
              <a:rPr lang="ja-JP" altLang="ja-JP" sz="2400" dirty="0" smtClean="0"/>
              <a:t>「</a:t>
            </a:r>
            <a:r>
              <a:rPr lang="ja-JP" altLang="ja-JP" sz="2400" dirty="0"/>
              <a:t>福祉避難所</a:t>
            </a:r>
            <a:r>
              <a:rPr lang="ja-JP" altLang="ja-JP" sz="2400" dirty="0" smtClean="0"/>
              <a:t>」</a:t>
            </a:r>
            <a:r>
              <a:rPr lang="ja-JP" altLang="en-US" sz="2400" dirty="0" smtClean="0"/>
              <a:t>という指定を受けていたものの、発災前にそのことを意識</a:t>
            </a:r>
            <a:r>
              <a:rPr lang="en-US" altLang="ja-JP" sz="2400" dirty="0" smtClean="0"/>
              <a:t>/</a:t>
            </a:r>
            <a:r>
              <a:rPr lang="ja-JP" altLang="en-US" sz="2400" dirty="0" smtClean="0"/>
              <a:t>強く認識していた施設は少なく、発災後も積極的な外部の障害者の受け入れよりは、既存の利用者をまもることや日常業務を遂行することに必死だった。</a:t>
            </a:r>
            <a:endParaRPr lang="en-US" altLang="ja-JP" sz="2400" dirty="0" smtClean="0"/>
          </a:p>
          <a:p>
            <a:pPr marL="114300" lvl="0" indent="0">
              <a:buNone/>
            </a:pPr>
            <a:endParaRPr kumimoji="1" lang="en-US" altLang="ja-JP" sz="2400" dirty="0"/>
          </a:p>
          <a:p>
            <a:pPr marL="114300" lvl="0" indent="0">
              <a:buNone/>
            </a:pPr>
            <a:r>
              <a:rPr kumimoji="1" lang="ja-JP" altLang="en-US" sz="2400" dirty="0" smtClean="0"/>
              <a:t>②受け入れが可能だったケースの多くが「自助前提」であった。（食事提供には差異あり）</a:t>
            </a:r>
            <a:endParaRPr kumimoji="1" lang="en-US" altLang="ja-JP" sz="2400" dirty="0" smtClean="0"/>
          </a:p>
          <a:p>
            <a:pPr marL="114300" lvl="0" indent="0">
              <a:buNone/>
            </a:pPr>
            <a:r>
              <a:rPr kumimoji="1" lang="ja-JP" altLang="en-US" sz="2400" dirty="0" smtClean="0"/>
              <a:t>　＝スペースの提供は可能だったが、介助の責任は負えない</a:t>
            </a:r>
            <a:endParaRPr kumimoji="1" lang="en-US" altLang="ja-JP" sz="2400" dirty="0" smtClean="0"/>
          </a:p>
          <a:p>
            <a:pPr marL="114300" lvl="0" indent="0">
              <a:buNone/>
            </a:pPr>
            <a:endParaRPr lang="en-US" altLang="ja-JP" sz="2400" dirty="0"/>
          </a:p>
          <a:p>
            <a:pPr marL="114300" lvl="0" indent="0">
              <a:buNone/>
            </a:pPr>
            <a:r>
              <a:rPr kumimoji="1" lang="ja-JP" altLang="en-US" sz="2400" dirty="0" smtClean="0"/>
              <a:t>③どんなに経験がある人がスタッフ補助として派遣されてきても、日常業務を任せる余裕がなかった。</a:t>
            </a:r>
            <a:endParaRPr kumimoji="1" lang="en-US" altLang="ja-JP" sz="2400" dirty="0" smtClean="0"/>
          </a:p>
          <a:p>
            <a:pPr marL="114300" lvl="0" indent="0">
              <a:buNone/>
            </a:pPr>
            <a:endParaRPr lang="en-US" altLang="ja-JP" sz="2400" dirty="0"/>
          </a:p>
          <a:p>
            <a:pPr marL="114300" lvl="0" indent="0">
              <a:buNone/>
            </a:pPr>
            <a:r>
              <a:rPr kumimoji="1" lang="ja-JP" altLang="en-US" sz="2400" dirty="0" smtClean="0"/>
              <a:t>④結果的に福祉避難所として指定されていた施設よりも遙かに地域の中で避難生活を送った障害者が多かった</a:t>
            </a:r>
            <a:endParaRPr kumimoji="1" lang="ja-JP" altLang="en-US" sz="2400" dirty="0"/>
          </a:p>
        </p:txBody>
      </p:sp>
    </p:spTree>
    <p:extLst>
      <p:ext uri="{BB962C8B-B14F-4D97-AF65-F5344CB8AC3E}">
        <p14:creationId xmlns:p14="http://schemas.microsoft.com/office/powerpoint/2010/main" val="708007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3078" y="0"/>
            <a:ext cx="7620000" cy="692696"/>
          </a:xfrm>
        </p:spPr>
        <p:txBody>
          <a:bodyPr>
            <a:normAutofit fontScale="90000"/>
          </a:bodyPr>
          <a:lstStyle/>
          <a:p>
            <a:pPr algn="ctr"/>
            <a:r>
              <a:rPr kumimoji="1" lang="ja-JP" altLang="en-US" sz="4000" dirty="0" smtClean="0"/>
              <a:t>今後にむけた課題１</a:t>
            </a:r>
            <a:endParaRPr kumimoji="1" lang="ja-JP" altLang="en-US" sz="4000" dirty="0"/>
          </a:p>
        </p:txBody>
      </p:sp>
      <p:sp>
        <p:nvSpPr>
          <p:cNvPr id="3" name="コンテンツ プレースホルダー 2"/>
          <p:cNvSpPr>
            <a:spLocks noGrp="1"/>
          </p:cNvSpPr>
          <p:nvPr>
            <p:ph idx="1"/>
          </p:nvPr>
        </p:nvSpPr>
        <p:spPr>
          <a:xfrm>
            <a:off x="251520" y="980728"/>
            <a:ext cx="8892480" cy="5472608"/>
          </a:xfrm>
        </p:spPr>
        <p:txBody>
          <a:bodyPr>
            <a:noAutofit/>
          </a:bodyPr>
          <a:lstStyle/>
          <a:p>
            <a:pPr marL="114300" lvl="0" indent="0">
              <a:buNone/>
            </a:pPr>
            <a:r>
              <a:rPr lang="ja-JP" altLang="en-US" sz="2400" dirty="0" smtClean="0"/>
              <a:t>①</a:t>
            </a:r>
            <a:r>
              <a:rPr lang="ja-JP" altLang="ja-JP" sz="2400" dirty="0" smtClean="0"/>
              <a:t>「</a:t>
            </a:r>
            <a:r>
              <a:rPr lang="ja-JP" altLang="ja-JP" sz="2400" dirty="0"/>
              <a:t>福祉避難所」</a:t>
            </a:r>
            <a:r>
              <a:rPr lang="ja-JP" altLang="ja-JP" sz="2400" dirty="0" smtClean="0"/>
              <a:t>は地域によって多様性がある。大枠</a:t>
            </a:r>
            <a:r>
              <a:rPr lang="ja-JP" altLang="ja-JP" sz="2400" dirty="0"/>
              <a:t>の規定しかない分</a:t>
            </a:r>
            <a:r>
              <a:rPr lang="ja-JP" altLang="ja-JP" sz="2400" dirty="0" smtClean="0"/>
              <a:t>、個別性</a:t>
            </a:r>
            <a:r>
              <a:rPr lang="ja-JP" altLang="ja-JP" sz="2400" dirty="0"/>
              <a:t>のある支援を</a:t>
            </a:r>
            <a:r>
              <a:rPr lang="ja-JP" altLang="ja-JP" sz="2400" dirty="0" smtClean="0"/>
              <a:t>行える環境整備、自分</a:t>
            </a:r>
            <a:r>
              <a:rPr lang="ja-JP" altLang="ja-JP" sz="2400" dirty="0"/>
              <a:t>たちの地域にあったものを指定できる可能性もある</a:t>
            </a:r>
            <a:r>
              <a:rPr lang="ja-JP" altLang="ja-JP" sz="2400" dirty="0" smtClean="0"/>
              <a:t>。</a:t>
            </a:r>
            <a:r>
              <a:rPr lang="ja-JP" altLang="en-US" sz="2400" dirty="0" smtClean="0">
                <a:solidFill>
                  <a:srgbClr val="FF0000"/>
                </a:solidFill>
              </a:rPr>
              <a:t>（個別避難計画の必要性</a:t>
            </a:r>
            <a:r>
              <a:rPr lang="ja-JP" altLang="en-US" sz="2400" dirty="0" smtClean="0">
                <a:solidFill>
                  <a:srgbClr val="FF0000"/>
                </a:solidFill>
              </a:rPr>
              <a:t>）</a:t>
            </a:r>
            <a:endParaRPr lang="en-US" altLang="ja-JP" sz="2400" dirty="0" smtClean="0">
              <a:solidFill>
                <a:srgbClr val="FF0000"/>
              </a:solidFill>
            </a:endParaRPr>
          </a:p>
          <a:p>
            <a:pPr marL="114300" lvl="0" indent="0">
              <a:buNone/>
            </a:pPr>
            <a:endParaRPr lang="ja-JP" altLang="ja-JP" sz="2400" dirty="0">
              <a:solidFill>
                <a:srgbClr val="FF0000"/>
              </a:solidFill>
            </a:endParaRPr>
          </a:p>
          <a:p>
            <a:pPr marL="114300" lvl="0" indent="0">
              <a:buNone/>
            </a:pPr>
            <a:r>
              <a:rPr lang="ja-JP" altLang="en-US" sz="2400" dirty="0" smtClean="0"/>
              <a:t>②</a:t>
            </a:r>
            <a:r>
              <a:rPr lang="ja-JP" altLang="ja-JP" sz="2400" dirty="0" smtClean="0"/>
              <a:t>人的</a:t>
            </a:r>
            <a:r>
              <a:rPr lang="ja-JP" altLang="ja-JP" sz="2400" dirty="0"/>
              <a:t>支援：介護・介助を提供する人、受ける人の相互間で慣れや親しみは必要</a:t>
            </a:r>
            <a:r>
              <a:rPr lang="ja-JP" altLang="ja-JP" sz="2400" dirty="0" smtClean="0"/>
              <a:t>。それ</a:t>
            </a:r>
            <a:r>
              <a:rPr lang="ja-JP" altLang="ja-JP" sz="2400" dirty="0"/>
              <a:t>には、日ごろの交流や付き合いが必要不可欠</a:t>
            </a:r>
            <a:r>
              <a:rPr lang="ja-JP" altLang="ja-JP" sz="2400" dirty="0" smtClean="0"/>
              <a:t>。</a:t>
            </a:r>
            <a:endParaRPr lang="en-US" altLang="ja-JP" sz="2400" dirty="0" smtClean="0"/>
          </a:p>
          <a:p>
            <a:pPr marL="114300" lvl="0" indent="0">
              <a:buNone/>
            </a:pPr>
            <a:endParaRPr lang="ja-JP" altLang="ja-JP" sz="2400" dirty="0"/>
          </a:p>
          <a:p>
            <a:pPr marL="114300" lvl="0" indent="0">
              <a:buNone/>
            </a:pPr>
            <a:r>
              <a:rPr lang="ja-JP" altLang="en-US" sz="2400" dirty="0" smtClean="0"/>
              <a:t>③高齢者や障害者がサービス利用の場合、ケアプランなどの支援計画の中に、避難計画や発災後の支援計画も本格的に組み込まれるべき（計画通りにはいかなくても、必要なサービスとして認識され、報酬の対象とすることで双方の意識化へ）</a:t>
            </a:r>
            <a:endParaRPr lang="en-US" altLang="ja-JP" sz="2400" dirty="0" smtClean="0"/>
          </a:p>
        </p:txBody>
      </p:sp>
    </p:spTree>
    <p:extLst>
      <p:ext uri="{BB962C8B-B14F-4D97-AF65-F5344CB8AC3E}">
        <p14:creationId xmlns:p14="http://schemas.microsoft.com/office/powerpoint/2010/main" val="944363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3078" y="0"/>
            <a:ext cx="7620000" cy="692696"/>
          </a:xfrm>
        </p:spPr>
        <p:txBody>
          <a:bodyPr>
            <a:normAutofit fontScale="90000"/>
          </a:bodyPr>
          <a:lstStyle/>
          <a:p>
            <a:pPr algn="ctr"/>
            <a:r>
              <a:rPr kumimoji="1" lang="ja-JP" altLang="en-US" sz="4000" dirty="0" smtClean="0"/>
              <a:t>今後にむけた課題２</a:t>
            </a:r>
            <a:endParaRPr kumimoji="1" lang="ja-JP" altLang="en-US" sz="4000" dirty="0"/>
          </a:p>
        </p:txBody>
      </p:sp>
      <p:sp>
        <p:nvSpPr>
          <p:cNvPr id="5" name="コンテンツ プレースホルダー 2"/>
          <p:cNvSpPr txBox="1">
            <a:spLocks/>
          </p:cNvSpPr>
          <p:nvPr/>
        </p:nvSpPr>
        <p:spPr>
          <a:xfrm>
            <a:off x="251520" y="1268760"/>
            <a:ext cx="8676456" cy="48006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114300" indent="0">
              <a:buFont typeface="Wingdings 3" charset="2"/>
              <a:buNone/>
            </a:pPr>
            <a:r>
              <a:rPr lang="ja-JP" altLang="en-US" sz="2400" dirty="0" smtClean="0"/>
              <a:t>③</a:t>
            </a:r>
            <a:r>
              <a:rPr lang="ja-JP" altLang="ja-JP" sz="2400" dirty="0" smtClean="0"/>
              <a:t>障害のある人：「避難」から「帰宅」へ。どこの事業所や団体との関係性がない人は帰宅支援が難しい。その担い手もしくは誰が行政につなぐか</a:t>
            </a:r>
            <a:r>
              <a:rPr lang="ja-JP" altLang="en-US" sz="2400" dirty="0" smtClean="0"/>
              <a:t>。</a:t>
            </a:r>
            <a:endParaRPr lang="en-US" altLang="ja-JP" sz="2400" dirty="0" smtClean="0"/>
          </a:p>
          <a:p>
            <a:pPr marL="114300" indent="0">
              <a:buFont typeface="Wingdings 3" charset="2"/>
              <a:buNone/>
            </a:pPr>
            <a:endParaRPr lang="en-US" altLang="ja-JP" sz="2400" dirty="0" smtClean="0"/>
          </a:p>
          <a:p>
            <a:pPr marL="114300" indent="0">
              <a:buFont typeface="Wingdings 3" charset="2"/>
              <a:buNone/>
            </a:pPr>
            <a:r>
              <a:rPr lang="ja-JP" altLang="en-US" sz="2400" dirty="0" smtClean="0"/>
              <a:t>④</a:t>
            </a:r>
            <a:r>
              <a:rPr lang="ja-JP" altLang="ja-JP" sz="2400" dirty="0" smtClean="0"/>
              <a:t>介助費について：避難所でもヘルパー</a:t>
            </a:r>
            <a:r>
              <a:rPr lang="ja-JP" altLang="en-US" sz="2400" dirty="0" smtClean="0"/>
              <a:t>やデーサービス等が</a:t>
            </a:r>
            <a:r>
              <a:rPr lang="ja-JP" altLang="ja-JP" sz="2400" dirty="0" smtClean="0"/>
              <a:t>利用できるのに情報が伝わっていなかった。</a:t>
            </a:r>
            <a:r>
              <a:rPr lang="ja-JP" altLang="en-US" sz="2400" dirty="0" smtClean="0"/>
              <a:t>（通常のサービス利用が避難所でも可能）</a:t>
            </a:r>
            <a:endParaRPr lang="en-US" altLang="ja-JP" sz="2400" dirty="0" smtClean="0"/>
          </a:p>
          <a:p>
            <a:pPr marL="114300" indent="0">
              <a:buFont typeface="Wingdings 3" charset="2"/>
              <a:buNone/>
            </a:pPr>
            <a:r>
              <a:rPr lang="ja-JP" altLang="ja-JP" sz="2400" dirty="0" smtClean="0"/>
              <a:t>「福祉避難所」</a:t>
            </a:r>
            <a:r>
              <a:rPr lang="ja-JP" altLang="en-US" sz="2400" dirty="0" smtClean="0"/>
              <a:t>に避難した場合、施設利用料としての経費は支払われるが、介助や相談業務の経費は含まれず。（その場合は、利用者としての所定の手続きが必要）緊急時や短期間の場合は、対象になりにくい。（受け入れ人数が少なかったこともあり、施設側も望まないという回答が多かったが、今後は要検討）</a:t>
            </a:r>
            <a:endParaRPr lang="ja-JP" altLang="en-US" sz="2400" dirty="0"/>
          </a:p>
        </p:txBody>
      </p:sp>
    </p:spTree>
    <p:extLst>
      <p:ext uri="{BB962C8B-B14F-4D97-AF65-F5344CB8AC3E}">
        <p14:creationId xmlns:p14="http://schemas.microsoft.com/office/powerpoint/2010/main" val="1688045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3078" y="0"/>
            <a:ext cx="7620000" cy="692696"/>
          </a:xfrm>
        </p:spPr>
        <p:txBody>
          <a:bodyPr>
            <a:normAutofit fontScale="90000"/>
          </a:bodyPr>
          <a:lstStyle/>
          <a:p>
            <a:pPr algn="ctr"/>
            <a:r>
              <a:rPr kumimoji="1" lang="ja-JP" altLang="en-US" sz="4000" dirty="0" smtClean="0"/>
              <a:t>今後の研究課題</a:t>
            </a:r>
            <a:endParaRPr kumimoji="1" lang="ja-JP" altLang="en-US" sz="4000" dirty="0"/>
          </a:p>
        </p:txBody>
      </p:sp>
      <p:sp>
        <p:nvSpPr>
          <p:cNvPr id="5" name="コンテンツ プレースホルダー 2"/>
          <p:cNvSpPr txBox="1">
            <a:spLocks/>
          </p:cNvSpPr>
          <p:nvPr/>
        </p:nvSpPr>
        <p:spPr>
          <a:xfrm>
            <a:off x="0" y="1124744"/>
            <a:ext cx="9144000" cy="551723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114300" indent="0">
              <a:buNone/>
            </a:pPr>
            <a:r>
              <a:rPr lang="ja-JP" altLang="en-US" sz="2400" dirty="0" smtClean="0"/>
              <a:t>避難所における「合理的</a:t>
            </a:r>
            <a:r>
              <a:rPr lang="ja-JP" altLang="ja-JP" sz="2400" dirty="0" smtClean="0"/>
              <a:t>配慮」とは何か？</a:t>
            </a:r>
            <a:r>
              <a:rPr lang="ja-JP" altLang="en-US" sz="2400" dirty="0"/>
              <a:t>「場所」の確保だけでよいのか</a:t>
            </a:r>
            <a:r>
              <a:rPr lang="ja-JP" altLang="en-US" sz="2400" dirty="0" smtClean="0"/>
              <a:t>？</a:t>
            </a:r>
            <a:endParaRPr lang="en-US" altLang="ja-JP" sz="2400" dirty="0"/>
          </a:p>
          <a:p>
            <a:pPr marL="114300" indent="0">
              <a:buFont typeface="Wingdings 3" charset="2"/>
              <a:buNone/>
            </a:pPr>
            <a:r>
              <a:rPr lang="ja-JP" altLang="en-US" sz="2400" dirty="0" smtClean="0"/>
              <a:t>「災害時における合理的配慮はオーダーメイドの配慮のこと」（発達障害者当事者による説明</a:t>
            </a:r>
            <a:r>
              <a:rPr lang="en-US" altLang="ja-JP" sz="2400" dirty="0" smtClean="0"/>
              <a:t>2017</a:t>
            </a:r>
            <a:r>
              <a:rPr lang="ja-JP" altLang="en-US" sz="2400" dirty="0" smtClean="0"/>
              <a:t>年</a:t>
            </a:r>
            <a:r>
              <a:rPr lang="en-US" altLang="ja-JP" sz="2400" dirty="0" smtClean="0"/>
              <a:t>10</a:t>
            </a:r>
            <a:r>
              <a:rPr lang="ja-JP" altLang="en-US" sz="2400" dirty="0" smtClean="0"/>
              <a:t>月）</a:t>
            </a:r>
            <a:endParaRPr lang="en-US" altLang="ja-JP" sz="2400" dirty="0" smtClean="0"/>
          </a:p>
          <a:p>
            <a:pPr marL="114300" indent="0">
              <a:buFont typeface="Wingdings 3" charset="2"/>
              <a:buNone/>
            </a:pPr>
            <a:endParaRPr lang="en-US" altLang="ja-JP" sz="2400" dirty="0"/>
          </a:p>
          <a:p>
            <a:pPr marL="114300" indent="0">
              <a:buNone/>
            </a:pPr>
            <a:r>
              <a:rPr lang="ja-JP" altLang="en-US" sz="2400" dirty="0" smtClean="0"/>
              <a:t>地域の中で生きて、地域の避難所に避難することを可能にできないか？</a:t>
            </a:r>
            <a:r>
              <a:rPr lang="ja-JP" altLang="ja-JP" sz="2400" dirty="0" smtClean="0"/>
              <a:t>個別</a:t>
            </a:r>
            <a:r>
              <a:rPr lang="ja-JP" altLang="ja-JP" sz="2400" dirty="0"/>
              <a:t>対応が不平等ではないという地域の人との共通認識</a:t>
            </a:r>
            <a:r>
              <a:rPr lang="ja-JP" altLang="en-US" sz="2400" dirty="0"/>
              <a:t>をいかに使っていくのか</a:t>
            </a:r>
            <a:r>
              <a:rPr lang="ja-JP" altLang="ja-JP" sz="2400" dirty="0"/>
              <a:t>。</a:t>
            </a:r>
            <a:endParaRPr lang="en-US" altLang="ja-JP" sz="2400" dirty="0"/>
          </a:p>
          <a:p>
            <a:pPr marL="114300" indent="0">
              <a:buFont typeface="Wingdings 3" charset="2"/>
              <a:buNone/>
            </a:pPr>
            <a:endParaRPr lang="en-US" altLang="ja-JP" sz="2400" dirty="0" smtClean="0"/>
          </a:p>
          <a:p>
            <a:pPr marL="114300" indent="0">
              <a:buFont typeface="Wingdings 3" charset="2"/>
              <a:buNone/>
            </a:pPr>
            <a:r>
              <a:rPr lang="ja-JP" altLang="en-US" sz="2400" dirty="0" smtClean="0"/>
              <a:t>施設を避難所とすることの限界：どこでも誰でも安心して避難できる避難所が地域の中に散在する必要があるのではないか？</a:t>
            </a:r>
            <a:endParaRPr lang="ja-JP" altLang="ja-JP" sz="2400" dirty="0" smtClean="0"/>
          </a:p>
          <a:p>
            <a:endParaRPr lang="ja-JP" altLang="en-US" sz="2400" dirty="0"/>
          </a:p>
        </p:txBody>
      </p:sp>
    </p:spTree>
    <p:extLst>
      <p:ext uri="{BB962C8B-B14F-4D97-AF65-F5344CB8AC3E}">
        <p14:creationId xmlns:p14="http://schemas.microsoft.com/office/powerpoint/2010/main" val="1780725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71400"/>
            <a:ext cx="7620000" cy="1143000"/>
          </a:xfrm>
        </p:spPr>
        <p:txBody>
          <a:bodyPr/>
          <a:lstStyle/>
          <a:p>
            <a:pPr algn="ctr"/>
            <a:r>
              <a:rPr kumimoji="1" lang="ja-JP" altLang="en-US" sz="4000" dirty="0" smtClean="0"/>
              <a:t>課題</a:t>
            </a:r>
            <a:endParaRPr kumimoji="1" lang="ja-JP" altLang="en-US" sz="4000" dirty="0"/>
          </a:p>
        </p:txBody>
      </p:sp>
      <p:sp>
        <p:nvSpPr>
          <p:cNvPr id="3" name="コンテンツ プレースホルダー 2"/>
          <p:cNvSpPr>
            <a:spLocks noGrp="1"/>
          </p:cNvSpPr>
          <p:nvPr>
            <p:ph idx="1"/>
          </p:nvPr>
        </p:nvSpPr>
        <p:spPr>
          <a:xfrm>
            <a:off x="467544" y="836712"/>
            <a:ext cx="7620000" cy="4800600"/>
          </a:xfrm>
        </p:spPr>
        <p:txBody>
          <a:bodyPr>
            <a:noAutofit/>
          </a:bodyPr>
          <a:lstStyle/>
          <a:p>
            <a:pPr marL="114300" lvl="0" indent="0">
              <a:buNone/>
            </a:pPr>
            <a:r>
              <a:rPr lang="ja-JP" altLang="en-US" sz="2400" dirty="0" smtClean="0"/>
              <a:t>①</a:t>
            </a:r>
            <a:r>
              <a:rPr lang="ja-JP" altLang="ja-JP" sz="2400" dirty="0" smtClean="0"/>
              <a:t>「</a:t>
            </a:r>
            <a:r>
              <a:rPr lang="ja-JP" altLang="ja-JP" sz="2400" dirty="0"/>
              <a:t>福祉避難所」</a:t>
            </a:r>
            <a:r>
              <a:rPr lang="ja-JP" altLang="ja-JP" sz="2400" dirty="0" smtClean="0"/>
              <a:t>は地域によって多様性がある。大枠</a:t>
            </a:r>
            <a:r>
              <a:rPr lang="ja-JP" altLang="ja-JP" sz="2400" dirty="0"/>
              <a:t>の規定しかない分</a:t>
            </a:r>
            <a:r>
              <a:rPr lang="ja-JP" altLang="ja-JP" sz="2400" dirty="0" smtClean="0"/>
              <a:t>、個別性</a:t>
            </a:r>
            <a:r>
              <a:rPr lang="ja-JP" altLang="ja-JP" sz="2400" dirty="0"/>
              <a:t>のある支援を</a:t>
            </a:r>
            <a:r>
              <a:rPr lang="ja-JP" altLang="ja-JP" sz="2400" dirty="0" smtClean="0"/>
              <a:t>行える環境整備、自分</a:t>
            </a:r>
            <a:r>
              <a:rPr lang="ja-JP" altLang="ja-JP" sz="2400" dirty="0"/>
              <a:t>たちの地域にあったものを指定できる可能性もある</a:t>
            </a:r>
            <a:r>
              <a:rPr lang="ja-JP" altLang="ja-JP" sz="2400" dirty="0" smtClean="0"/>
              <a:t>。</a:t>
            </a:r>
            <a:r>
              <a:rPr lang="ja-JP" altLang="en-US" sz="2400" dirty="0" smtClean="0">
                <a:solidFill>
                  <a:srgbClr val="FF0000"/>
                </a:solidFill>
              </a:rPr>
              <a:t>（個別避難計画の必要性）</a:t>
            </a:r>
            <a:endParaRPr lang="ja-JP" altLang="ja-JP" sz="2400" dirty="0">
              <a:solidFill>
                <a:srgbClr val="FF0000"/>
              </a:solidFill>
            </a:endParaRPr>
          </a:p>
          <a:p>
            <a:pPr marL="114300" lvl="0" indent="0">
              <a:buNone/>
            </a:pPr>
            <a:r>
              <a:rPr lang="ja-JP" altLang="en-US" sz="2400" dirty="0" smtClean="0"/>
              <a:t>②</a:t>
            </a:r>
            <a:r>
              <a:rPr lang="ja-JP" altLang="ja-JP" sz="2400" dirty="0" smtClean="0"/>
              <a:t>人的</a:t>
            </a:r>
            <a:r>
              <a:rPr lang="ja-JP" altLang="ja-JP" sz="2400" dirty="0"/>
              <a:t>支援：介護・介助を提供する人、受ける人の相互間で慣れや親しみは必要</a:t>
            </a:r>
            <a:r>
              <a:rPr lang="ja-JP" altLang="ja-JP" sz="2400" dirty="0" smtClean="0"/>
              <a:t>。それ</a:t>
            </a:r>
            <a:r>
              <a:rPr lang="ja-JP" altLang="ja-JP" sz="2400" dirty="0"/>
              <a:t>には、日ごろの交流や付き合いが必要不可欠</a:t>
            </a:r>
            <a:r>
              <a:rPr lang="ja-JP" altLang="ja-JP" sz="2400" dirty="0" err="1" smtClean="0"/>
              <a:t>。。</a:t>
            </a:r>
            <a:endParaRPr lang="ja-JP" altLang="ja-JP" sz="2400" dirty="0"/>
          </a:p>
          <a:p>
            <a:pPr marL="114300" lvl="0" indent="0">
              <a:buNone/>
            </a:pPr>
            <a:r>
              <a:rPr lang="ja-JP" altLang="en-US" sz="2400" dirty="0" smtClean="0"/>
              <a:t>③</a:t>
            </a:r>
            <a:r>
              <a:rPr lang="ja-JP" altLang="ja-JP" sz="2400" dirty="0" smtClean="0"/>
              <a:t>障害</a:t>
            </a:r>
            <a:r>
              <a:rPr lang="ja-JP" altLang="ja-JP" sz="2400" dirty="0"/>
              <a:t>のある人：「避難」から「帰宅」へ。どこの事業所や団体との関係性がない人は帰宅支援が難しい。その担い手もしくは誰が行政につなぐ</a:t>
            </a:r>
            <a:r>
              <a:rPr lang="ja-JP" altLang="ja-JP" sz="2400" dirty="0" smtClean="0"/>
              <a:t>か</a:t>
            </a:r>
            <a:r>
              <a:rPr lang="ja-JP" altLang="en-US" sz="2400" dirty="0" smtClean="0"/>
              <a:t>。</a:t>
            </a:r>
            <a:endParaRPr lang="en-US" altLang="ja-JP" sz="2400" dirty="0" smtClean="0"/>
          </a:p>
          <a:p>
            <a:pPr marL="114300" lvl="0" indent="0">
              <a:buNone/>
            </a:pPr>
            <a:r>
              <a:rPr lang="ja-JP" altLang="en-US" sz="2400" dirty="0" smtClean="0"/>
              <a:t>④</a:t>
            </a:r>
            <a:r>
              <a:rPr lang="ja-JP" altLang="ja-JP" sz="2400" dirty="0" smtClean="0"/>
              <a:t>介助費</a:t>
            </a:r>
            <a:r>
              <a:rPr lang="ja-JP" altLang="ja-JP" sz="2400" dirty="0"/>
              <a:t>について：避難所でもヘルパーは利用できるのに情報が伝わっていなかった。では、「福祉避難所」を併設した場合の介助費はどうなるか？</a:t>
            </a:r>
          </a:p>
          <a:p>
            <a:pPr marL="114300" lvl="0" indent="0">
              <a:buNone/>
            </a:pPr>
            <a:r>
              <a:rPr lang="ja-JP" altLang="en-US" sz="2400" dirty="0" smtClean="0"/>
              <a:t>⑤</a:t>
            </a:r>
            <a:r>
              <a:rPr lang="ja-JP" altLang="ja-JP" sz="2400" dirty="0" smtClean="0"/>
              <a:t>避難所</a:t>
            </a:r>
            <a:r>
              <a:rPr lang="ja-JP" altLang="ja-JP" sz="2400" dirty="0"/>
              <a:t>における「合理的配慮」とは何か？また個別対応が不平等ではないという地域の人との共通認識。</a:t>
            </a:r>
          </a:p>
          <a:p>
            <a:endParaRPr kumimoji="1" lang="ja-JP" altLang="en-US" sz="2400" dirty="0"/>
          </a:p>
        </p:txBody>
      </p:sp>
    </p:spTree>
    <p:extLst>
      <p:ext uri="{BB962C8B-B14F-4D97-AF65-F5344CB8AC3E}">
        <p14:creationId xmlns:p14="http://schemas.microsoft.com/office/powerpoint/2010/main" val="1921996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416872" y="191114"/>
            <a:ext cx="6347713" cy="1320800"/>
          </a:xfrm>
        </p:spPr>
        <p:txBody>
          <a:bodyPr/>
          <a:lstStyle/>
          <a:p>
            <a:pPr algn="ctr"/>
            <a:r>
              <a:rPr kumimoji="1" lang="ja-JP" altLang="en-US" sz="4000" dirty="0" smtClean="0"/>
              <a:t>さいごに</a:t>
            </a:r>
            <a:endParaRPr kumimoji="1" lang="ja-JP" altLang="en-US" sz="4000" dirty="0"/>
          </a:p>
        </p:txBody>
      </p:sp>
      <p:sp>
        <p:nvSpPr>
          <p:cNvPr id="3" name="コンテンツ プレースホルダー 2"/>
          <p:cNvSpPr>
            <a:spLocks noGrp="1"/>
          </p:cNvSpPr>
          <p:nvPr>
            <p:ph idx="1"/>
          </p:nvPr>
        </p:nvSpPr>
        <p:spPr>
          <a:xfrm>
            <a:off x="323528" y="1484784"/>
            <a:ext cx="8534402" cy="5184576"/>
          </a:xfrm>
        </p:spPr>
        <p:txBody>
          <a:bodyPr>
            <a:normAutofit fontScale="92500" lnSpcReduction="20000"/>
          </a:bodyPr>
          <a:lstStyle/>
          <a:p>
            <a:pPr marL="114300" indent="0">
              <a:buNone/>
            </a:pPr>
            <a:r>
              <a:rPr kumimoji="1" lang="ja-JP" altLang="en-US" sz="2400" dirty="0" smtClean="0"/>
              <a:t>・</a:t>
            </a:r>
            <a:r>
              <a:rPr kumimoji="1" lang="ja-JP" altLang="en-US" sz="2400" dirty="0" smtClean="0"/>
              <a:t>障害者は「福祉避難所」へという固定概念は持たない</a:t>
            </a:r>
            <a:endParaRPr kumimoji="1" lang="en-US" altLang="ja-JP" sz="2400" dirty="0" smtClean="0"/>
          </a:p>
          <a:p>
            <a:pPr marL="114300" indent="0">
              <a:buNone/>
            </a:pPr>
            <a:r>
              <a:rPr lang="ja-JP" altLang="en-US" sz="2400" dirty="0" smtClean="0"/>
              <a:t>・</a:t>
            </a:r>
            <a:r>
              <a:rPr kumimoji="1" lang="ja-JP" altLang="en-US" sz="2400" dirty="0" smtClean="0"/>
              <a:t>障害</a:t>
            </a:r>
            <a:r>
              <a:rPr kumimoji="1" lang="ja-JP" altLang="en-US" sz="2400" dirty="0" smtClean="0"/>
              <a:t>も有無に関係なくみなが「地域住民」</a:t>
            </a:r>
            <a:endParaRPr kumimoji="1" lang="en-US" altLang="ja-JP" sz="2400" dirty="0" smtClean="0"/>
          </a:p>
          <a:p>
            <a:pPr marL="114300" indent="0">
              <a:buNone/>
            </a:pPr>
            <a:r>
              <a:rPr lang="ja-JP" altLang="en-US" sz="2400" dirty="0" smtClean="0"/>
              <a:t>・一般の避難所を「誰もが避難できる場所」に</a:t>
            </a:r>
            <a:r>
              <a:rPr lang="en-US" altLang="ja-JP" sz="2400" dirty="0" smtClean="0"/>
              <a:t>…</a:t>
            </a:r>
          </a:p>
          <a:p>
            <a:pPr marL="114300" indent="0">
              <a:buNone/>
            </a:pPr>
            <a:r>
              <a:rPr kumimoji="1" lang="ja-JP" altLang="en-US" sz="2400" dirty="0" smtClean="0"/>
              <a:t>・一方で、呼吸器利用者などが停電時の対応や医療的専門的な対応が避難所では難しい場合は、施設や病院を必要な時間利用できるようにすることも大事。</a:t>
            </a:r>
            <a:endParaRPr kumimoji="1" lang="en-US" altLang="ja-JP" sz="2400" dirty="0" smtClean="0"/>
          </a:p>
          <a:p>
            <a:pPr marL="114300" indent="0">
              <a:buNone/>
            </a:pPr>
            <a:r>
              <a:rPr kumimoji="1" lang="ja-JP" altLang="en-US" sz="2400" dirty="0" smtClean="0"/>
              <a:t>・個人の選択肢を増やすことで、一カ所に押し寄せる問題も解決できる。</a:t>
            </a:r>
            <a:endParaRPr kumimoji="1" lang="en-US" altLang="ja-JP" sz="2400" dirty="0" smtClean="0"/>
          </a:p>
          <a:p>
            <a:pPr marL="114300" indent="0">
              <a:buNone/>
            </a:pPr>
            <a:r>
              <a:rPr lang="ja-JP" altLang="en-US" sz="2400" dirty="0" smtClean="0"/>
              <a:t>・大事なのは、避難時においても「自己選択自己決定」が担保できること</a:t>
            </a:r>
            <a:endParaRPr lang="en-US" altLang="ja-JP" sz="2400" dirty="0"/>
          </a:p>
          <a:p>
            <a:pPr marL="114300" indent="0">
              <a:buNone/>
            </a:pPr>
            <a:endParaRPr kumimoji="1" lang="en-US" altLang="ja-JP" sz="2400" dirty="0"/>
          </a:p>
          <a:p>
            <a:pPr marL="114300" indent="0">
              <a:buNone/>
            </a:pPr>
            <a:r>
              <a:rPr kumimoji="1" lang="ja-JP" altLang="en-US" sz="2400" dirty="0" smtClean="0"/>
              <a:t>→そのために</a:t>
            </a:r>
            <a:r>
              <a:rPr kumimoji="1" lang="ja-JP" altLang="en-US" sz="2400" dirty="0" smtClean="0"/>
              <a:t>、当事者による事前の個別避難計画作成と、当事者団体などと市町村行政側とが協議</a:t>
            </a:r>
            <a:r>
              <a:rPr kumimoji="1" lang="ja-JP" altLang="en-US" sz="2400" dirty="0" smtClean="0"/>
              <a:t>の場をもち、一緒に創り上げていくことは出来ないか？</a:t>
            </a:r>
            <a:endParaRPr kumimoji="1" lang="ja-JP" altLang="en-US" sz="2400" dirty="0"/>
          </a:p>
        </p:txBody>
      </p:sp>
    </p:spTree>
    <p:extLst>
      <p:ext uri="{BB962C8B-B14F-4D97-AF65-F5344CB8AC3E}">
        <p14:creationId xmlns:p14="http://schemas.microsoft.com/office/powerpoint/2010/main" val="4117097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16200000" scaled="0"/>
          <a:tileRect/>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sz="4000" dirty="0" smtClean="0"/>
              <a:t>はじめに</a:t>
            </a:r>
            <a:endParaRPr kumimoji="1" lang="ja-JP" altLang="en-US" sz="4000" dirty="0"/>
          </a:p>
        </p:txBody>
      </p:sp>
      <p:sp>
        <p:nvSpPr>
          <p:cNvPr id="3" name="コンテンツ プレースホルダー 2"/>
          <p:cNvSpPr>
            <a:spLocks noGrp="1"/>
          </p:cNvSpPr>
          <p:nvPr>
            <p:ph idx="1"/>
          </p:nvPr>
        </p:nvSpPr>
        <p:spPr>
          <a:xfrm>
            <a:off x="609598" y="2160590"/>
            <a:ext cx="8354889" cy="4580778"/>
          </a:xfrm>
        </p:spPr>
        <p:txBody>
          <a:bodyPr>
            <a:normAutofit/>
          </a:bodyPr>
          <a:lstStyle/>
          <a:p>
            <a:r>
              <a:rPr lang="ja-JP" altLang="en-US" dirty="0" smtClean="0"/>
              <a:t>「研究の目的と手法</a:t>
            </a:r>
            <a:endParaRPr lang="en-US" altLang="ja-JP" dirty="0" smtClean="0"/>
          </a:p>
          <a:p>
            <a:r>
              <a:rPr lang="ja-JP" altLang="en-US" dirty="0" smtClean="0"/>
              <a:t>「災害弱者」と「福祉避難所</a:t>
            </a:r>
            <a:r>
              <a:rPr lang="ja-JP" altLang="en-US" dirty="0" smtClean="0"/>
              <a:t>」</a:t>
            </a:r>
            <a:endParaRPr lang="en-US" altLang="ja-JP" dirty="0" smtClean="0"/>
          </a:p>
          <a:p>
            <a:r>
              <a:rPr kumimoji="1" lang="ja-JP" altLang="en-US" dirty="0" smtClean="0"/>
              <a:t>熊本地震発生後の障害者の避難行動</a:t>
            </a:r>
            <a:endParaRPr kumimoji="1" lang="en-US" altLang="ja-JP" dirty="0" smtClean="0"/>
          </a:p>
          <a:p>
            <a:r>
              <a:rPr kumimoji="1" lang="ja-JP" altLang="en-US" dirty="0" smtClean="0"/>
              <a:t>福祉避難所の機能状況（調査結果）</a:t>
            </a:r>
            <a:endParaRPr kumimoji="1" lang="en-US" altLang="ja-JP" dirty="0" smtClean="0"/>
          </a:p>
          <a:p>
            <a:r>
              <a:rPr kumimoji="1" lang="ja-JP" altLang="en-US" dirty="0" smtClean="0"/>
              <a:t>福祉避難所以外の避難所（受け入れケース）</a:t>
            </a:r>
            <a:endParaRPr kumimoji="1" lang="en-US" altLang="ja-JP" dirty="0" smtClean="0"/>
          </a:p>
          <a:p>
            <a:r>
              <a:rPr lang="ja-JP" altLang="en-US" dirty="0" smtClean="0"/>
              <a:t>分析</a:t>
            </a:r>
            <a:endParaRPr lang="en-US" altLang="ja-JP" dirty="0" smtClean="0"/>
          </a:p>
          <a:p>
            <a:r>
              <a:rPr lang="ja-JP" altLang="en-US" dirty="0" smtClean="0"/>
              <a:t>問題提起（まとめ？）</a:t>
            </a:r>
            <a:endParaRPr lang="en-US" altLang="ja-JP" dirty="0" smtClean="0"/>
          </a:p>
          <a:p>
            <a:r>
              <a:rPr lang="ja-JP" altLang="en-US" dirty="0" smtClean="0"/>
              <a:t>「福祉避難所＝施設」という前提への警鐘（問題提起１）</a:t>
            </a:r>
            <a:endParaRPr lang="en-US" altLang="ja-JP" dirty="0" smtClean="0"/>
          </a:p>
          <a:p>
            <a:r>
              <a:rPr lang="ja-JP" altLang="en-US" dirty="0" smtClean="0"/>
              <a:t>地域で暮らす障害者→地域の避難所へ避難し必要に応じて適所へ</a:t>
            </a:r>
            <a:endParaRPr lang="en-US" altLang="ja-JP" dirty="0" smtClean="0"/>
          </a:p>
          <a:p>
            <a:r>
              <a:rPr lang="ja-JP" altLang="en-US" dirty="0" smtClean="0"/>
              <a:t>施設のあり方さえ問う</a:t>
            </a:r>
            <a:r>
              <a:rPr lang="en-US" altLang="ja-JP" dirty="0" smtClean="0"/>
              <a:t>[</a:t>
            </a:r>
            <a:r>
              <a:rPr lang="ja-JP" altLang="en-US" dirty="0" smtClean="0"/>
              <a:t>人手不足、日頃の関係性の重要性（日頃から地域に開放された施設であることの重要性）</a:t>
            </a:r>
            <a:r>
              <a:rPr lang="en-US" altLang="ja-JP" dirty="0" smtClean="0"/>
              <a:t>]</a:t>
            </a:r>
          </a:p>
          <a:p>
            <a:endParaRPr kumimoji="1" lang="en-US" altLang="ja-JP" dirty="0" smtClean="0"/>
          </a:p>
          <a:p>
            <a:endParaRPr kumimoji="1" lang="ja-JP" altLang="en-US" dirty="0"/>
          </a:p>
        </p:txBody>
      </p:sp>
    </p:spTree>
    <p:extLst>
      <p:ext uri="{BB962C8B-B14F-4D97-AF65-F5344CB8AC3E}">
        <p14:creationId xmlns:p14="http://schemas.microsoft.com/office/powerpoint/2010/main" val="1811839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3" name="正方形/長方形 2"/>
          <p:cNvSpPr/>
          <p:nvPr/>
        </p:nvSpPr>
        <p:spPr>
          <a:xfrm>
            <a:off x="342111" y="603312"/>
            <a:ext cx="7776864" cy="954107"/>
          </a:xfrm>
          <a:prstGeom prst="rect">
            <a:avLst/>
          </a:prstGeom>
        </p:spPr>
        <p:txBody>
          <a:bodyPr wrap="square">
            <a:spAutoFit/>
          </a:bodyPr>
          <a:lstStyle/>
          <a:p>
            <a:r>
              <a:rPr lang="ja-JP" altLang="ja-JP" sz="1400" b="1" dirty="0"/>
              <a:t>参考文献</a:t>
            </a:r>
            <a:endParaRPr lang="ja-JP" altLang="ja-JP" sz="1400" dirty="0"/>
          </a:p>
          <a:p>
            <a:r>
              <a:rPr lang="ja-JP" altLang="ja-JP" sz="1400" dirty="0"/>
              <a:t>青木千帆子・権藤眞由美</a:t>
            </a:r>
            <a:r>
              <a:rPr lang="en-US" altLang="ja-JP" sz="1400" dirty="0"/>
              <a:t>,2011,</a:t>
            </a:r>
            <a:r>
              <a:rPr lang="ja-JP" altLang="ja-JP" sz="1400" dirty="0"/>
              <a:t>「「福祉避難所」の成立の経緯」」</a:t>
            </a:r>
            <a:r>
              <a:rPr lang="en-US" altLang="ja-JP" sz="1400" dirty="0"/>
              <a:t>,2011</a:t>
            </a:r>
            <a:r>
              <a:rPr lang="ja-JP" altLang="ja-JP" sz="1400" dirty="0"/>
              <a:t>障害学会．</a:t>
            </a:r>
          </a:p>
          <a:p>
            <a:r>
              <a:rPr lang="ja-JP" altLang="ja-JP" sz="1400" dirty="0"/>
              <a:t>白石清春</a:t>
            </a:r>
            <a:r>
              <a:rPr lang="en-US" altLang="ja-JP" sz="1400" dirty="0"/>
              <a:t>,2012,</a:t>
            </a:r>
            <a:r>
              <a:rPr lang="ja-JP" altLang="ja-JP" sz="1400" dirty="0"/>
              <a:t>「</a:t>
            </a:r>
            <a:r>
              <a:rPr lang="ja-JP" altLang="ja-JP" sz="1400" dirty="0" err="1"/>
              <a:t>被災地障がい</a:t>
            </a:r>
            <a:r>
              <a:rPr lang="ja-JP" altLang="ja-JP" sz="1400" dirty="0"/>
              <a:t>者センターふくしまの活動から」、『福祉労働</a:t>
            </a:r>
            <a:r>
              <a:rPr lang="en-US" altLang="ja-JP" sz="1400" dirty="0"/>
              <a:t>135</a:t>
            </a:r>
            <a:r>
              <a:rPr lang="ja-JP" altLang="ja-JP" sz="1400" dirty="0"/>
              <a:t>』、現代書館．</a:t>
            </a:r>
          </a:p>
          <a:p>
            <a:r>
              <a:rPr lang="ja-JP" altLang="ja-JP" sz="1400" dirty="0"/>
              <a:t>厚生労働省</a:t>
            </a:r>
            <a:r>
              <a:rPr lang="en-US" altLang="ja-JP" sz="1400" dirty="0"/>
              <a:t>,2016</a:t>
            </a:r>
            <a:r>
              <a:rPr lang="ja-JP" altLang="ja-JP" sz="1400" dirty="0" err="1"/>
              <a:t>、</a:t>
            </a:r>
            <a:r>
              <a:rPr lang="ja-JP" altLang="ja-JP" sz="1400" dirty="0"/>
              <a:t>「</a:t>
            </a:r>
            <a:r>
              <a:rPr lang="en-US" altLang="ja-JP" sz="1400" dirty="0"/>
              <a:t>H28</a:t>
            </a:r>
            <a:r>
              <a:rPr lang="ja-JP" altLang="ja-JP" sz="1400" dirty="0"/>
              <a:t>熊本地震避難所運営に対する厚生労働省の取組と検証」</a:t>
            </a:r>
            <a:r>
              <a:rPr lang="en-US" altLang="ja-JP" sz="1400" dirty="0"/>
              <a:t>-</a:t>
            </a:r>
            <a:r>
              <a:rPr lang="ja-JP" altLang="ja-JP" sz="1400" dirty="0"/>
              <a:t>資料</a:t>
            </a:r>
            <a:r>
              <a:rPr lang="en-US" altLang="ja-JP" sz="1400" dirty="0"/>
              <a:t>3-1</a:t>
            </a:r>
            <a:r>
              <a:rPr lang="ja-JP" altLang="ja-JP" sz="1400" dirty="0" err="1"/>
              <a:t>．</a:t>
            </a:r>
            <a:endParaRPr lang="ja-JP" altLang="ja-JP" sz="1400" dirty="0"/>
          </a:p>
        </p:txBody>
      </p:sp>
      <p:sp>
        <p:nvSpPr>
          <p:cNvPr id="4" name="正方形/長方形 3"/>
          <p:cNvSpPr/>
          <p:nvPr/>
        </p:nvSpPr>
        <p:spPr>
          <a:xfrm>
            <a:off x="336104" y="1628800"/>
            <a:ext cx="7488832" cy="2462213"/>
          </a:xfrm>
          <a:prstGeom prst="rect">
            <a:avLst/>
          </a:prstGeom>
        </p:spPr>
        <p:txBody>
          <a:bodyPr wrap="square">
            <a:spAutoFit/>
          </a:bodyPr>
          <a:lstStyle/>
          <a:p>
            <a:r>
              <a:rPr lang="ja-JP" altLang="ja-JP" sz="1400" b="1" dirty="0"/>
              <a:t>引用文献</a:t>
            </a:r>
            <a:endParaRPr lang="ja-JP" altLang="ja-JP" sz="1400" dirty="0"/>
          </a:p>
          <a:p>
            <a:r>
              <a:rPr lang="ja-JP" altLang="ja-JP" sz="1400" dirty="0"/>
              <a:t>石井 敏</a:t>
            </a:r>
            <a:r>
              <a:rPr lang="en-US" altLang="ja-JP" sz="1400" dirty="0"/>
              <a:t>,2015,</a:t>
            </a:r>
            <a:r>
              <a:rPr lang="ja-JP" altLang="ja-JP" sz="1400" dirty="0"/>
              <a:t>「大震災後の地域支え合いの福祉拠点</a:t>
            </a:r>
            <a:r>
              <a:rPr lang="en-US" altLang="ja-JP" sz="1400" dirty="0"/>
              <a:t>-</a:t>
            </a:r>
            <a:r>
              <a:rPr lang="ja-JP" altLang="ja-JP" sz="1400" dirty="0"/>
              <a:t>地域に開き、地域を取り込む二つの取組み事例から」</a:t>
            </a:r>
            <a:r>
              <a:rPr lang="en-US" altLang="ja-JP" sz="1400" dirty="0"/>
              <a:t>,</a:t>
            </a:r>
            <a:r>
              <a:rPr lang="ja-JP" altLang="ja-JP" sz="1400" dirty="0"/>
              <a:t>天田助介・渡辺克典（編）</a:t>
            </a:r>
            <a:r>
              <a:rPr lang="en-US" altLang="ja-JP" sz="1400" dirty="0"/>
              <a:t>,2015</a:t>
            </a:r>
            <a:r>
              <a:rPr lang="ja-JP" altLang="ja-JP" sz="1400" dirty="0" err="1"/>
              <a:t>，</a:t>
            </a:r>
            <a:r>
              <a:rPr lang="ja-JP" altLang="ja-JP" sz="1400" dirty="0"/>
              <a:t>『大震災の生存学』</a:t>
            </a:r>
            <a:r>
              <a:rPr lang="en-US" altLang="ja-JP" sz="1400" dirty="0"/>
              <a:t>, 146</a:t>
            </a:r>
            <a:r>
              <a:rPr lang="ja-JP" altLang="ja-JP" sz="1400" dirty="0" err="1"/>
              <a:t>．</a:t>
            </a:r>
            <a:r>
              <a:rPr lang="ja-JP" altLang="ja-JP" sz="1400" dirty="0"/>
              <a:t> </a:t>
            </a:r>
          </a:p>
          <a:p>
            <a:r>
              <a:rPr lang="ja-JP" altLang="ja-JP" sz="1400" dirty="0"/>
              <a:t>大阪事務局 認定ＮＰＯ法人ゆめ風基金</a:t>
            </a:r>
            <a:r>
              <a:rPr lang="en-US" altLang="ja-JP" sz="1400" dirty="0"/>
              <a:t>,2017,</a:t>
            </a:r>
            <a:r>
              <a:rPr lang="ja-JP" altLang="ja-JP" sz="1400" dirty="0"/>
              <a:t>『</a:t>
            </a:r>
            <a:r>
              <a:rPr lang="en-US" altLang="ja-JP" sz="1400" dirty="0"/>
              <a:t>SOS</a:t>
            </a:r>
            <a:r>
              <a:rPr lang="ja-JP" altLang="ja-JP" sz="1400" dirty="0"/>
              <a:t>にこたえたい！</a:t>
            </a:r>
            <a:r>
              <a:rPr lang="en-US" altLang="ja-JP" sz="1400" dirty="0"/>
              <a:t>-</a:t>
            </a:r>
            <a:r>
              <a:rPr lang="ja-JP" altLang="ja-JP" sz="1400" dirty="0"/>
              <a:t>熊本地震障害者救援本部</a:t>
            </a:r>
            <a:r>
              <a:rPr lang="en-US" altLang="ja-JP" sz="1400" dirty="0"/>
              <a:t>2016</a:t>
            </a:r>
            <a:r>
              <a:rPr lang="ja-JP" altLang="ja-JP" sz="1400" dirty="0"/>
              <a:t>～</a:t>
            </a:r>
            <a:r>
              <a:rPr lang="en-US" altLang="ja-JP" sz="1400" dirty="0"/>
              <a:t>2017</a:t>
            </a:r>
            <a:r>
              <a:rPr lang="ja-JP" altLang="ja-JP" sz="1400" dirty="0"/>
              <a:t>年報告冊子』</a:t>
            </a:r>
            <a:r>
              <a:rPr lang="en-US" altLang="ja-JP" sz="1400" dirty="0"/>
              <a:t>,</a:t>
            </a:r>
            <a:r>
              <a:rPr lang="ja-JP" altLang="ja-JP" sz="1400" dirty="0"/>
              <a:t>熊本地震障害者救援本部</a:t>
            </a:r>
            <a:r>
              <a:rPr lang="en-US" altLang="ja-JP" sz="1400" dirty="0"/>
              <a:t>,18</a:t>
            </a:r>
            <a:r>
              <a:rPr lang="ja-JP" altLang="ja-JP" sz="1400" dirty="0" err="1"/>
              <a:t>．</a:t>
            </a:r>
            <a:endParaRPr lang="ja-JP" altLang="ja-JP" sz="1400" dirty="0"/>
          </a:p>
          <a:p>
            <a:r>
              <a:rPr lang="ja-JP" altLang="ja-JP" sz="1400" dirty="0"/>
              <a:t>佐藤 恵，</a:t>
            </a:r>
            <a:r>
              <a:rPr lang="en-US" altLang="ja-JP" sz="1400" dirty="0"/>
              <a:t>2015</a:t>
            </a:r>
            <a:r>
              <a:rPr lang="ja-JP" altLang="ja-JP" sz="1400" dirty="0" err="1"/>
              <a:t>，</a:t>
            </a:r>
            <a:r>
              <a:rPr lang="ja-JP" altLang="ja-JP" sz="1400" dirty="0"/>
              <a:t>「被災障害者支援の復興市民活動</a:t>
            </a:r>
            <a:r>
              <a:rPr lang="en-US" altLang="ja-JP" sz="1400" dirty="0"/>
              <a:t>-</a:t>
            </a:r>
            <a:r>
              <a:rPr lang="ja-JP" altLang="ja-JP" sz="1400" dirty="0"/>
              <a:t>阪神・淡路大震災と東日本大震災での障害者の生とその支援」</a:t>
            </a:r>
            <a:r>
              <a:rPr lang="en-US" altLang="ja-JP" sz="1400" dirty="0"/>
              <a:t>, </a:t>
            </a:r>
            <a:r>
              <a:rPr lang="ja-JP" altLang="ja-JP" sz="1400" dirty="0"/>
              <a:t>天田助介・渡辺克典（編）</a:t>
            </a:r>
            <a:r>
              <a:rPr lang="en-US" altLang="ja-JP" sz="1400" dirty="0"/>
              <a:t>,</a:t>
            </a:r>
            <a:r>
              <a:rPr lang="ja-JP" altLang="ja-JP" sz="1400" dirty="0"/>
              <a:t>『大震災の生存学』</a:t>
            </a:r>
            <a:r>
              <a:rPr lang="en-US" altLang="ja-JP" sz="1400" dirty="0"/>
              <a:t>,69</a:t>
            </a:r>
            <a:r>
              <a:rPr lang="ja-JP" altLang="ja-JP" sz="1400" dirty="0" err="1"/>
              <a:t>．</a:t>
            </a:r>
            <a:endParaRPr lang="ja-JP" altLang="ja-JP" sz="1400" dirty="0"/>
          </a:p>
          <a:p>
            <a:r>
              <a:rPr lang="ja-JP" altLang="ja-JP" sz="1400" dirty="0"/>
              <a:t>特定非営利活動法人ゆめ風基金事務局</a:t>
            </a:r>
            <a:r>
              <a:rPr lang="en-US" altLang="ja-JP" sz="1400" dirty="0"/>
              <a:t>,</a:t>
            </a:r>
            <a:r>
              <a:rPr lang="ja-JP" altLang="ja-JP" sz="1400" dirty="0"/>
              <a:t>「</a:t>
            </a:r>
            <a:r>
              <a:rPr lang="en-US" altLang="ja-JP" sz="1400" dirty="0"/>
              <a:t>KSKP</a:t>
            </a:r>
            <a:r>
              <a:rPr lang="ja-JP" altLang="ja-JP" sz="1400" dirty="0"/>
              <a:t>ゆめごよみ風たより</a:t>
            </a:r>
            <a:r>
              <a:rPr lang="en-US" altLang="ja-JP" sz="1400" dirty="0"/>
              <a:t>No78</a:t>
            </a:r>
            <a:r>
              <a:rPr lang="ja-JP" altLang="ja-JP" sz="1400" dirty="0"/>
              <a:t>」</a:t>
            </a:r>
            <a:r>
              <a:rPr lang="en-US" altLang="ja-JP" sz="1400" dirty="0"/>
              <a:t>,</a:t>
            </a:r>
            <a:r>
              <a:rPr lang="ja-JP" altLang="ja-JP" sz="1400" dirty="0"/>
              <a:t>関西障害者定期刊行物協会</a:t>
            </a:r>
            <a:r>
              <a:rPr lang="en-US" altLang="ja-JP" sz="1400" dirty="0"/>
              <a:t>,6</a:t>
            </a:r>
            <a:r>
              <a:rPr lang="ja-JP" altLang="ja-JP" sz="1400" dirty="0" err="1"/>
              <a:t>．</a:t>
            </a:r>
            <a:endParaRPr lang="ja-JP" altLang="ja-JP" sz="1400" dirty="0"/>
          </a:p>
          <a:p>
            <a:r>
              <a:rPr lang="ja-JP" altLang="ja-JP" sz="1400" dirty="0"/>
              <a:t>日隈辰彦，</a:t>
            </a:r>
            <a:r>
              <a:rPr lang="en-US" altLang="ja-JP" sz="1400" dirty="0"/>
              <a:t>2016</a:t>
            </a:r>
            <a:r>
              <a:rPr lang="ja-JP" altLang="ja-JP" sz="1400" dirty="0"/>
              <a:t>「緊急報告！熊本地震で被災した障害者たちは…報告」</a:t>
            </a:r>
            <a:r>
              <a:rPr lang="en-US" altLang="ja-JP" sz="1400" dirty="0"/>
              <a:t>,</a:t>
            </a:r>
            <a:r>
              <a:rPr lang="ja-JP" altLang="ja-JP" sz="1400" dirty="0"/>
              <a:t>『福祉情報誌ネットワーク</a:t>
            </a:r>
            <a:r>
              <a:rPr lang="en-US" altLang="ja-JP" sz="1400" dirty="0"/>
              <a:t>BOX</a:t>
            </a:r>
            <a:r>
              <a:rPr lang="ja-JP" altLang="ja-JP" sz="1400" dirty="0"/>
              <a:t>第</a:t>
            </a:r>
            <a:r>
              <a:rPr lang="en-US" altLang="ja-JP" sz="1400" dirty="0"/>
              <a:t>247</a:t>
            </a:r>
            <a:r>
              <a:rPr lang="ja-JP" altLang="ja-JP" sz="1400" dirty="0"/>
              <a:t>集』</a:t>
            </a:r>
            <a:r>
              <a:rPr lang="en-US" altLang="ja-JP" sz="1400" dirty="0"/>
              <a:t>,</a:t>
            </a:r>
            <a:r>
              <a:rPr lang="ja-JP" altLang="ja-JP" sz="1400" dirty="0"/>
              <a:t>特定非営利活動法人自立生活センターヒューマンネットワーク熊本</a:t>
            </a:r>
            <a:r>
              <a:rPr lang="en-US" altLang="ja-JP" sz="1400" dirty="0"/>
              <a:t>,2</a:t>
            </a:r>
            <a:r>
              <a:rPr lang="ja-JP" altLang="ja-JP" sz="1400" dirty="0" err="1"/>
              <a:t>．</a:t>
            </a:r>
            <a:endParaRPr lang="ja-JP" altLang="en-US" sz="1400" dirty="0"/>
          </a:p>
        </p:txBody>
      </p:sp>
      <p:sp>
        <p:nvSpPr>
          <p:cNvPr id="5" name="正方形/長方形 4"/>
          <p:cNvSpPr/>
          <p:nvPr/>
        </p:nvSpPr>
        <p:spPr>
          <a:xfrm>
            <a:off x="336104" y="4095478"/>
            <a:ext cx="6030416" cy="800219"/>
          </a:xfrm>
          <a:prstGeom prst="rect">
            <a:avLst/>
          </a:prstGeom>
        </p:spPr>
        <p:txBody>
          <a:bodyPr wrap="square">
            <a:spAutoFit/>
          </a:bodyPr>
          <a:lstStyle/>
          <a:p>
            <a:r>
              <a:rPr lang="ja-JP" altLang="ja-JP" sz="1400" b="1" dirty="0"/>
              <a:t>参考映像</a:t>
            </a:r>
            <a:endParaRPr lang="ja-JP" altLang="ja-JP" sz="1400" dirty="0"/>
          </a:p>
          <a:p>
            <a:r>
              <a:rPr lang="en-US" altLang="ja-JP" sz="1400" dirty="0"/>
              <a:t>NHK,2016,</a:t>
            </a:r>
            <a:r>
              <a:rPr lang="ja-JP" altLang="ja-JP" sz="1400" dirty="0"/>
              <a:t>「ハートネット</a:t>
            </a:r>
            <a:r>
              <a:rPr lang="en-US" altLang="ja-JP" sz="1400" dirty="0"/>
              <a:t>TV</a:t>
            </a:r>
            <a:r>
              <a:rPr lang="ja-JP" altLang="ja-JP" sz="1400" dirty="0"/>
              <a:t>緊急報告・熊本地震（</a:t>
            </a:r>
            <a:r>
              <a:rPr lang="en-US" altLang="ja-JP" sz="1400" dirty="0"/>
              <a:t>6</a:t>
            </a:r>
            <a:r>
              <a:rPr lang="ja-JP" altLang="ja-JP" sz="1400" dirty="0"/>
              <a:t>）「福祉避難所」は今…</a:t>
            </a:r>
            <a:r>
              <a:rPr lang="ja-JP" altLang="ja-JP" dirty="0"/>
              <a:t>」</a:t>
            </a:r>
          </a:p>
        </p:txBody>
      </p:sp>
      <p:sp>
        <p:nvSpPr>
          <p:cNvPr id="6" name="正方形/長方形 5"/>
          <p:cNvSpPr/>
          <p:nvPr/>
        </p:nvSpPr>
        <p:spPr>
          <a:xfrm>
            <a:off x="467544" y="4819503"/>
            <a:ext cx="4572000" cy="1877437"/>
          </a:xfrm>
          <a:prstGeom prst="rect">
            <a:avLst/>
          </a:prstGeom>
        </p:spPr>
        <p:txBody>
          <a:bodyPr>
            <a:spAutoFit/>
          </a:bodyPr>
          <a:lstStyle/>
          <a:p>
            <a:r>
              <a:rPr lang="ja-JP" altLang="ja-JP" sz="1400" b="1" dirty="0"/>
              <a:t>インタビュー実施</a:t>
            </a:r>
          </a:p>
          <a:p>
            <a:r>
              <a:rPr lang="ja-JP" altLang="ja-JP" sz="1400" dirty="0"/>
              <a:t>Ｂ施設インタビュー実施日</a:t>
            </a:r>
            <a:r>
              <a:rPr lang="en-US" altLang="ja-JP" sz="1400" dirty="0"/>
              <a:t>,2017</a:t>
            </a:r>
            <a:r>
              <a:rPr lang="ja-JP" altLang="ja-JP" sz="1400" dirty="0"/>
              <a:t>年</a:t>
            </a:r>
            <a:r>
              <a:rPr lang="en-US" altLang="ja-JP" sz="1400" dirty="0"/>
              <a:t>8</a:t>
            </a:r>
            <a:r>
              <a:rPr lang="ja-JP" altLang="ja-JP" sz="1400" dirty="0"/>
              <a:t>月</a:t>
            </a:r>
            <a:r>
              <a:rPr lang="en-US" altLang="ja-JP" sz="1400" dirty="0"/>
              <a:t>17</a:t>
            </a:r>
            <a:r>
              <a:rPr lang="ja-JP" altLang="ja-JP" sz="1400" dirty="0"/>
              <a:t>日．</a:t>
            </a:r>
          </a:p>
          <a:p>
            <a:r>
              <a:rPr lang="ja-JP" altLang="ja-JP" sz="1400" dirty="0"/>
              <a:t>Ｅ施設インタビュー実施日</a:t>
            </a:r>
            <a:r>
              <a:rPr lang="en-US" altLang="ja-JP" sz="1400" dirty="0"/>
              <a:t>,2017</a:t>
            </a:r>
            <a:r>
              <a:rPr lang="ja-JP" altLang="ja-JP" sz="1400" dirty="0"/>
              <a:t>年</a:t>
            </a:r>
            <a:r>
              <a:rPr lang="en-US" altLang="ja-JP" sz="1400" dirty="0"/>
              <a:t>7</a:t>
            </a:r>
            <a:r>
              <a:rPr lang="ja-JP" altLang="ja-JP" sz="1400" dirty="0"/>
              <a:t>月</a:t>
            </a:r>
            <a:r>
              <a:rPr lang="en-US" altLang="ja-JP" sz="1400" dirty="0"/>
              <a:t>19</a:t>
            </a:r>
            <a:r>
              <a:rPr lang="ja-JP" altLang="ja-JP" sz="1400" dirty="0"/>
              <a:t>日．</a:t>
            </a:r>
          </a:p>
          <a:p>
            <a:r>
              <a:rPr lang="ja-JP" altLang="ja-JP" sz="1400" dirty="0"/>
              <a:t>Ｆ施設インタビュー実施日</a:t>
            </a:r>
            <a:r>
              <a:rPr lang="en-US" altLang="ja-JP" sz="1400" dirty="0"/>
              <a:t>,2017</a:t>
            </a:r>
            <a:r>
              <a:rPr lang="ja-JP" altLang="ja-JP" sz="1400" dirty="0"/>
              <a:t>年</a:t>
            </a:r>
            <a:r>
              <a:rPr lang="en-US" altLang="ja-JP" sz="1400" dirty="0"/>
              <a:t>7</a:t>
            </a:r>
            <a:r>
              <a:rPr lang="ja-JP" altLang="ja-JP" sz="1400" dirty="0"/>
              <a:t>月</a:t>
            </a:r>
            <a:r>
              <a:rPr lang="en-US" altLang="ja-JP" sz="1400" dirty="0"/>
              <a:t>19</a:t>
            </a:r>
            <a:r>
              <a:rPr lang="ja-JP" altLang="ja-JP" sz="1400" dirty="0"/>
              <a:t>日．</a:t>
            </a:r>
          </a:p>
          <a:p>
            <a:r>
              <a:rPr lang="ja-JP" altLang="ja-JP" sz="1400" dirty="0"/>
              <a:t>Ｇ施設インタビュー実施日</a:t>
            </a:r>
            <a:r>
              <a:rPr lang="en-US" altLang="ja-JP" sz="1400" dirty="0"/>
              <a:t>,2017</a:t>
            </a:r>
            <a:r>
              <a:rPr lang="ja-JP" altLang="ja-JP" sz="1400" dirty="0"/>
              <a:t>年</a:t>
            </a:r>
            <a:r>
              <a:rPr lang="en-US" altLang="ja-JP" sz="1400" dirty="0"/>
              <a:t>8</a:t>
            </a:r>
            <a:r>
              <a:rPr lang="ja-JP" altLang="ja-JP" sz="1400" dirty="0"/>
              <a:t>月</a:t>
            </a:r>
            <a:r>
              <a:rPr lang="en-US" altLang="ja-JP" sz="1400" dirty="0"/>
              <a:t>17</a:t>
            </a:r>
            <a:r>
              <a:rPr lang="ja-JP" altLang="ja-JP" sz="1400" dirty="0"/>
              <a:t>日．</a:t>
            </a:r>
          </a:p>
          <a:p>
            <a:r>
              <a:rPr lang="ja-JP" altLang="ja-JP" sz="1400" dirty="0"/>
              <a:t>Ｌ施設インタビュー実施日</a:t>
            </a:r>
            <a:r>
              <a:rPr lang="en-US" altLang="ja-JP" sz="1400" dirty="0"/>
              <a:t>,2017</a:t>
            </a:r>
            <a:r>
              <a:rPr lang="ja-JP" altLang="ja-JP" sz="1400" dirty="0"/>
              <a:t>年</a:t>
            </a:r>
            <a:r>
              <a:rPr lang="en-US" altLang="ja-JP" sz="1400" dirty="0"/>
              <a:t>8</a:t>
            </a:r>
            <a:r>
              <a:rPr lang="ja-JP" altLang="ja-JP" sz="1400" dirty="0"/>
              <a:t>月</a:t>
            </a:r>
            <a:r>
              <a:rPr lang="en-US" altLang="ja-JP" sz="1400" dirty="0"/>
              <a:t>17</a:t>
            </a:r>
            <a:r>
              <a:rPr lang="ja-JP" altLang="ja-JP" sz="1400" dirty="0"/>
              <a:t>日．</a:t>
            </a:r>
          </a:p>
          <a:p>
            <a:r>
              <a:rPr lang="ja-JP" altLang="ja-JP" sz="1400" dirty="0"/>
              <a:t>Ｓ施設インタビュー実施日</a:t>
            </a:r>
            <a:r>
              <a:rPr lang="en-US" altLang="ja-JP" sz="1400" dirty="0"/>
              <a:t>,2017</a:t>
            </a:r>
            <a:r>
              <a:rPr lang="ja-JP" altLang="ja-JP" sz="1400" dirty="0"/>
              <a:t>年</a:t>
            </a:r>
            <a:r>
              <a:rPr lang="en-US" altLang="ja-JP" sz="1400" dirty="0"/>
              <a:t>8</a:t>
            </a:r>
            <a:r>
              <a:rPr lang="ja-JP" altLang="ja-JP" sz="1400" dirty="0"/>
              <a:t>月</a:t>
            </a:r>
            <a:r>
              <a:rPr lang="en-US" altLang="ja-JP" sz="1400" dirty="0"/>
              <a:t>21</a:t>
            </a:r>
            <a:r>
              <a:rPr lang="ja-JP" altLang="ja-JP" sz="1400" dirty="0"/>
              <a:t>日．</a:t>
            </a:r>
          </a:p>
          <a:p>
            <a:endParaRPr lang="ja-JP" altLang="en-US" dirty="0"/>
          </a:p>
        </p:txBody>
      </p:sp>
    </p:spTree>
    <p:extLst>
      <p:ext uri="{BB962C8B-B14F-4D97-AF65-F5344CB8AC3E}">
        <p14:creationId xmlns:p14="http://schemas.microsoft.com/office/powerpoint/2010/main" val="355451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本報告の目的と手法</a:t>
            </a:r>
            <a:endParaRPr kumimoji="1" lang="ja-JP" altLang="en-US" dirty="0"/>
          </a:p>
        </p:txBody>
      </p:sp>
      <p:sp>
        <p:nvSpPr>
          <p:cNvPr id="3" name="コンテンツ プレースホルダー 2"/>
          <p:cNvSpPr>
            <a:spLocks noGrp="1"/>
          </p:cNvSpPr>
          <p:nvPr>
            <p:ph idx="1"/>
          </p:nvPr>
        </p:nvSpPr>
        <p:spPr>
          <a:xfrm>
            <a:off x="395536" y="1690688"/>
            <a:ext cx="8496944" cy="4978671"/>
          </a:xfrm>
        </p:spPr>
        <p:txBody>
          <a:bodyPr>
            <a:normAutofit/>
          </a:bodyPr>
          <a:lstStyle/>
          <a:p>
            <a:pPr marL="0" indent="0">
              <a:buNone/>
            </a:pPr>
            <a:r>
              <a:rPr lang="ja-JP" altLang="en-US" dirty="0" smtClean="0"/>
              <a:t>１．目的</a:t>
            </a:r>
            <a:endParaRPr lang="en-US" altLang="ja-JP" dirty="0" smtClean="0"/>
          </a:p>
          <a:p>
            <a:pPr marL="0" indent="0">
              <a:buNone/>
            </a:pPr>
            <a:r>
              <a:rPr lang="ja-JP" altLang="en-US" dirty="0" smtClean="0"/>
              <a:t>　本報告</a:t>
            </a:r>
            <a:r>
              <a:rPr lang="ja-JP" altLang="en-US" dirty="0"/>
              <a:t>では、</a:t>
            </a:r>
            <a:r>
              <a:rPr lang="en-US" altLang="ja-JP" dirty="0"/>
              <a:t>2016</a:t>
            </a:r>
            <a:r>
              <a:rPr lang="ja-JP" altLang="en-US" dirty="0"/>
              <a:t>年</a:t>
            </a:r>
            <a:r>
              <a:rPr lang="en-US" altLang="ja-JP" dirty="0"/>
              <a:t>4</a:t>
            </a:r>
            <a:r>
              <a:rPr lang="ja-JP" altLang="en-US" dirty="0" smtClean="0"/>
              <a:t>月に</a:t>
            </a:r>
            <a:r>
              <a:rPr lang="ja-JP" altLang="en-US" dirty="0"/>
              <a:t>熊本県熊本地方に</a:t>
            </a:r>
            <a:r>
              <a:rPr lang="ja-JP" altLang="en-US" dirty="0" smtClean="0"/>
              <a:t>おいて発生した大地震発災後、災害時要支援者と言われる障害者を対象に指定されていた「</a:t>
            </a:r>
            <a:r>
              <a:rPr lang="ja-JP" altLang="en-US" dirty="0"/>
              <a:t>福祉避難所」がどのように機能したのか</a:t>
            </a:r>
            <a:r>
              <a:rPr lang="ja-JP" altLang="en-US" dirty="0" smtClean="0"/>
              <a:t>、またはしなかったのか、その際現場で直面した課題を明らかにし、今後の災害弱者の避難行動に関する検証及び提言を目的</a:t>
            </a:r>
            <a:r>
              <a:rPr lang="ja-JP" altLang="en-US" dirty="0"/>
              <a:t>とする。</a:t>
            </a:r>
          </a:p>
          <a:p>
            <a:endParaRPr lang="ja-JP" altLang="en-US" dirty="0"/>
          </a:p>
          <a:p>
            <a:pPr marL="0" indent="0">
              <a:buNone/>
            </a:pPr>
            <a:r>
              <a:rPr lang="en-US" altLang="ja-JP" dirty="0" smtClean="0"/>
              <a:t>2</a:t>
            </a:r>
            <a:r>
              <a:rPr lang="en-US" altLang="ja-JP" dirty="0"/>
              <a:t>. </a:t>
            </a:r>
            <a:r>
              <a:rPr lang="ja-JP" altLang="en-US" dirty="0" smtClean="0"/>
              <a:t>方法</a:t>
            </a:r>
            <a:endParaRPr lang="ja-JP" altLang="en-US" dirty="0"/>
          </a:p>
          <a:p>
            <a:pPr marL="0" indent="0">
              <a:buNone/>
            </a:pPr>
            <a:r>
              <a:rPr lang="ja-JP" altLang="en-US" dirty="0"/>
              <a:t>　本報告は、文献調査とフィールドワーク調査及びインタビュー調査をもとにしている。文献調査では、「福祉避難所」に関する提言や研究が活かされた事例を取り上げ障害者の避難を実現可能とした取り組みを分析する。インタビュー調査では、熊本県内で障害者の避難を受け入れた「福祉避難所」に指定された施設へ出向き、受け入れ時の状況と「福祉避難所」運営に関して考察を試みる</a:t>
            </a:r>
            <a:r>
              <a:rPr lang="ja-JP" altLang="en-US" dirty="0" smtClean="0"/>
              <a:t>。</a:t>
            </a:r>
            <a:endParaRPr lang="ja-JP" altLang="en-US" dirty="0"/>
          </a:p>
        </p:txBody>
      </p:sp>
    </p:spTree>
    <p:extLst>
      <p:ext uri="{BB962C8B-B14F-4D97-AF65-F5344CB8AC3E}">
        <p14:creationId xmlns:p14="http://schemas.microsoft.com/office/powerpoint/2010/main" val="9042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災害時要支援者</a:t>
            </a:r>
            <a:endParaRPr lang="ja-JP" altLang="en-US" dirty="0"/>
          </a:p>
        </p:txBody>
      </p:sp>
      <p:sp>
        <p:nvSpPr>
          <p:cNvPr id="3" name="内容プレースホルダー 2"/>
          <p:cNvSpPr>
            <a:spLocks noGrp="1"/>
          </p:cNvSpPr>
          <p:nvPr>
            <p:ph idx="1"/>
          </p:nvPr>
        </p:nvSpPr>
        <p:spPr>
          <a:xfrm>
            <a:off x="212852" y="1340710"/>
            <a:ext cx="8823768" cy="4768865"/>
          </a:xfrm>
        </p:spPr>
        <p:txBody>
          <a:bodyPr>
            <a:normAutofit fontScale="77500" lnSpcReduction="20000"/>
          </a:bodyPr>
          <a:lstStyle/>
          <a:p>
            <a:r>
              <a:rPr lang="ja-JP" altLang="en-US" sz="2000" dirty="0"/>
              <a:t>高齢者や障害者、子どもなどを指すことが</a:t>
            </a:r>
            <a:r>
              <a:rPr lang="ja-JP" altLang="en-US" sz="2000" dirty="0" smtClean="0"/>
              <a:t>多い</a:t>
            </a:r>
            <a:endParaRPr lang="en-US" altLang="ja-JP" sz="2000" dirty="0" smtClean="0"/>
          </a:p>
          <a:p>
            <a:pPr marL="0" indent="0">
              <a:buNone/>
            </a:pPr>
            <a:r>
              <a:rPr lang="ja-JP" altLang="en-US" sz="2000" dirty="0" smtClean="0"/>
              <a:t>　災害時に最も先に、そして高い確率で被害に遭う可能性が高い人々</a:t>
            </a:r>
            <a:endParaRPr lang="ja-JP" altLang="en-US" sz="2000" dirty="0"/>
          </a:p>
          <a:p>
            <a:pPr>
              <a:buNone/>
            </a:pPr>
            <a:endParaRPr lang="ja-JP" altLang="en-US" sz="2000" dirty="0"/>
          </a:p>
          <a:p>
            <a:r>
              <a:rPr lang="ja-JP" altLang="en-US" sz="2000" dirty="0"/>
              <a:t>内閣府の報告書によると（平成17年度から現在まで）</a:t>
            </a:r>
          </a:p>
          <a:p>
            <a:pPr>
              <a:buNone/>
            </a:pPr>
            <a:r>
              <a:rPr lang="ja-JP" altLang="en-US" sz="2000" dirty="0"/>
              <a:t>　内閣府HP参照</a:t>
            </a:r>
          </a:p>
          <a:p>
            <a:pPr>
              <a:buNone/>
            </a:pPr>
            <a:r>
              <a:rPr lang="ja-JP" altLang="en-US" sz="2000" dirty="0">
                <a:hlinkClick r:id="rId2"/>
              </a:rPr>
              <a:t>http://www.bousai.go.jp/taisaku/hisaisyagyousei/youengosya/</a:t>
            </a:r>
            <a:endParaRPr lang="ja-JP" altLang="en-US" sz="2000" dirty="0"/>
          </a:p>
          <a:p>
            <a:pPr>
              <a:buNone/>
            </a:pPr>
            <a:r>
              <a:rPr lang="ja-JP" altLang="en-US" sz="2000" dirty="0"/>
              <a:t>　　対策のひとつとして、避難所での支援、福祉避難所の設定（指定）などを定める</a:t>
            </a:r>
          </a:p>
          <a:p>
            <a:pPr>
              <a:buNone/>
            </a:pPr>
            <a:endParaRPr lang="ja-JP" altLang="en-US" sz="2000" dirty="0"/>
          </a:p>
          <a:p>
            <a:r>
              <a:rPr lang="ja-JP" altLang="en-US" sz="2000" dirty="0" smtClean="0"/>
              <a:t>福祉</a:t>
            </a:r>
            <a:r>
              <a:rPr lang="ja-JP" altLang="en-US" sz="2000" dirty="0"/>
              <a:t>サービス関係者との連携を大きな課題の一つに</a:t>
            </a:r>
            <a:r>
              <a:rPr lang="ja-JP" altLang="en-US" sz="2000" dirty="0" smtClean="0"/>
              <a:t>かかげる</a:t>
            </a:r>
            <a:endParaRPr lang="en-US" altLang="ja-JP" sz="2000" dirty="0" smtClean="0"/>
          </a:p>
          <a:p>
            <a:endParaRPr lang="en-US" altLang="ja-JP" sz="2000" dirty="0"/>
          </a:p>
          <a:p>
            <a:r>
              <a:rPr lang="ja-JP" altLang="en-US" sz="2000" dirty="0" smtClean="0"/>
              <a:t>「</a:t>
            </a:r>
            <a:r>
              <a:rPr lang="ja-JP" altLang="en-US" sz="2000" dirty="0"/>
              <a:t>災害時要援護者の避難支援ガイドライン」（なんと</a:t>
            </a:r>
            <a:r>
              <a:rPr lang="en-US" altLang="ja-JP" sz="2000" dirty="0"/>
              <a:t>2006</a:t>
            </a:r>
            <a:r>
              <a:rPr lang="ja-JP" altLang="en-US" sz="2000" dirty="0"/>
              <a:t>年に！）</a:t>
            </a:r>
          </a:p>
          <a:p>
            <a:pPr marL="0" indent="0">
              <a:buNone/>
            </a:pPr>
            <a:r>
              <a:rPr lang="ja-JP" altLang="en-US" sz="2000" dirty="0"/>
              <a:t>    →「避難支援プランの策定」を</a:t>
            </a:r>
            <a:r>
              <a:rPr lang="ja-JP" altLang="en-US" sz="2000" dirty="0" smtClean="0"/>
              <a:t>明記</a:t>
            </a:r>
            <a:endParaRPr lang="en-US" altLang="ja-JP" sz="2000" dirty="0"/>
          </a:p>
          <a:p>
            <a:pPr marL="0" indent="0">
              <a:buNone/>
            </a:pPr>
            <a:r>
              <a:rPr lang="en-US" altLang="ja-JP" sz="2000" dirty="0"/>
              <a:t> </a:t>
            </a:r>
            <a:r>
              <a:rPr lang="en-US" altLang="ja-JP" sz="2000" dirty="0" smtClean="0"/>
              <a:t>  </a:t>
            </a:r>
            <a:r>
              <a:rPr lang="ja-JP" altLang="en-US" sz="2000" dirty="0" smtClean="0"/>
              <a:t>「</a:t>
            </a:r>
            <a:r>
              <a:rPr lang="ja-JP" altLang="en-US" sz="2000" b="1" dirty="0"/>
              <a:t>避難行動要支援者の避難行動支援に関する取組指針（</a:t>
            </a:r>
            <a:r>
              <a:rPr lang="en-US" altLang="ja-JP" sz="2000" b="1" dirty="0"/>
              <a:t>2013</a:t>
            </a:r>
            <a:r>
              <a:rPr lang="ja-JP" altLang="en-US" sz="2000" b="1" dirty="0"/>
              <a:t>年８月）」</a:t>
            </a:r>
            <a:endParaRPr lang="ja-JP" altLang="en-US" sz="2000" dirty="0"/>
          </a:p>
          <a:p>
            <a:endParaRPr lang="ja-JP" altLang="en-US" dirty="0"/>
          </a:p>
          <a:p>
            <a:pPr>
              <a:buNone/>
            </a:pPr>
            <a:r>
              <a:rPr lang="ja-JP" altLang="en-US" dirty="0"/>
              <a:t>　</a:t>
            </a:r>
          </a:p>
          <a:p>
            <a:pPr>
              <a:buNone/>
            </a:pPr>
            <a:endParaRPr lang="ja-JP" altLang="en-US" dirty="0"/>
          </a:p>
          <a:p>
            <a:pPr>
              <a:buNone/>
            </a:pPr>
            <a:endParaRPr lang="ja-JP" altLang="en-US" dirty="0"/>
          </a:p>
          <a:p>
            <a:pPr>
              <a:buNone/>
            </a:pPr>
            <a:endParaRPr lang="ja-JP" altLang="en-US" dirty="0"/>
          </a:p>
          <a:p>
            <a:pPr>
              <a:buNone/>
            </a:pPr>
            <a:endParaRPr lang="ja-JP" altLang="en-US" dirty="0"/>
          </a:p>
        </p:txBody>
      </p:sp>
    </p:spTree>
    <p:extLst>
      <p:ext uri="{BB962C8B-B14F-4D97-AF65-F5344CB8AC3E}">
        <p14:creationId xmlns:p14="http://schemas.microsoft.com/office/powerpoint/2010/main" val="319518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93000">
              <a:schemeClr val="accent1">
                <a:lumMod val="45000"/>
                <a:lumOff val="55000"/>
              </a:schemeClr>
            </a:gs>
            <a:gs pos="35000">
              <a:srgbClr val="F4FAE5"/>
            </a:gs>
            <a:gs pos="76500">
              <a:srgbClr val="E8F5CB"/>
            </a:gs>
            <a:gs pos="90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sz="4000" dirty="0" smtClean="0"/>
              <a:t>福祉避難所とは</a:t>
            </a:r>
            <a:endParaRPr kumimoji="1" lang="ja-JP" altLang="en-US" sz="4000" dirty="0"/>
          </a:p>
        </p:txBody>
      </p:sp>
      <p:sp>
        <p:nvSpPr>
          <p:cNvPr id="3" name="コンテンツ プレースホルダー 2"/>
          <p:cNvSpPr>
            <a:spLocks noGrp="1"/>
          </p:cNvSpPr>
          <p:nvPr>
            <p:ph idx="1"/>
          </p:nvPr>
        </p:nvSpPr>
        <p:spPr/>
        <p:txBody>
          <a:bodyPr>
            <a:normAutofit/>
          </a:bodyPr>
          <a:lstStyle/>
          <a:p>
            <a:pPr lvl="2"/>
            <a:r>
              <a:rPr lang="ja-JP" altLang="en-US" sz="2400" dirty="0" smtClean="0"/>
              <a:t>「福祉避難所」内閣府が定める基準</a:t>
            </a:r>
            <a:endParaRPr kumimoji="1" lang="ja-JP" altLang="en-US" sz="2400" dirty="0"/>
          </a:p>
        </p:txBody>
      </p:sp>
      <p:sp>
        <p:nvSpPr>
          <p:cNvPr id="5" name="正方形/長方形 4"/>
          <p:cNvSpPr/>
          <p:nvPr/>
        </p:nvSpPr>
        <p:spPr>
          <a:xfrm>
            <a:off x="198267" y="2996952"/>
            <a:ext cx="8945733" cy="2677656"/>
          </a:xfrm>
          <a:prstGeom prst="rect">
            <a:avLst/>
          </a:prstGeom>
        </p:spPr>
        <p:txBody>
          <a:bodyPr wrap="square">
            <a:spAutoFit/>
          </a:bodyPr>
          <a:lstStyle/>
          <a:p>
            <a:r>
              <a:rPr lang="ja-JP" altLang="ja-JP" sz="2400" dirty="0"/>
              <a:t>・高齢者、障害者、乳幼児その他の特に配慮を要する者（以下この条において「要配慮者」という。）の円滑な利用を確保するための措置が講じられていること。</a:t>
            </a:r>
          </a:p>
          <a:p>
            <a:r>
              <a:rPr lang="ja-JP" altLang="ja-JP" sz="2400" dirty="0"/>
              <a:t>・災害が発生した場合において要配慮者が相談し、又は助言その他の支援を受けることができる体制が整備されること。</a:t>
            </a:r>
          </a:p>
          <a:p>
            <a:r>
              <a:rPr lang="ja-JP" altLang="ja-JP" sz="2400" dirty="0"/>
              <a:t>・災害が発生した場合において主として要配慮者を滞在させるために必要な居室が可能な限り確保されること。</a:t>
            </a:r>
          </a:p>
        </p:txBody>
      </p:sp>
      <p:sp>
        <p:nvSpPr>
          <p:cNvPr id="4" name="正方形/長方形 3"/>
          <p:cNvSpPr/>
          <p:nvPr/>
        </p:nvSpPr>
        <p:spPr>
          <a:xfrm>
            <a:off x="971600" y="6304238"/>
            <a:ext cx="7992888" cy="369332"/>
          </a:xfrm>
          <a:prstGeom prst="rect">
            <a:avLst/>
          </a:prstGeom>
        </p:spPr>
        <p:txBody>
          <a:bodyPr wrap="square">
            <a:spAutoFit/>
          </a:bodyPr>
          <a:lstStyle/>
          <a:p>
            <a:r>
              <a:rPr lang="ja-JP" altLang="ja-JP" dirty="0"/>
              <a:t>平成</a:t>
            </a:r>
            <a:r>
              <a:rPr lang="en-US" altLang="ja-JP" dirty="0"/>
              <a:t>28</a:t>
            </a:r>
            <a:r>
              <a:rPr lang="ja-JP" altLang="ja-JP" dirty="0"/>
              <a:t>年</a:t>
            </a:r>
            <a:r>
              <a:rPr lang="en-US" altLang="ja-JP" dirty="0"/>
              <a:t>4</a:t>
            </a:r>
            <a:r>
              <a:rPr lang="ja-JP" altLang="ja-JP" dirty="0"/>
              <a:t>月内閣府（防災担当）「福祉避難所の確保・運営ガイドライン」</a:t>
            </a:r>
            <a:endParaRPr lang="ja-JP" altLang="en-US" dirty="0"/>
          </a:p>
        </p:txBody>
      </p:sp>
    </p:spTree>
    <p:extLst>
      <p:ext uri="{BB962C8B-B14F-4D97-AF65-F5344CB8AC3E}">
        <p14:creationId xmlns:p14="http://schemas.microsoft.com/office/powerpoint/2010/main" val="230551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96000">
              <a:schemeClr val="accent1">
                <a:lumMod val="45000"/>
                <a:lumOff val="55000"/>
              </a:schemeClr>
            </a:gs>
            <a:gs pos="87750">
              <a:srgbClr val="F4FAE5"/>
            </a:gs>
            <a:gs pos="92000">
              <a:srgbClr val="E8F5CB"/>
            </a:gs>
            <a:gs pos="96000">
              <a:schemeClr val="accent1">
                <a:lumMod val="45000"/>
                <a:lumOff val="55000"/>
              </a:schemeClr>
            </a:gs>
            <a:gs pos="44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08000"/>
            <a:ext cx="8138865" cy="1320800"/>
          </a:xfrm>
        </p:spPr>
        <p:txBody>
          <a:bodyPr/>
          <a:lstStyle/>
          <a:p>
            <a:pPr algn="ctr"/>
            <a:r>
              <a:rPr kumimoji="1" lang="ja-JP" altLang="en-US" sz="4000" dirty="0" smtClean="0"/>
              <a:t>熊本市の福祉避難所</a:t>
            </a:r>
            <a:r>
              <a:rPr kumimoji="1" lang="ja-JP" altLang="en-US" sz="4000" dirty="0" smtClean="0"/>
              <a:t>協定と発災</a:t>
            </a:r>
            <a:endParaRPr kumimoji="1" lang="ja-JP" altLang="en-US" sz="4000" dirty="0"/>
          </a:p>
        </p:txBody>
      </p:sp>
      <p:sp>
        <p:nvSpPr>
          <p:cNvPr id="3" name="コンテンツ プレースホルダー 2"/>
          <p:cNvSpPr>
            <a:spLocks noGrp="1"/>
          </p:cNvSpPr>
          <p:nvPr>
            <p:ph idx="1"/>
          </p:nvPr>
        </p:nvSpPr>
        <p:spPr>
          <a:xfrm>
            <a:off x="323528" y="1628800"/>
            <a:ext cx="8640960" cy="5229200"/>
          </a:xfrm>
        </p:spPr>
        <p:txBody>
          <a:bodyPr>
            <a:normAutofit/>
          </a:bodyPr>
          <a:lstStyle/>
          <a:p>
            <a:r>
              <a:rPr kumimoji="1" lang="ja-JP" altLang="en-US" sz="2000" dirty="0" smtClean="0"/>
              <a:t>震災前</a:t>
            </a:r>
            <a:r>
              <a:rPr kumimoji="1" lang="en-US" altLang="ja-JP" sz="2000" dirty="0" smtClean="0"/>
              <a:t>176</a:t>
            </a:r>
            <a:r>
              <a:rPr kumimoji="1" lang="ja-JP" altLang="en-US" sz="2000" dirty="0" smtClean="0"/>
              <a:t>施設（高齢者施設含む）</a:t>
            </a:r>
            <a:r>
              <a:rPr kumimoji="1" lang="en-US" altLang="ja-JP" sz="2000" dirty="0" smtClean="0"/>
              <a:t>1700</a:t>
            </a:r>
            <a:r>
              <a:rPr kumimoji="1" lang="ja-JP" altLang="en-US" sz="2000" dirty="0" smtClean="0"/>
              <a:t>人受入準備</a:t>
            </a:r>
            <a:endParaRPr kumimoji="1" lang="en-US" altLang="ja-JP" sz="2000" dirty="0" smtClean="0"/>
          </a:p>
          <a:p>
            <a:r>
              <a:rPr lang="ja-JP" altLang="en-US" sz="2000" dirty="0"/>
              <a:t>　</a:t>
            </a:r>
            <a:r>
              <a:rPr lang="ja-JP" altLang="en-US" sz="2000" dirty="0" smtClean="0"/>
              <a:t>　　　　　　　　　　⇩</a:t>
            </a:r>
            <a:endParaRPr lang="en-US" altLang="ja-JP" sz="2000" dirty="0" smtClean="0"/>
          </a:p>
          <a:p>
            <a:r>
              <a:rPr kumimoji="1" lang="ja-JP" altLang="en-US" sz="2000" dirty="0"/>
              <a:t>　</a:t>
            </a:r>
            <a:r>
              <a:rPr kumimoji="1" lang="ja-JP" altLang="en-US" sz="2000" dirty="0" smtClean="0"/>
              <a:t>　　　　　　福祉避難所協定結ぶ</a:t>
            </a:r>
            <a:endParaRPr kumimoji="1" lang="en-US" altLang="ja-JP" sz="2000" dirty="0" smtClean="0"/>
          </a:p>
          <a:p>
            <a:r>
              <a:rPr lang="en-US" altLang="ja-JP" sz="2000" dirty="0" smtClean="0"/>
              <a:t>2017</a:t>
            </a:r>
            <a:r>
              <a:rPr lang="ja-JP" altLang="en-US" sz="2000" dirty="0" smtClean="0"/>
              <a:t>年</a:t>
            </a:r>
            <a:r>
              <a:rPr lang="en-US" altLang="ja-JP" sz="2000" dirty="0" smtClean="0"/>
              <a:t>4</a:t>
            </a:r>
            <a:r>
              <a:rPr lang="ja-JP" altLang="en-US" sz="2000" dirty="0" smtClean="0"/>
              <a:t>月</a:t>
            </a:r>
            <a:r>
              <a:rPr lang="en-US" altLang="ja-JP" sz="2000" dirty="0" smtClean="0"/>
              <a:t>14</a:t>
            </a:r>
            <a:r>
              <a:rPr lang="ja-JP" altLang="en-US" sz="2000" dirty="0" smtClean="0"/>
              <a:t>日地震発生後一週間経過</a:t>
            </a:r>
            <a:endParaRPr lang="en-US" altLang="ja-JP" sz="2000" dirty="0" smtClean="0"/>
          </a:p>
          <a:p>
            <a:r>
              <a:rPr kumimoji="1" lang="ja-JP" altLang="en-US" sz="2000" dirty="0" smtClean="0"/>
              <a:t>⇒</a:t>
            </a:r>
            <a:r>
              <a:rPr kumimoji="1" lang="en-US" altLang="ja-JP" sz="2000" dirty="0" smtClean="0"/>
              <a:t>4</a:t>
            </a:r>
            <a:r>
              <a:rPr kumimoji="1" lang="ja-JP" altLang="en-US" sz="2000" dirty="0" smtClean="0"/>
              <a:t>月</a:t>
            </a:r>
            <a:r>
              <a:rPr kumimoji="1" lang="en-US" altLang="ja-JP" sz="2000" dirty="0" smtClean="0"/>
              <a:t>20</a:t>
            </a:r>
            <a:r>
              <a:rPr kumimoji="1" lang="ja-JP" altLang="en-US" sz="2000" dirty="0" smtClean="0"/>
              <a:t>日　福祉避難所受入</a:t>
            </a:r>
            <a:r>
              <a:rPr kumimoji="1" lang="en-US" altLang="ja-JP" sz="2000" dirty="0" smtClean="0"/>
              <a:t>36</a:t>
            </a:r>
            <a:r>
              <a:rPr kumimoji="1" lang="ja-JP" altLang="en-US" sz="2000" dirty="0" smtClean="0"/>
              <a:t>人</a:t>
            </a:r>
            <a:endParaRPr kumimoji="1" lang="en-US" altLang="ja-JP" sz="2000" dirty="0" smtClean="0"/>
          </a:p>
          <a:p>
            <a:endParaRPr lang="en-US" altLang="ja-JP" sz="2000" dirty="0"/>
          </a:p>
          <a:p>
            <a:r>
              <a:rPr lang="ja-JP" altLang="en-US" sz="2000" dirty="0" smtClean="0"/>
              <a:t>地震発生時「福祉避難所」非公開（「押し寄せると困るから」）</a:t>
            </a:r>
            <a:endParaRPr lang="en-US" altLang="ja-JP" sz="2000" dirty="0" smtClean="0"/>
          </a:p>
          <a:p>
            <a:r>
              <a:rPr kumimoji="1" lang="ja-JP" altLang="en-US" sz="2000" dirty="0" smtClean="0"/>
              <a:t>⇒その後、公開及び市役所障害福祉課による調整・振り分け</a:t>
            </a:r>
            <a:endParaRPr kumimoji="1" lang="en-US" altLang="ja-JP" sz="2000" dirty="0" smtClean="0"/>
          </a:p>
          <a:p>
            <a:endParaRPr kumimoji="1" lang="en-US" altLang="ja-JP" sz="2000" dirty="0" smtClean="0"/>
          </a:p>
          <a:p>
            <a:r>
              <a:rPr lang="ja-JP" altLang="en-US" sz="2000" dirty="0" smtClean="0"/>
              <a:t>「福祉避難所」を必要とする人たち⇒どこへ避難していいのかわからない</a:t>
            </a:r>
            <a:r>
              <a:rPr lang="en-US" altLang="ja-JP" sz="2000" dirty="0" smtClean="0"/>
              <a:t>…</a:t>
            </a:r>
          </a:p>
          <a:p>
            <a:pPr marL="0" indent="0">
              <a:buNone/>
            </a:pPr>
            <a:r>
              <a:rPr lang="ja-JP" altLang="en-US" sz="2000" dirty="0" smtClean="0"/>
              <a:t>　⇒車中泊、指定避難所、親戚・友人宅、その他</a:t>
            </a:r>
            <a:r>
              <a:rPr kumimoji="1" lang="ja-JP" altLang="en-US" sz="2000" dirty="0" smtClean="0"/>
              <a:t>　</a:t>
            </a:r>
            <a:endParaRPr kumimoji="1" lang="ja-JP" altLang="en-US" sz="2000" dirty="0"/>
          </a:p>
        </p:txBody>
      </p:sp>
    </p:spTree>
    <p:extLst>
      <p:ext uri="{BB962C8B-B14F-4D97-AF65-F5344CB8AC3E}">
        <p14:creationId xmlns:p14="http://schemas.microsoft.com/office/powerpoint/2010/main" val="330206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94000">
              <a:srgbClr val="E8F5CB"/>
            </a:gs>
            <a:gs pos="97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92309" y="129441"/>
            <a:ext cx="8309485" cy="1320800"/>
          </a:xfrm>
        </p:spPr>
        <p:txBody>
          <a:bodyPr/>
          <a:lstStyle/>
          <a:p>
            <a:pPr algn="ctr"/>
            <a:r>
              <a:rPr lang="ja-JP" altLang="en-US" sz="4000" dirty="0"/>
              <a:t>甚大</a:t>
            </a:r>
            <a:r>
              <a:rPr lang="ja-JP" altLang="en-US" sz="4000" dirty="0" smtClean="0"/>
              <a:t>な被害があった地域の</a:t>
            </a:r>
            <a:r>
              <a:rPr lang="en-US" altLang="ja-JP" sz="4000" dirty="0" smtClean="0"/>
              <a:t/>
            </a:r>
            <a:br>
              <a:rPr lang="en-US" altLang="ja-JP" sz="4000" dirty="0" smtClean="0"/>
            </a:br>
            <a:r>
              <a:rPr lang="ja-JP" altLang="en-US" sz="4000" dirty="0" smtClean="0"/>
              <a:t>「福祉避難所」</a:t>
            </a:r>
            <a:endParaRPr kumimoji="1" lang="ja-JP" altLang="en-US" sz="4000" dirty="0"/>
          </a:p>
        </p:txBody>
      </p:sp>
      <p:sp>
        <p:nvSpPr>
          <p:cNvPr id="4" name="コンテンツ プレースホルダー 3"/>
          <p:cNvSpPr>
            <a:spLocks noGrp="1"/>
          </p:cNvSpPr>
          <p:nvPr>
            <p:ph sz="half" idx="2"/>
          </p:nvPr>
        </p:nvSpPr>
        <p:spPr>
          <a:xfrm>
            <a:off x="215326" y="2507030"/>
            <a:ext cx="4069512" cy="4162328"/>
          </a:xfrm>
        </p:spPr>
        <p:txBody>
          <a:bodyPr>
            <a:noAutofit/>
          </a:bodyPr>
          <a:lstStyle/>
          <a:p>
            <a:pPr marL="114300" indent="0">
              <a:buNone/>
            </a:pPr>
            <a:r>
              <a:rPr lang="ja-JP" altLang="en-US" sz="2000" dirty="0" smtClean="0"/>
              <a:t>・住民が施設に避難</a:t>
            </a:r>
            <a:endParaRPr lang="en-US" altLang="ja-JP" sz="2000" dirty="0" smtClean="0"/>
          </a:p>
          <a:p>
            <a:pPr marL="114300" indent="0">
              <a:buNone/>
            </a:pPr>
            <a:r>
              <a:rPr kumimoji="1" lang="ja-JP" altLang="en-US" sz="2000" dirty="0" smtClean="0"/>
              <a:t>・職員も被災者</a:t>
            </a:r>
            <a:endParaRPr kumimoji="1" lang="en-US" altLang="ja-JP" sz="2000" dirty="0" smtClean="0"/>
          </a:p>
          <a:p>
            <a:pPr marL="114300" indent="0">
              <a:buNone/>
            </a:pPr>
            <a:r>
              <a:rPr lang="ja-JP" altLang="en-US" sz="2000" dirty="0" smtClean="0"/>
              <a:t>・ディサービス停止</a:t>
            </a:r>
            <a:endParaRPr lang="en-US" altLang="ja-JP" sz="2000" dirty="0" smtClean="0"/>
          </a:p>
          <a:p>
            <a:pPr marL="114300" indent="0">
              <a:buNone/>
            </a:pPr>
            <a:r>
              <a:rPr kumimoji="1" lang="ja-JP" altLang="en-US" sz="2000" dirty="0" smtClean="0"/>
              <a:t>・日頃からの人手不足</a:t>
            </a:r>
            <a:endParaRPr kumimoji="1" lang="en-US" altLang="ja-JP" sz="2000" dirty="0" smtClean="0"/>
          </a:p>
          <a:p>
            <a:pPr marL="114300" indent="0">
              <a:buNone/>
            </a:pPr>
            <a:r>
              <a:rPr lang="ja-JP" altLang="en-US" sz="2000" dirty="0" smtClean="0"/>
              <a:t>・短期ボランティア</a:t>
            </a:r>
            <a:endParaRPr lang="en-US" altLang="ja-JP" sz="2000" dirty="0" smtClean="0"/>
          </a:p>
          <a:p>
            <a:pPr marL="114300" indent="0">
              <a:buNone/>
            </a:pPr>
            <a:r>
              <a:rPr kumimoji="1" lang="ja-JP" altLang="en-US" sz="2000" dirty="0" smtClean="0"/>
              <a:t>・「福祉避難所」のイメージがなかった</a:t>
            </a:r>
            <a:endParaRPr kumimoji="1" lang="en-US" altLang="ja-JP" sz="2000" dirty="0" smtClean="0"/>
          </a:p>
          <a:p>
            <a:pPr marL="114300" indent="0">
              <a:buNone/>
            </a:pPr>
            <a:r>
              <a:rPr lang="ja-JP" altLang="en-US" sz="2000" dirty="0" smtClean="0"/>
              <a:t>・調整役・ボランティアコーディネーターの不在</a:t>
            </a:r>
            <a:endParaRPr kumimoji="1" lang="ja-JP" altLang="en-US" sz="2000" dirty="0"/>
          </a:p>
        </p:txBody>
      </p:sp>
      <p:sp>
        <p:nvSpPr>
          <p:cNvPr id="6" name="コンテンツ プレースホルダー 5"/>
          <p:cNvSpPr>
            <a:spLocks noGrp="1"/>
          </p:cNvSpPr>
          <p:nvPr>
            <p:ph sz="quarter" idx="4"/>
          </p:nvPr>
        </p:nvSpPr>
        <p:spPr>
          <a:xfrm>
            <a:off x="4663965" y="2507030"/>
            <a:ext cx="4480035" cy="4018314"/>
          </a:xfrm>
        </p:spPr>
        <p:txBody>
          <a:bodyPr>
            <a:noAutofit/>
          </a:bodyPr>
          <a:lstStyle/>
          <a:p>
            <a:pPr marL="114300" indent="0">
              <a:buNone/>
            </a:pPr>
            <a:r>
              <a:rPr lang="ja-JP" altLang="en-US" sz="2000" dirty="0" smtClean="0"/>
              <a:t>・高齢者とのつながり</a:t>
            </a:r>
            <a:endParaRPr lang="en-US" altLang="ja-JP" sz="2000" dirty="0" smtClean="0"/>
          </a:p>
          <a:p>
            <a:pPr marL="114300" indent="0">
              <a:buNone/>
            </a:pPr>
            <a:r>
              <a:rPr kumimoji="1" lang="ja-JP" altLang="en-US" sz="2000" dirty="0" smtClean="0"/>
              <a:t>・人手不足⇒社協で募集</a:t>
            </a:r>
            <a:endParaRPr kumimoji="1" lang="en-US" altLang="ja-JP" sz="2000" dirty="0" smtClean="0"/>
          </a:p>
          <a:p>
            <a:pPr marL="114300" indent="0">
              <a:buNone/>
            </a:pPr>
            <a:r>
              <a:rPr lang="ja-JP" altLang="en-US" sz="2000" dirty="0" smtClean="0"/>
              <a:t>・保健師・ケアマネとの連携　　　　　</a:t>
            </a:r>
            <a:endParaRPr lang="en-US" altLang="ja-JP" sz="2000" dirty="0" smtClean="0"/>
          </a:p>
          <a:p>
            <a:pPr marL="114300" indent="0">
              <a:buNone/>
            </a:pPr>
            <a:r>
              <a:rPr lang="ja-JP" altLang="en-US" sz="2000" dirty="0" smtClean="0"/>
              <a:t>　　　　　　⇩</a:t>
            </a:r>
            <a:endParaRPr lang="en-US" altLang="ja-JP" sz="2000" dirty="0" smtClean="0"/>
          </a:p>
          <a:p>
            <a:pPr marL="114300" indent="0">
              <a:buNone/>
            </a:pPr>
            <a:r>
              <a:rPr lang="ja-JP" altLang="en-US" sz="2000" dirty="0"/>
              <a:t>　</a:t>
            </a:r>
            <a:r>
              <a:rPr lang="ja-JP" altLang="en-US" sz="2000" dirty="0" smtClean="0"/>
              <a:t>　連携がとれた理由</a:t>
            </a:r>
            <a:endParaRPr lang="en-US" altLang="ja-JP" sz="2000" dirty="0"/>
          </a:p>
          <a:p>
            <a:pPr marL="114300" indent="0">
              <a:buNone/>
            </a:pPr>
            <a:r>
              <a:rPr kumimoji="1" lang="ja-JP" altLang="en-US" sz="2000" dirty="0" smtClean="0"/>
              <a:t>・在宅サービスで顔をみる関係</a:t>
            </a:r>
            <a:endParaRPr kumimoji="1" lang="en-US" altLang="ja-JP" sz="2000" dirty="0" smtClean="0"/>
          </a:p>
          <a:p>
            <a:pPr marL="114300" indent="0">
              <a:buNone/>
            </a:pPr>
            <a:r>
              <a:rPr lang="ja-JP" altLang="en-US" sz="2000" dirty="0" smtClean="0"/>
              <a:t>・調整機能・役割分担ができていた</a:t>
            </a:r>
            <a:endParaRPr kumimoji="1" lang="ja-JP" altLang="en-US" sz="2000" dirty="0"/>
          </a:p>
        </p:txBody>
      </p:sp>
      <p:sp>
        <p:nvSpPr>
          <p:cNvPr id="8" name="正方形/長方形 7"/>
          <p:cNvSpPr/>
          <p:nvPr/>
        </p:nvSpPr>
        <p:spPr>
          <a:xfrm>
            <a:off x="215326" y="1834016"/>
            <a:ext cx="4068641" cy="4835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647052" y="1832909"/>
            <a:ext cx="4373544" cy="48364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プレースホルダー 2"/>
          <p:cNvSpPr>
            <a:spLocks noGrp="1"/>
          </p:cNvSpPr>
          <p:nvPr>
            <p:ph type="body" idx="1"/>
          </p:nvPr>
        </p:nvSpPr>
        <p:spPr>
          <a:xfrm>
            <a:off x="1259632" y="1546993"/>
            <a:ext cx="1651905" cy="576262"/>
          </a:xfrm>
          <a:solidFill>
            <a:schemeClr val="bg1"/>
          </a:solidFill>
        </p:spPr>
        <p:txBody>
          <a:bodyPr/>
          <a:lstStyle/>
          <a:p>
            <a:r>
              <a:rPr lang="ja-JP" altLang="en-US" dirty="0" smtClean="0"/>
              <a:t>　益城町</a:t>
            </a:r>
            <a:endParaRPr kumimoji="1" lang="ja-JP" altLang="en-US" dirty="0"/>
          </a:p>
        </p:txBody>
      </p:sp>
      <p:sp>
        <p:nvSpPr>
          <p:cNvPr id="5" name="テキスト プレースホルダー 4"/>
          <p:cNvSpPr>
            <a:spLocks noGrp="1"/>
          </p:cNvSpPr>
          <p:nvPr>
            <p:ph type="body" sz="quarter" idx="3"/>
          </p:nvPr>
        </p:nvSpPr>
        <p:spPr>
          <a:xfrm>
            <a:off x="6068377" y="1450241"/>
            <a:ext cx="1637383" cy="576262"/>
          </a:xfrm>
          <a:solidFill>
            <a:schemeClr val="bg1"/>
          </a:solidFill>
        </p:spPr>
        <p:txBody>
          <a:bodyPr/>
          <a:lstStyle/>
          <a:p>
            <a:r>
              <a:rPr kumimoji="1" lang="ja-JP" altLang="en-US" dirty="0" smtClean="0"/>
              <a:t>　西原村　</a:t>
            </a:r>
            <a:endParaRPr kumimoji="1" lang="ja-JP" altLang="en-US" dirty="0"/>
          </a:p>
        </p:txBody>
      </p:sp>
    </p:spTree>
    <p:extLst>
      <p:ext uri="{BB962C8B-B14F-4D97-AF65-F5344CB8AC3E}">
        <p14:creationId xmlns:p14="http://schemas.microsoft.com/office/powerpoint/2010/main" val="3151608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425231515"/>
              </p:ext>
            </p:extLst>
          </p:nvPr>
        </p:nvGraphicFramePr>
        <p:xfrm>
          <a:off x="561359" y="707431"/>
          <a:ext cx="7344819" cy="1494710"/>
        </p:xfrm>
        <a:graphic>
          <a:graphicData uri="http://schemas.openxmlformats.org/drawingml/2006/table">
            <a:tbl>
              <a:tblPr>
                <a:tableStyleId>{5C22544A-7EE6-4342-B048-85BDC9FD1C3A}</a:tableStyleId>
              </a:tblPr>
              <a:tblGrid>
                <a:gridCol w="677566"/>
                <a:gridCol w="880836"/>
                <a:gridCol w="826631"/>
                <a:gridCol w="826631"/>
                <a:gridCol w="826631"/>
                <a:gridCol w="826631"/>
                <a:gridCol w="826631"/>
                <a:gridCol w="826631"/>
                <a:gridCol w="826631"/>
              </a:tblGrid>
              <a:tr h="259498">
                <a:tc>
                  <a:txBody>
                    <a:bodyPr/>
                    <a:lstStyle/>
                    <a:p>
                      <a:pPr marL="70485" algn="just">
                        <a:spcAft>
                          <a:spcPts val="0"/>
                        </a:spcAft>
                      </a:pPr>
                      <a:r>
                        <a:rPr lang="ja-JP" sz="1600" kern="100" dirty="0">
                          <a:effectLst/>
                        </a:rPr>
                        <a:t>施設</a:t>
                      </a:r>
                      <a:endParaRPr lang="ja-JP" sz="1600" kern="100" dirty="0">
                        <a:effectLst/>
                        <a:latin typeface="Century"/>
                        <a:ea typeface="ＭＳ 明朝"/>
                        <a:cs typeface="Times New Roman"/>
                      </a:endParaRPr>
                    </a:p>
                  </a:txBody>
                  <a:tcPr marL="62865" marR="62865" marT="0" marB="0"/>
                </a:tc>
                <a:tc>
                  <a:txBody>
                    <a:bodyPr/>
                    <a:lstStyle/>
                    <a:p>
                      <a:pPr marL="64770" algn="just">
                        <a:spcAft>
                          <a:spcPts val="0"/>
                        </a:spcAft>
                      </a:pPr>
                      <a:r>
                        <a:rPr lang="ja-JP" sz="1600" kern="100">
                          <a:effectLst/>
                        </a:rPr>
                        <a:t>受入日</a:t>
                      </a:r>
                      <a:endParaRPr lang="ja-JP" sz="1600" kern="100">
                        <a:effectLst/>
                        <a:latin typeface="Century"/>
                        <a:ea typeface="ＭＳ 明朝"/>
                        <a:cs typeface="Times New Roman"/>
                      </a:endParaRPr>
                    </a:p>
                  </a:txBody>
                  <a:tcPr marL="62865" marR="62865" marT="0" marB="0"/>
                </a:tc>
                <a:tc>
                  <a:txBody>
                    <a:bodyPr/>
                    <a:lstStyle/>
                    <a:p>
                      <a:pPr marL="49530" algn="just">
                        <a:spcAft>
                          <a:spcPts val="0"/>
                        </a:spcAft>
                      </a:pPr>
                      <a:r>
                        <a:rPr lang="ja-JP" sz="1600" kern="100">
                          <a:effectLst/>
                        </a:rPr>
                        <a:t>人数</a:t>
                      </a:r>
                      <a:endParaRPr lang="ja-JP" sz="1600" kern="100">
                        <a:effectLst/>
                        <a:latin typeface="Century"/>
                        <a:ea typeface="ＭＳ 明朝"/>
                        <a:cs typeface="Times New Roman"/>
                      </a:endParaRPr>
                    </a:p>
                  </a:txBody>
                  <a:tcPr marL="62865" marR="62865" marT="0" marB="0"/>
                </a:tc>
                <a:tc>
                  <a:txBody>
                    <a:bodyPr/>
                    <a:lstStyle/>
                    <a:p>
                      <a:pPr marL="70485" algn="just">
                        <a:spcAft>
                          <a:spcPts val="0"/>
                        </a:spcAft>
                      </a:pPr>
                      <a:r>
                        <a:rPr lang="ja-JP" sz="1600" kern="100">
                          <a:effectLst/>
                        </a:rPr>
                        <a:t>施設</a:t>
                      </a:r>
                      <a:endParaRPr lang="ja-JP" sz="1600" kern="100">
                        <a:effectLst/>
                        <a:latin typeface="Century"/>
                        <a:ea typeface="ＭＳ 明朝"/>
                        <a:cs typeface="Times New Roman"/>
                      </a:endParaRPr>
                    </a:p>
                  </a:txBody>
                  <a:tcPr marL="62865" marR="62865" marT="0" marB="0"/>
                </a:tc>
                <a:tc>
                  <a:txBody>
                    <a:bodyPr/>
                    <a:lstStyle/>
                    <a:p>
                      <a:pPr marL="64770" algn="just">
                        <a:spcAft>
                          <a:spcPts val="0"/>
                        </a:spcAft>
                      </a:pPr>
                      <a:r>
                        <a:rPr lang="ja-JP" sz="1600" kern="100">
                          <a:effectLst/>
                        </a:rPr>
                        <a:t>受入日</a:t>
                      </a:r>
                      <a:endParaRPr lang="ja-JP" sz="1600" kern="100">
                        <a:effectLst/>
                        <a:latin typeface="Century"/>
                        <a:ea typeface="ＭＳ 明朝"/>
                        <a:cs typeface="Times New Roman"/>
                      </a:endParaRPr>
                    </a:p>
                  </a:txBody>
                  <a:tcPr marL="62865" marR="62865" marT="0" marB="0"/>
                </a:tc>
                <a:tc>
                  <a:txBody>
                    <a:bodyPr/>
                    <a:lstStyle/>
                    <a:p>
                      <a:pPr marL="49530" algn="just">
                        <a:spcAft>
                          <a:spcPts val="0"/>
                        </a:spcAft>
                      </a:pPr>
                      <a:r>
                        <a:rPr lang="ja-JP" sz="1600" kern="100">
                          <a:effectLst/>
                        </a:rPr>
                        <a:t>人数</a:t>
                      </a:r>
                      <a:endParaRPr lang="ja-JP" sz="1600" kern="100">
                        <a:effectLst/>
                        <a:latin typeface="Century"/>
                        <a:ea typeface="ＭＳ 明朝"/>
                        <a:cs typeface="Times New Roman"/>
                      </a:endParaRPr>
                    </a:p>
                  </a:txBody>
                  <a:tcPr marL="62865" marR="62865" marT="0" marB="0"/>
                </a:tc>
                <a:tc>
                  <a:txBody>
                    <a:bodyPr/>
                    <a:lstStyle/>
                    <a:p>
                      <a:pPr marL="70485" algn="just">
                        <a:spcAft>
                          <a:spcPts val="0"/>
                        </a:spcAft>
                      </a:pPr>
                      <a:r>
                        <a:rPr lang="ja-JP" sz="1600" kern="100">
                          <a:effectLst/>
                        </a:rPr>
                        <a:t>施設</a:t>
                      </a:r>
                      <a:endParaRPr lang="ja-JP" sz="1600" kern="100">
                        <a:effectLst/>
                        <a:latin typeface="Century"/>
                        <a:ea typeface="ＭＳ 明朝"/>
                        <a:cs typeface="Times New Roman"/>
                      </a:endParaRPr>
                    </a:p>
                  </a:txBody>
                  <a:tcPr marL="62865" marR="62865" marT="0" marB="0"/>
                </a:tc>
                <a:tc>
                  <a:txBody>
                    <a:bodyPr/>
                    <a:lstStyle/>
                    <a:p>
                      <a:pPr marL="64770" algn="just">
                        <a:spcAft>
                          <a:spcPts val="0"/>
                        </a:spcAft>
                      </a:pPr>
                      <a:r>
                        <a:rPr lang="ja-JP" sz="1600" kern="100">
                          <a:effectLst/>
                        </a:rPr>
                        <a:t>受入日</a:t>
                      </a:r>
                      <a:endParaRPr lang="ja-JP" sz="1600" kern="100">
                        <a:effectLst/>
                        <a:latin typeface="Century"/>
                        <a:ea typeface="ＭＳ 明朝"/>
                        <a:cs typeface="Times New Roman"/>
                      </a:endParaRPr>
                    </a:p>
                  </a:txBody>
                  <a:tcPr marL="62865" marR="62865" marT="0" marB="0"/>
                </a:tc>
                <a:tc>
                  <a:txBody>
                    <a:bodyPr/>
                    <a:lstStyle/>
                    <a:p>
                      <a:pPr marL="49530" algn="just">
                        <a:spcAft>
                          <a:spcPts val="0"/>
                        </a:spcAft>
                      </a:pPr>
                      <a:r>
                        <a:rPr lang="ja-JP" sz="1600" kern="100">
                          <a:effectLst/>
                        </a:rPr>
                        <a:t>人数</a:t>
                      </a:r>
                      <a:endParaRPr lang="ja-JP" sz="1600" kern="100">
                        <a:effectLst/>
                        <a:latin typeface="Century"/>
                        <a:ea typeface="ＭＳ 明朝"/>
                        <a:cs typeface="Times New Roman"/>
                      </a:endParaRPr>
                    </a:p>
                  </a:txBody>
                  <a:tcPr marL="62865" marR="62865" marT="0" marB="0"/>
                </a:tc>
              </a:tr>
              <a:tr h="290638">
                <a:tc>
                  <a:txBody>
                    <a:bodyPr/>
                    <a:lstStyle/>
                    <a:p>
                      <a:pPr marL="70485" algn="ctr">
                        <a:spcAft>
                          <a:spcPts val="0"/>
                        </a:spcAft>
                      </a:pPr>
                      <a:r>
                        <a:rPr lang="en-US" sz="1600" kern="100" dirty="0">
                          <a:effectLst/>
                        </a:rPr>
                        <a:t>A</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dirty="0">
                          <a:effectLst/>
                        </a:rPr>
                        <a:t>４</a:t>
                      </a:r>
                      <a:r>
                        <a:rPr lang="en-US" sz="1600" kern="100" dirty="0">
                          <a:effectLst/>
                        </a:rPr>
                        <a:t>/16</a:t>
                      </a:r>
                      <a:endParaRPr lang="ja-JP" sz="1600" kern="100" dirty="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6</a:t>
                      </a:r>
                      <a:r>
                        <a:rPr lang="ja-JP" sz="1600" kern="100" dirty="0">
                          <a:effectLst/>
                        </a:rPr>
                        <a:t>人　</a:t>
                      </a:r>
                      <a:endParaRPr lang="ja-JP" sz="1600" kern="100" dirty="0">
                        <a:effectLst/>
                        <a:latin typeface="Century"/>
                        <a:ea typeface="ＭＳ 明朝"/>
                        <a:cs typeface="Times New Roman"/>
                      </a:endParaRPr>
                    </a:p>
                  </a:txBody>
                  <a:tcPr marL="62865" marR="62865" marT="0" marB="0"/>
                </a:tc>
                <a:tc>
                  <a:txBody>
                    <a:bodyPr/>
                    <a:lstStyle/>
                    <a:p>
                      <a:pPr marL="70485" indent="133350" algn="just">
                        <a:spcAft>
                          <a:spcPts val="0"/>
                        </a:spcAft>
                      </a:pPr>
                      <a:r>
                        <a:rPr lang="en-US" sz="1600" kern="100">
                          <a:effectLst/>
                        </a:rPr>
                        <a:t>E</a:t>
                      </a:r>
                      <a:endParaRPr lang="ja-JP" sz="1600" kern="100">
                        <a:effectLst/>
                        <a:latin typeface="Century"/>
                        <a:ea typeface="ＭＳ 明朝"/>
                        <a:cs typeface="Times New Roman"/>
                      </a:endParaRPr>
                    </a:p>
                  </a:txBody>
                  <a:tcPr marL="62865" marR="62865" marT="0" marB="0"/>
                </a:tc>
                <a:tc>
                  <a:txBody>
                    <a:bodyPr/>
                    <a:lstStyle/>
                    <a:p>
                      <a:pPr marL="26670" algn="just">
                        <a:spcAft>
                          <a:spcPts val="0"/>
                        </a:spcAft>
                      </a:pPr>
                      <a:r>
                        <a:rPr lang="ja-JP" sz="1600" kern="100" dirty="0">
                          <a:effectLst/>
                        </a:rPr>
                        <a:t>４</a:t>
                      </a:r>
                      <a:r>
                        <a:rPr lang="en-US" sz="1600" kern="100" dirty="0">
                          <a:effectLst/>
                        </a:rPr>
                        <a:t>/20</a:t>
                      </a:r>
                      <a:endParaRPr lang="ja-JP" sz="1600" kern="100" dirty="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5</a:t>
                      </a:r>
                      <a:r>
                        <a:rPr lang="ja-JP" sz="1600" kern="100" dirty="0">
                          <a:effectLst/>
                        </a:rPr>
                        <a:t>人</a:t>
                      </a:r>
                      <a:endParaRPr lang="ja-JP" sz="1600" kern="100" dirty="0">
                        <a:effectLst/>
                        <a:latin typeface="Century"/>
                        <a:ea typeface="ＭＳ 明朝"/>
                        <a:cs typeface="Times New Roman"/>
                      </a:endParaRPr>
                    </a:p>
                  </a:txBody>
                  <a:tcPr marL="62865" marR="62865" marT="0" marB="0"/>
                </a:tc>
                <a:tc>
                  <a:txBody>
                    <a:bodyPr/>
                    <a:lstStyle/>
                    <a:p>
                      <a:pPr marL="70485" algn="ctr">
                        <a:spcAft>
                          <a:spcPts val="0"/>
                        </a:spcAft>
                      </a:pPr>
                      <a:r>
                        <a:rPr lang="en-US" sz="1600" kern="100" dirty="0">
                          <a:effectLst/>
                        </a:rPr>
                        <a:t>I</a:t>
                      </a:r>
                      <a:endParaRPr lang="ja-JP" sz="1600" kern="100" dirty="0">
                        <a:effectLst/>
                        <a:latin typeface="Century"/>
                        <a:ea typeface="ＭＳ 明朝"/>
                        <a:cs typeface="Times New Roman"/>
                      </a:endParaRPr>
                    </a:p>
                  </a:txBody>
                  <a:tcPr marL="62865" marR="62865" marT="0" marB="0"/>
                </a:tc>
                <a:tc>
                  <a:txBody>
                    <a:bodyPr/>
                    <a:lstStyle/>
                    <a:p>
                      <a:pPr marL="26670" algn="ctr">
                        <a:spcAft>
                          <a:spcPts val="0"/>
                        </a:spcAft>
                      </a:pPr>
                      <a:r>
                        <a:rPr lang="ja-JP" sz="1600" kern="100" dirty="0">
                          <a:effectLst/>
                        </a:rPr>
                        <a:t>４</a:t>
                      </a:r>
                      <a:r>
                        <a:rPr lang="en-US" sz="1600" kern="100" dirty="0">
                          <a:effectLst/>
                        </a:rPr>
                        <a:t>/16</a:t>
                      </a:r>
                      <a:endParaRPr lang="ja-JP" sz="1600" kern="100" dirty="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11</a:t>
                      </a:r>
                      <a:r>
                        <a:rPr lang="ja-JP" sz="1600" kern="100" dirty="0">
                          <a:effectLst/>
                        </a:rPr>
                        <a:t>人　</a:t>
                      </a:r>
                      <a:endParaRPr lang="ja-JP" sz="1600" kern="100" dirty="0">
                        <a:effectLst/>
                        <a:latin typeface="Century"/>
                        <a:ea typeface="ＭＳ 明朝"/>
                        <a:cs typeface="Times New Roman"/>
                      </a:endParaRPr>
                    </a:p>
                  </a:txBody>
                  <a:tcPr marL="62865" marR="62865" marT="0" marB="0"/>
                </a:tc>
              </a:tr>
              <a:tr h="311398">
                <a:tc>
                  <a:txBody>
                    <a:bodyPr/>
                    <a:lstStyle/>
                    <a:p>
                      <a:pPr marL="70485" algn="ctr">
                        <a:spcAft>
                          <a:spcPts val="0"/>
                        </a:spcAft>
                      </a:pPr>
                      <a:r>
                        <a:rPr lang="en-US" sz="1600" kern="100" dirty="0">
                          <a:effectLst/>
                        </a:rPr>
                        <a:t>B</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dirty="0">
                          <a:effectLst/>
                        </a:rPr>
                        <a:t>４</a:t>
                      </a:r>
                      <a:r>
                        <a:rPr lang="en-US" sz="1600" kern="100" dirty="0">
                          <a:effectLst/>
                        </a:rPr>
                        <a:t>/18</a:t>
                      </a:r>
                      <a:endParaRPr lang="ja-JP" sz="1600" kern="100" dirty="0">
                        <a:effectLst/>
                        <a:latin typeface="Century"/>
                        <a:ea typeface="ＭＳ 明朝"/>
                        <a:cs typeface="Times New Roman"/>
                      </a:endParaRPr>
                    </a:p>
                  </a:txBody>
                  <a:tcPr marL="62865" marR="62865" marT="0" marB="0"/>
                </a:tc>
                <a:tc>
                  <a:txBody>
                    <a:bodyPr/>
                    <a:lstStyle/>
                    <a:p>
                      <a:pPr marL="40005" indent="66675" algn="ctr">
                        <a:spcAft>
                          <a:spcPts val="0"/>
                        </a:spcAft>
                      </a:pPr>
                      <a:r>
                        <a:rPr lang="en-US" sz="1600" kern="100" dirty="0">
                          <a:effectLst/>
                        </a:rPr>
                        <a:t>3</a:t>
                      </a:r>
                      <a:r>
                        <a:rPr lang="ja-JP" sz="1600" kern="100" dirty="0">
                          <a:effectLst/>
                        </a:rPr>
                        <a:t>人</a:t>
                      </a:r>
                      <a:endParaRPr lang="ja-JP" sz="1600" kern="100" dirty="0">
                        <a:effectLst/>
                        <a:latin typeface="Century"/>
                        <a:ea typeface="ＭＳ 明朝"/>
                        <a:cs typeface="Times New Roman"/>
                      </a:endParaRPr>
                    </a:p>
                  </a:txBody>
                  <a:tcPr marL="62865" marR="62865" marT="0" marB="0"/>
                </a:tc>
                <a:tc>
                  <a:txBody>
                    <a:bodyPr/>
                    <a:lstStyle/>
                    <a:p>
                      <a:pPr marL="70485" indent="133350" algn="just">
                        <a:spcAft>
                          <a:spcPts val="0"/>
                        </a:spcAft>
                      </a:pPr>
                      <a:r>
                        <a:rPr lang="en-US" sz="1600" kern="100" dirty="0">
                          <a:effectLst/>
                        </a:rPr>
                        <a:t>F</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a:effectLst/>
                        </a:rPr>
                        <a:t>４</a:t>
                      </a:r>
                      <a:r>
                        <a:rPr lang="en-US" sz="1600" kern="100">
                          <a:effectLst/>
                        </a:rPr>
                        <a:t>/18</a:t>
                      </a:r>
                      <a:endParaRPr lang="ja-JP" sz="1600" kern="10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3</a:t>
                      </a:r>
                      <a:r>
                        <a:rPr lang="ja-JP" sz="1600" kern="100" dirty="0">
                          <a:effectLst/>
                        </a:rPr>
                        <a:t>人　</a:t>
                      </a:r>
                      <a:endParaRPr lang="ja-JP" sz="1600" kern="100" dirty="0">
                        <a:effectLst/>
                        <a:latin typeface="Century"/>
                        <a:ea typeface="ＭＳ 明朝"/>
                        <a:cs typeface="Times New Roman"/>
                      </a:endParaRPr>
                    </a:p>
                  </a:txBody>
                  <a:tcPr marL="62865" marR="62865" marT="0" marB="0"/>
                </a:tc>
                <a:tc>
                  <a:txBody>
                    <a:bodyPr/>
                    <a:lstStyle/>
                    <a:p>
                      <a:pPr marL="70485" algn="ctr">
                        <a:spcAft>
                          <a:spcPts val="0"/>
                        </a:spcAft>
                      </a:pPr>
                      <a:r>
                        <a:rPr lang="en-US" sz="1600" kern="100" dirty="0">
                          <a:effectLst/>
                        </a:rPr>
                        <a:t>J</a:t>
                      </a:r>
                      <a:endParaRPr lang="ja-JP" sz="1600" kern="100" dirty="0">
                        <a:effectLst/>
                        <a:latin typeface="Century"/>
                        <a:ea typeface="ＭＳ 明朝"/>
                        <a:cs typeface="Times New Roman"/>
                      </a:endParaRPr>
                    </a:p>
                  </a:txBody>
                  <a:tcPr marL="62865" marR="62865" marT="0" marB="0"/>
                </a:tc>
                <a:tc>
                  <a:txBody>
                    <a:bodyPr/>
                    <a:lstStyle/>
                    <a:p>
                      <a:pPr marL="26670" algn="ctr">
                        <a:spcAft>
                          <a:spcPts val="0"/>
                        </a:spcAft>
                      </a:pPr>
                      <a:r>
                        <a:rPr lang="ja-JP" sz="1600" kern="100" dirty="0">
                          <a:effectLst/>
                        </a:rPr>
                        <a:t>４</a:t>
                      </a:r>
                      <a:r>
                        <a:rPr lang="en-US" sz="1600" kern="100" dirty="0">
                          <a:effectLst/>
                        </a:rPr>
                        <a:t>/17</a:t>
                      </a:r>
                      <a:endParaRPr lang="ja-JP" sz="1600" kern="100" dirty="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2</a:t>
                      </a:r>
                      <a:r>
                        <a:rPr lang="ja-JP" sz="1600" kern="100" dirty="0">
                          <a:effectLst/>
                        </a:rPr>
                        <a:t>人　</a:t>
                      </a:r>
                      <a:endParaRPr lang="ja-JP" sz="1600" kern="100" dirty="0">
                        <a:effectLst/>
                        <a:latin typeface="Century"/>
                        <a:ea typeface="ＭＳ 明朝"/>
                        <a:cs typeface="Times New Roman"/>
                      </a:endParaRPr>
                    </a:p>
                  </a:txBody>
                  <a:tcPr marL="62865" marR="62865" marT="0" marB="0"/>
                </a:tc>
              </a:tr>
              <a:tr h="301018">
                <a:tc>
                  <a:txBody>
                    <a:bodyPr/>
                    <a:lstStyle/>
                    <a:p>
                      <a:pPr marL="70485" algn="ctr">
                        <a:spcAft>
                          <a:spcPts val="0"/>
                        </a:spcAft>
                      </a:pPr>
                      <a:r>
                        <a:rPr lang="en-US" sz="1600" kern="100" dirty="0">
                          <a:effectLst/>
                        </a:rPr>
                        <a:t>C</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a:effectLst/>
                        </a:rPr>
                        <a:t>４</a:t>
                      </a:r>
                      <a:r>
                        <a:rPr lang="en-US" sz="1600" kern="100">
                          <a:effectLst/>
                        </a:rPr>
                        <a:t>/16</a:t>
                      </a:r>
                      <a:endParaRPr lang="ja-JP" sz="1600" kern="10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10</a:t>
                      </a:r>
                      <a:r>
                        <a:rPr lang="ja-JP" sz="1600" kern="100" dirty="0">
                          <a:effectLst/>
                        </a:rPr>
                        <a:t>人　</a:t>
                      </a:r>
                      <a:endParaRPr lang="ja-JP" sz="1600" kern="100" dirty="0">
                        <a:effectLst/>
                        <a:latin typeface="Century"/>
                        <a:ea typeface="ＭＳ 明朝"/>
                        <a:cs typeface="Times New Roman"/>
                      </a:endParaRPr>
                    </a:p>
                  </a:txBody>
                  <a:tcPr marL="62865" marR="62865" marT="0" marB="0"/>
                </a:tc>
                <a:tc>
                  <a:txBody>
                    <a:bodyPr/>
                    <a:lstStyle/>
                    <a:p>
                      <a:pPr marL="70485" indent="133350" algn="just">
                        <a:spcAft>
                          <a:spcPts val="0"/>
                        </a:spcAft>
                      </a:pPr>
                      <a:r>
                        <a:rPr lang="en-US" sz="1600" kern="100">
                          <a:effectLst/>
                        </a:rPr>
                        <a:t>G</a:t>
                      </a:r>
                      <a:endParaRPr lang="ja-JP" sz="1600" kern="100">
                        <a:effectLst/>
                        <a:latin typeface="Century"/>
                        <a:ea typeface="ＭＳ 明朝"/>
                        <a:cs typeface="Times New Roman"/>
                      </a:endParaRPr>
                    </a:p>
                  </a:txBody>
                  <a:tcPr marL="62865" marR="62865" marT="0" marB="0"/>
                </a:tc>
                <a:tc>
                  <a:txBody>
                    <a:bodyPr/>
                    <a:lstStyle/>
                    <a:p>
                      <a:pPr marL="26670" algn="just">
                        <a:spcAft>
                          <a:spcPts val="0"/>
                        </a:spcAft>
                      </a:pPr>
                      <a:r>
                        <a:rPr lang="ja-JP" sz="1600" kern="100" dirty="0">
                          <a:effectLst/>
                        </a:rPr>
                        <a:t>４</a:t>
                      </a:r>
                      <a:r>
                        <a:rPr lang="en-US" sz="1600" kern="100" dirty="0">
                          <a:effectLst/>
                        </a:rPr>
                        <a:t>/16</a:t>
                      </a:r>
                      <a:endParaRPr lang="ja-JP" sz="1600" kern="100" dirty="0">
                        <a:effectLst/>
                        <a:latin typeface="Century"/>
                        <a:ea typeface="ＭＳ 明朝"/>
                        <a:cs typeface="Times New Roman"/>
                      </a:endParaRPr>
                    </a:p>
                  </a:txBody>
                  <a:tcPr marL="62865" marR="62865" marT="0" marB="0"/>
                </a:tc>
                <a:tc>
                  <a:txBody>
                    <a:bodyPr/>
                    <a:lstStyle/>
                    <a:p>
                      <a:pPr indent="133350" algn="ctr">
                        <a:spcAft>
                          <a:spcPts val="0"/>
                        </a:spcAft>
                      </a:pPr>
                      <a:r>
                        <a:rPr lang="en-US" sz="1600" kern="100" dirty="0">
                          <a:effectLst/>
                        </a:rPr>
                        <a:t>7</a:t>
                      </a:r>
                      <a:r>
                        <a:rPr lang="ja-JP" sz="1600" kern="100" dirty="0">
                          <a:effectLst/>
                        </a:rPr>
                        <a:t>人　</a:t>
                      </a:r>
                      <a:endParaRPr lang="ja-JP" sz="1600" kern="100" dirty="0">
                        <a:effectLst/>
                        <a:latin typeface="Century"/>
                        <a:ea typeface="ＭＳ 明朝"/>
                        <a:cs typeface="Times New Roman"/>
                      </a:endParaRPr>
                    </a:p>
                  </a:txBody>
                  <a:tcPr marL="62865" marR="62865" marT="0" marB="0"/>
                </a:tc>
                <a:tc>
                  <a:txBody>
                    <a:bodyPr/>
                    <a:lstStyle/>
                    <a:p>
                      <a:pPr marL="70485" algn="ctr">
                        <a:spcAft>
                          <a:spcPts val="0"/>
                        </a:spcAft>
                      </a:pPr>
                      <a:r>
                        <a:rPr lang="en-US" sz="1600" kern="100" dirty="0">
                          <a:effectLst/>
                        </a:rPr>
                        <a:t>K</a:t>
                      </a:r>
                      <a:endParaRPr lang="ja-JP" sz="1600" kern="100" dirty="0">
                        <a:effectLst/>
                        <a:latin typeface="Century"/>
                        <a:ea typeface="ＭＳ 明朝"/>
                        <a:cs typeface="Times New Roman"/>
                      </a:endParaRPr>
                    </a:p>
                  </a:txBody>
                  <a:tcPr marL="62865" marR="62865" marT="0" marB="0"/>
                </a:tc>
                <a:tc>
                  <a:txBody>
                    <a:bodyPr/>
                    <a:lstStyle/>
                    <a:p>
                      <a:pPr indent="133350" algn="ctr">
                        <a:spcAft>
                          <a:spcPts val="0"/>
                        </a:spcAft>
                      </a:pPr>
                      <a:r>
                        <a:rPr lang="ja-JP" sz="1600" kern="100" dirty="0">
                          <a:effectLst/>
                        </a:rPr>
                        <a:t>５</a:t>
                      </a:r>
                      <a:r>
                        <a:rPr lang="en-US" sz="1600" kern="100" dirty="0">
                          <a:effectLst/>
                        </a:rPr>
                        <a:t>/</a:t>
                      </a:r>
                      <a:r>
                        <a:rPr lang="ja-JP" sz="1600" kern="100" dirty="0">
                          <a:effectLst/>
                        </a:rPr>
                        <a:t>２</a:t>
                      </a:r>
                      <a:endParaRPr lang="ja-JP" sz="1600" kern="100" dirty="0">
                        <a:effectLst/>
                        <a:latin typeface="Century"/>
                        <a:ea typeface="ＭＳ 明朝"/>
                        <a:cs typeface="Times New Roman"/>
                      </a:endParaRPr>
                    </a:p>
                  </a:txBody>
                  <a:tcPr marL="62865" marR="62865" marT="0" marB="0"/>
                </a:tc>
                <a:tc>
                  <a:txBody>
                    <a:bodyPr/>
                    <a:lstStyle/>
                    <a:p>
                      <a:pPr indent="66675" algn="ctr">
                        <a:spcAft>
                          <a:spcPts val="0"/>
                        </a:spcAft>
                      </a:pPr>
                      <a:r>
                        <a:rPr lang="en-US" sz="1600" kern="100" dirty="0">
                          <a:effectLst/>
                        </a:rPr>
                        <a:t>2</a:t>
                      </a:r>
                      <a:r>
                        <a:rPr lang="ja-JP" sz="1600" kern="100" dirty="0">
                          <a:effectLst/>
                        </a:rPr>
                        <a:t>人　</a:t>
                      </a:r>
                      <a:endParaRPr lang="ja-JP" sz="1600" kern="100" dirty="0">
                        <a:effectLst/>
                        <a:latin typeface="Century"/>
                        <a:ea typeface="ＭＳ 明朝"/>
                        <a:cs typeface="Times New Roman"/>
                      </a:endParaRPr>
                    </a:p>
                  </a:txBody>
                  <a:tcPr marL="62865" marR="62865" marT="0" marB="0"/>
                </a:tc>
              </a:tr>
              <a:tr h="332158">
                <a:tc>
                  <a:txBody>
                    <a:bodyPr/>
                    <a:lstStyle/>
                    <a:p>
                      <a:pPr marL="70485" algn="ctr">
                        <a:spcAft>
                          <a:spcPts val="0"/>
                        </a:spcAft>
                      </a:pPr>
                      <a:r>
                        <a:rPr lang="en-US" sz="1600" kern="100" dirty="0">
                          <a:effectLst/>
                        </a:rPr>
                        <a:t>D</a:t>
                      </a:r>
                      <a:endParaRPr lang="ja-JP" sz="1600" kern="100" dirty="0">
                        <a:effectLst/>
                        <a:latin typeface="Century"/>
                        <a:ea typeface="ＭＳ 明朝"/>
                        <a:cs typeface="Times New Roman"/>
                      </a:endParaRPr>
                    </a:p>
                  </a:txBody>
                  <a:tcPr marL="62865" marR="62865" marT="0" marB="0"/>
                </a:tc>
                <a:tc>
                  <a:txBody>
                    <a:bodyPr/>
                    <a:lstStyle/>
                    <a:p>
                      <a:pPr marL="36195" algn="just">
                        <a:spcAft>
                          <a:spcPts val="0"/>
                        </a:spcAft>
                      </a:pPr>
                      <a:r>
                        <a:rPr lang="ja-JP" sz="1600" kern="100">
                          <a:effectLst/>
                        </a:rPr>
                        <a:t>４</a:t>
                      </a:r>
                      <a:r>
                        <a:rPr lang="en-US" sz="1600" kern="100">
                          <a:effectLst/>
                        </a:rPr>
                        <a:t>/17</a:t>
                      </a:r>
                      <a:endParaRPr lang="ja-JP" sz="1600" kern="100">
                        <a:effectLst/>
                        <a:latin typeface="Century"/>
                        <a:ea typeface="ＭＳ 明朝"/>
                        <a:cs typeface="Times New Roman"/>
                      </a:endParaRPr>
                    </a:p>
                  </a:txBody>
                  <a:tcPr marL="62865" marR="62865" marT="0" marB="0"/>
                </a:tc>
                <a:tc>
                  <a:txBody>
                    <a:bodyPr/>
                    <a:lstStyle/>
                    <a:p>
                      <a:pPr indent="133350" algn="ctr">
                        <a:spcAft>
                          <a:spcPts val="0"/>
                        </a:spcAft>
                      </a:pPr>
                      <a:r>
                        <a:rPr lang="en-US" sz="1600" kern="100" dirty="0">
                          <a:effectLst/>
                        </a:rPr>
                        <a:t>11</a:t>
                      </a:r>
                      <a:r>
                        <a:rPr lang="ja-JP" sz="1600" kern="100" dirty="0">
                          <a:effectLst/>
                        </a:rPr>
                        <a:t>人</a:t>
                      </a:r>
                      <a:endParaRPr lang="ja-JP" sz="1600" kern="100" dirty="0">
                        <a:effectLst/>
                        <a:latin typeface="Century"/>
                        <a:ea typeface="ＭＳ 明朝"/>
                        <a:cs typeface="Times New Roman"/>
                      </a:endParaRPr>
                    </a:p>
                  </a:txBody>
                  <a:tcPr marL="62865" marR="62865" marT="0" marB="0"/>
                </a:tc>
                <a:tc>
                  <a:txBody>
                    <a:bodyPr/>
                    <a:lstStyle/>
                    <a:p>
                      <a:pPr marL="70485" indent="133350" algn="just">
                        <a:spcAft>
                          <a:spcPts val="0"/>
                        </a:spcAft>
                      </a:pPr>
                      <a:r>
                        <a:rPr lang="en-US" sz="1600" kern="100">
                          <a:effectLst/>
                        </a:rPr>
                        <a:t>H</a:t>
                      </a:r>
                      <a:endParaRPr lang="ja-JP" sz="1600" kern="100">
                        <a:effectLst/>
                        <a:latin typeface="Century"/>
                        <a:ea typeface="ＭＳ 明朝"/>
                        <a:cs typeface="Times New Roman"/>
                      </a:endParaRPr>
                    </a:p>
                  </a:txBody>
                  <a:tcPr marL="62865" marR="62865" marT="0" marB="0"/>
                </a:tc>
                <a:tc>
                  <a:txBody>
                    <a:bodyPr/>
                    <a:lstStyle/>
                    <a:p>
                      <a:pPr marL="36195" algn="just">
                        <a:spcAft>
                          <a:spcPts val="0"/>
                        </a:spcAft>
                      </a:pPr>
                      <a:r>
                        <a:rPr lang="ja-JP" sz="1600" kern="100">
                          <a:effectLst/>
                        </a:rPr>
                        <a:t>４</a:t>
                      </a:r>
                      <a:r>
                        <a:rPr lang="en-US" sz="1600" kern="100">
                          <a:effectLst/>
                        </a:rPr>
                        <a:t>/16</a:t>
                      </a:r>
                      <a:endParaRPr lang="ja-JP" sz="1600" kern="100">
                        <a:effectLst/>
                        <a:latin typeface="Century"/>
                        <a:ea typeface="ＭＳ 明朝"/>
                        <a:cs typeface="Times New Roman"/>
                      </a:endParaRPr>
                    </a:p>
                  </a:txBody>
                  <a:tcPr marL="62865" marR="62865" marT="0" marB="0"/>
                </a:tc>
                <a:tc>
                  <a:txBody>
                    <a:bodyPr/>
                    <a:lstStyle/>
                    <a:p>
                      <a:pPr marL="40005" indent="66675" algn="ctr">
                        <a:spcAft>
                          <a:spcPts val="0"/>
                        </a:spcAft>
                      </a:pPr>
                      <a:r>
                        <a:rPr lang="en-US" sz="1600" kern="100" dirty="0">
                          <a:effectLst/>
                        </a:rPr>
                        <a:t>5</a:t>
                      </a:r>
                      <a:r>
                        <a:rPr lang="ja-JP" sz="1600" kern="100" dirty="0">
                          <a:effectLst/>
                        </a:rPr>
                        <a:t>人　</a:t>
                      </a:r>
                      <a:endParaRPr lang="ja-JP" sz="1600" kern="100" dirty="0">
                        <a:effectLst/>
                        <a:latin typeface="Century"/>
                        <a:ea typeface="ＭＳ 明朝"/>
                        <a:cs typeface="Times New Roman"/>
                      </a:endParaRPr>
                    </a:p>
                  </a:txBody>
                  <a:tcPr marL="62865" marR="62865" marT="0" marB="0"/>
                </a:tc>
                <a:tc>
                  <a:txBody>
                    <a:bodyPr/>
                    <a:lstStyle/>
                    <a:p>
                      <a:pPr marL="70485" algn="ctr">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c>
                  <a:txBody>
                    <a:bodyPr/>
                    <a:lstStyle/>
                    <a:p>
                      <a:pPr marL="36195" algn="just">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c>
                  <a:txBody>
                    <a:bodyPr/>
                    <a:lstStyle/>
                    <a:p>
                      <a:pPr marL="40005" indent="66675" algn="just">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r>
            </a:tbl>
          </a:graphicData>
        </a:graphic>
      </p:graphicFrame>
      <p:sp>
        <p:nvSpPr>
          <p:cNvPr id="8" name="Rectangle 2"/>
          <p:cNvSpPr>
            <a:spLocks noChangeArrowheads="1"/>
          </p:cNvSpPr>
          <p:nvPr/>
        </p:nvSpPr>
        <p:spPr bwMode="auto">
          <a:xfrm>
            <a:off x="323528" y="279501"/>
            <a:ext cx="1284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6667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66675"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知的支援</a:t>
            </a:r>
            <a:endParaRPr kumimoji="1" lang="ja-JP" altLang="ja-JP" sz="2000" b="0" i="0" u="none" strike="noStrike" cap="none" normalizeH="0" baseline="0" dirty="0" smtClean="0">
              <a:ln>
                <a:noFill/>
              </a:ln>
              <a:solidFill>
                <a:schemeClr val="tx1"/>
              </a:solidFill>
              <a:effectLst/>
            </a:endParaRPr>
          </a:p>
        </p:txBody>
      </p:sp>
      <p:graphicFrame>
        <p:nvGraphicFramePr>
          <p:cNvPr id="9" name="表 8"/>
          <p:cNvGraphicFramePr>
            <a:graphicFrameLocks noGrp="1"/>
          </p:cNvGraphicFramePr>
          <p:nvPr>
            <p:extLst>
              <p:ext uri="{D42A27DB-BD31-4B8C-83A1-F6EECF244321}">
                <p14:modId xmlns:p14="http://schemas.microsoft.com/office/powerpoint/2010/main" val="2776400566"/>
              </p:ext>
            </p:extLst>
          </p:nvPr>
        </p:nvGraphicFramePr>
        <p:xfrm>
          <a:off x="529621" y="2694255"/>
          <a:ext cx="3384375" cy="725191"/>
        </p:xfrm>
        <a:graphic>
          <a:graphicData uri="http://schemas.openxmlformats.org/drawingml/2006/table">
            <a:tbl>
              <a:tblPr>
                <a:tableStyleId>{5C22544A-7EE6-4342-B048-85BDC9FD1C3A}</a:tableStyleId>
              </a:tblPr>
              <a:tblGrid>
                <a:gridCol w="714003"/>
                <a:gridCol w="928204"/>
                <a:gridCol w="871084"/>
                <a:gridCol w="871084"/>
              </a:tblGrid>
              <a:tr h="426371">
                <a:tc>
                  <a:txBody>
                    <a:bodyPr/>
                    <a:lstStyle/>
                    <a:p>
                      <a:pPr marL="70485" algn="just">
                        <a:spcAft>
                          <a:spcPts val="0"/>
                        </a:spcAft>
                      </a:pPr>
                      <a:r>
                        <a:rPr lang="ja-JP" sz="1600" kern="100" dirty="0">
                          <a:effectLst/>
                        </a:rPr>
                        <a:t>施設</a:t>
                      </a:r>
                      <a:endParaRPr lang="ja-JP" sz="1600" kern="100" dirty="0">
                        <a:effectLst/>
                        <a:latin typeface="Century"/>
                        <a:ea typeface="ＭＳ 明朝"/>
                        <a:cs typeface="Times New Roman"/>
                      </a:endParaRPr>
                    </a:p>
                  </a:txBody>
                  <a:tcPr marL="62865" marR="62865" marT="0" marB="0"/>
                </a:tc>
                <a:tc>
                  <a:txBody>
                    <a:bodyPr/>
                    <a:lstStyle/>
                    <a:p>
                      <a:pPr marL="64770" algn="just">
                        <a:spcAft>
                          <a:spcPts val="0"/>
                        </a:spcAft>
                      </a:pPr>
                      <a:r>
                        <a:rPr lang="ja-JP" sz="1600" kern="100" dirty="0">
                          <a:effectLst/>
                        </a:rPr>
                        <a:t>受入日</a:t>
                      </a:r>
                      <a:endParaRPr lang="ja-JP" sz="1600" kern="100" dirty="0">
                        <a:effectLst/>
                        <a:latin typeface="Century"/>
                        <a:ea typeface="ＭＳ 明朝"/>
                        <a:cs typeface="Times New Roman"/>
                      </a:endParaRPr>
                    </a:p>
                  </a:txBody>
                  <a:tcPr marL="62865" marR="62865" marT="0" marB="0"/>
                </a:tc>
                <a:tc>
                  <a:txBody>
                    <a:bodyPr/>
                    <a:lstStyle/>
                    <a:p>
                      <a:pPr marL="49530" algn="just">
                        <a:spcAft>
                          <a:spcPts val="0"/>
                        </a:spcAft>
                      </a:pPr>
                      <a:r>
                        <a:rPr lang="ja-JP" sz="1600" kern="100" dirty="0">
                          <a:effectLst/>
                        </a:rPr>
                        <a:t>人数</a:t>
                      </a:r>
                      <a:endParaRPr lang="ja-JP" sz="1600" kern="100" dirty="0">
                        <a:effectLst/>
                        <a:latin typeface="Century"/>
                        <a:ea typeface="ＭＳ 明朝"/>
                        <a:cs typeface="Times New Roman"/>
                      </a:endParaRPr>
                    </a:p>
                  </a:txBody>
                  <a:tcPr marL="62865" marR="62865" marT="0" marB="0"/>
                </a:tc>
                <a:tc>
                  <a:txBody>
                    <a:bodyPr/>
                    <a:lstStyle/>
                    <a:p>
                      <a:pPr marL="70485" algn="just">
                        <a:spcAft>
                          <a:spcPts val="0"/>
                        </a:spcAft>
                      </a:pPr>
                      <a:r>
                        <a:rPr lang="en-US" sz="900" kern="100">
                          <a:effectLst/>
                        </a:rPr>
                        <a:t> </a:t>
                      </a:r>
                      <a:endParaRPr lang="ja-JP" sz="1050" kern="100">
                        <a:effectLst/>
                        <a:latin typeface="Century"/>
                        <a:ea typeface="ＭＳ 明朝"/>
                        <a:cs typeface="Times New Roman"/>
                      </a:endParaRPr>
                    </a:p>
                  </a:txBody>
                  <a:tcPr marL="62865" marR="62865" marT="0" marB="0"/>
                </a:tc>
              </a:tr>
              <a:tr h="298820">
                <a:tc>
                  <a:txBody>
                    <a:bodyPr/>
                    <a:lstStyle/>
                    <a:p>
                      <a:pPr marL="70485" algn="ctr">
                        <a:spcAft>
                          <a:spcPts val="0"/>
                        </a:spcAft>
                      </a:pPr>
                      <a:r>
                        <a:rPr lang="en-US" sz="1600" kern="100" dirty="0">
                          <a:effectLst/>
                        </a:rPr>
                        <a:t>L</a:t>
                      </a:r>
                      <a:endParaRPr lang="ja-JP" sz="1600" kern="100" dirty="0">
                        <a:effectLst/>
                        <a:latin typeface="Century"/>
                        <a:ea typeface="ＭＳ 明朝"/>
                        <a:cs typeface="Times New Roman"/>
                      </a:endParaRPr>
                    </a:p>
                  </a:txBody>
                  <a:tcPr marL="62865" marR="62865" marT="0" marB="0"/>
                </a:tc>
                <a:tc>
                  <a:txBody>
                    <a:bodyPr/>
                    <a:lstStyle/>
                    <a:p>
                      <a:pPr marL="26670" algn="ctr">
                        <a:spcAft>
                          <a:spcPts val="0"/>
                        </a:spcAft>
                      </a:pPr>
                      <a:r>
                        <a:rPr lang="ja-JP" sz="1600" kern="100" dirty="0">
                          <a:effectLst/>
                        </a:rPr>
                        <a:t>４</a:t>
                      </a:r>
                      <a:r>
                        <a:rPr lang="en-US" sz="1600" kern="100" dirty="0">
                          <a:effectLst/>
                        </a:rPr>
                        <a:t>/16</a:t>
                      </a:r>
                      <a:endParaRPr lang="ja-JP" sz="1600" kern="100" dirty="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10</a:t>
                      </a:r>
                      <a:r>
                        <a:rPr lang="ja-JP" sz="1600" kern="100" dirty="0">
                          <a:effectLst/>
                        </a:rPr>
                        <a:t>人　</a:t>
                      </a:r>
                      <a:endParaRPr lang="ja-JP" sz="1600" kern="100" dirty="0">
                        <a:effectLst/>
                        <a:latin typeface="Century"/>
                        <a:ea typeface="ＭＳ 明朝"/>
                        <a:cs typeface="Times New Roman"/>
                      </a:endParaRPr>
                    </a:p>
                  </a:txBody>
                  <a:tcPr marL="62865" marR="62865" marT="0" marB="0"/>
                </a:tc>
                <a:tc>
                  <a:txBody>
                    <a:bodyPr/>
                    <a:lstStyle/>
                    <a:p>
                      <a:pPr algn="just">
                        <a:spcAft>
                          <a:spcPts val="0"/>
                        </a:spcAft>
                      </a:pPr>
                      <a:r>
                        <a:rPr lang="en-US" sz="1050" kern="100" dirty="0">
                          <a:effectLst/>
                        </a:rPr>
                        <a:t> </a:t>
                      </a:r>
                      <a:endParaRPr lang="ja-JP" sz="1050" kern="100" dirty="0">
                        <a:effectLst/>
                        <a:latin typeface="Century"/>
                        <a:ea typeface="ＭＳ 明朝"/>
                        <a:cs typeface="Times New Roman"/>
                      </a:endParaRPr>
                    </a:p>
                  </a:txBody>
                  <a:tcPr marL="62865" marR="62865" marT="0" marB="0"/>
                </a:tc>
              </a:tr>
            </a:tbl>
          </a:graphicData>
        </a:graphic>
      </p:graphicFrame>
      <p:sp>
        <p:nvSpPr>
          <p:cNvPr id="10" name="Rectangle 3"/>
          <p:cNvSpPr>
            <a:spLocks noChangeArrowheads="1"/>
          </p:cNvSpPr>
          <p:nvPr/>
        </p:nvSpPr>
        <p:spPr bwMode="auto">
          <a:xfrm>
            <a:off x="507814" y="2265566"/>
            <a:ext cx="94320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err="1" smtClean="0">
                <a:ln>
                  <a:noFill/>
                </a:ln>
                <a:solidFill>
                  <a:schemeClr val="tx1"/>
                </a:solidFill>
                <a:effectLst/>
                <a:latin typeface="Century" pitchFamily="18" charset="0"/>
                <a:ea typeface="ＭＳ 明朝" pitchFamily="17" charset="-128"/>
                <a:cs typeface="Times New Roman" pitchFamily="18" charset="0"/>
              </a:rPr>
              <a:t>精神障がい</a:t>
            </a:r>
            <a:r>
              <a:rPr kumimoji="1" lang="ja-JP" altLang="ja-JP" sz="2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者支援</a:t>
            </a:r>
            <a:endParaRPr kumimoji="1" lang="ja-JP" altLang="ja-JP" sz="2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679002560"/>
              </p:ext>
            </p:extLst>
          </p:nvPr>
        </p:nvGraphicFramePr>
        <p:xfrm>
          <a:off x="507814" y="4077072"/>
          <a:ext cx="4784266" cy="2212807"/>
        </p:xfrm>
        <a:graphic>
          <a:graphicData uri="http://schemas.openxmlformats.org/drawingml/2006/table">
            <a:tbl>
              <a:tblPr>
                <a:tableStyleId>{5C22544A-7EE6-4342-B048-85BDC9FD1C3A}</a:tableStyleId>
              </a:tblPr>
              <a:tblGrid>
                <a:gridCol w="704280"/>
                <a:gridCol w="864096"/>
                <a:gridCol w="720080"/>
                <a:gridCol w="792088"/>
                <a:gridCol w="864096"/>
                <a:gridCol w="839626"/>
              </a:tblGrid>
              <a:tr h="360040">
                <a:tc>
                  <a:txBody>
                    <a:bodyPr/>
                    <a:lstStyle/>
                    <a:p>
                      <a:pPr marL="70485" algn="ctr">
                        <a:spcAft>
                          <a:spcPts val="0"/>
                        </a:spcAft>
                      </a:pPr>
                      <a:r>
                        <a:rPr lang="ja-JP" sz="1600" kern="100" dirty="0">
                          <a:effectLst/>
                        </a:rPr>
                        <a:t>施設</a:t>
                      </a:r>
                      <a:endParaRPr lang="ja-JP" sz="1600" kern="100" dirty="0">
                        <a:effectLst/>
                        <a:latin typeface="Century"/>
                        <a:ea typeface="ＭＳ 明朝"/>
                        <a:cs typeface="Times New Roman"/>
                      </a:endParaRPr>
                    </a:p>
                  </a:txBody>
                  <a:tcPr marL="62865" marR="62865" marT="0" marB="0"/>
                </a:tc>
                <a:tc>
                  <a:txBody>
                    <a:bodyPr/>
                    <a:lstStyle/>
                    <a:p>
                      <a:pPr marL="64770" algn="just">
                        <a:spcAft>
                          <a:spcPts val="0"/>
                        </a:spcAft>
                      </a:pPr>
                      <a:r>
                        <a:rPr lang="ja-JP" sz="1600" kern="100" dirty="0">
                          <a:effectLst/>
                        </a:rPr>
                        <a:t>受入日</a:t>
                      </a:r>
                      <a:endParaRPr lang="ja-JP" sz="1600" kern="100" dirty="0">
                        <a:effectLst/>
                        <a:latin typeface="Century"/>
                        <a:ea typeface="ＭＳ 明朝"/>
                        <a:cs typeface="Times New Roman"/>
                      </a:endParaRPr>
                    </a:p>
                  </a:txBody>
                  <a:tcPr marL="62865" marR="62865" marT="0" marB="0"/>
                </a:tc>
                <a:tc>
                  <a:txBody>
                    <a:bodyPr/>
                    <a:lstStyle/>
                    <a:p>
                      <a:pPr marL="49530" algn="just">
                        <a:spcAft>
                          <a:spcPts val="0"/>
                        </a:spcAft>
                      </a:pPr>
                      <a:r>
                        <a:rPr lang="ja-JP" sz="1600" kern="100" dirty="0">
                          <a:effectLst/>
                        </a:rPr>
                        <a:t>人数</a:t>
                      </a:r>
                      <a:endParaRPr lang="ja-JP" sz="1600" kern="100" dirty="0">
                        <a:effectLst/>
                        <a:latin typeface="Century"/>
                        <a:ea typeface="ＭＳ 明朝"/>
                        <a:cs typeface="Times New Roman"/>
                      </a:endParaRPr>
                    </a:p>
                  </a:txBody>
                  <a:tcPr marL="62865" marR="62865" marT="0" marB="0"/>
                </a:tc>
                <a:tc>
                  <a:txBody>
                    <a:bodyPr/>
                    <a:lstStyle/>
                    <a:p>
                      <a:pPr marL="70485" algn="just">
                        <a:spcAft>
                          <a:spcPts val="0"/>
                        </a:spcAft>
                      </a:pPr>
                      <a:r>
                        <a:rPr lang="ja-JP" sz="1600" kern="100" dirty="0">
                          <a:effectLst/>
                        </a:rPr>
                        <a:t>施設</a:t>
                      </a:r>
                      <a:endParaRPr lang="ja-JP" sz="1600" kern="100" dirty="0">
                        <a:effectLst/>
                        <a:latin typeface="Century"/>
                        <a:ea typeface="ＭＳ 明朝"/>
                        <a:cs typeface="Times New Roman"/>
                      </a:endParaRPr>
                    </a:p>
                  </a:txBody>
                  <a:tcPr marL="62865" marR="62865" marT="0" marB="0"/>
                </a:tc>
                <a:tc>
                  <a:txBody>
                    <a:bodyPr/>
                    <a:lstStyle/>
                    <a:p>
                      <a:pPr marL="64770" algn="just">
                        <a:spcAft>
                          <a:spcPts val="0"/>
                        </a:spcAft>
                      </a:pPr>
                      <a:r>
                        <a:rPr lang="ja-JP" sz="1600" kern="100" dirty="0">
                          <a:effectLst/>
                        </a:rPr>
                        <a:t>受入日</a:t>
                      </a:r>
                      <a:endParaRPr lang="ja-JP" sz="1600" kern="100" dirty="0">
                        <a:effectLst/>
                        <a:latin typeface="Century"/>
                        <a:ea typeface="ＭＳ 明朝"/>
                        <a:cs typeface="Times New Roman"/>
                      </a:endParaRPr>
                    </a:p>
                  </a:txBody>
                  <a:tcPr marL="62865" marR="62865" marT="0" marB="0"/>
                </a:tc>
                <a:tc>
                  <a:txBody>
                    <a:bodyPr/>
                    <a:lstStyle/>
                    <a:p>
                      <a:pPr marL="49530" algn="just">
                        <a:spcAft>
                          <a:spcPts val="0"/>
                        </a:spcAft>
                      </a:pPr>
                      <a:r>
                        <a:rPr lang="ja-JP" sz="1600" kern="100" dirty="0">
                          <a:effectLst/>
                        </a:rPr>
                        <a:t>人数</a:t>
                      </a:r>
                      <a:endParaRPr lang="ja-JP" sz="1600" kern="100" dirty="0">
                        <a:effectLst/>
                        <a:latin typeface="Century"/>
                        <a:ea typeface="ＭＳ 明朝"/>
                        <a:cs typeface="Times New Roman"/>
                      </a:endParaRPr>
                    </a:p>
                  </a:txBody>
                  <a:tcPr marL="62865" marR="62865" marT="0" marB="0"/>
                </a:tc>
              </a:tr>
              <a:tr h="466474">
                <a:tc>
                  <a:txBody>
                    <a:bodyPr/>
                    <a:lstStyle/>
                    <a:p>
                      <a:pPr marL="70485" algn="ctr">
                        <a:spcAft>
                          <a:spcPts val="0"/>
                        </a:spcAft>
                      </a:pPr>
                      <a:r>
                        <a:rPr lang="en-US" sz="1600" kern="100" dirty="0">
                          <a:effectLst/>
                        </a:rPr>
                        <a:t>M</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dirty="0">
                          <a:effectLst/>
                        </a:rPr>
                        <a:t>４</a:t>
                      </a:r>
                      <a:r>
                        <a:rPr lang="en-US" sz="1600" kern="100" dirty="0">
                          <a:effectLst/>
                        </a:rPr>
                        <a:t>/18</a:t>
                      </a:r>
                      <a:endParaRPr lang="ja-JP" sz="1600" kern="100" dirty="0">
                        <a:effectLst/>
                        <a:latin typeface="Century"/>
                        <a:ea typeface="ＭＳ 明朝"/>
                        <a:cs typeface="Times New Roman"/>
                      </a:endParaRPr>
                    </a:p>
                  </a:txBody>
                  <a:tcPr marL="62865" marR="62865" marT="0" marB="0"/>
                </a:tc>
                <a:tc>
                  <a:txBody>
                    <a:bodyPr/>
                    <a:lstStyle/>
                    <a:p>
                      <a:pPr marL="87630" algn="just">
                        <a:spcAft>
                          <a:spcPts val="0"/>
                        </a:spcAft>
                      </a:pPr>
                      <a:r>
                        <a:rPr lang="en-US" sz="1600" kern="100" dirty="0">
                          <a:effectLst/>
                        </a:rPr>
                        <a:t>20</a:t>
                      </a:r>
                      <a:r>
                        <a:rPr lang="ja-JP" sz="1600" kern="100" dirty="0">
                          <a:effectLst/>
                        </a:rPr>
                        <a:t>人　</a:t>
                      </a:r>
                      <a:endParaRPr lang="ja-JP" sz="1600" kern="100" dirty="0">
                        <a:effectLst/>
                        <a:latin typeface="Century"/>
                        <a:ea typeface="ＭＳ 明朝"/>
                        <a:cs typeface="Times New Roman"/>
                      </a:endParaRPr>
                    </a:p>
                  </a:txBody>
                  <a:tcPr marL="62865" marR="62865" marT="0" marB="0"/>
                </a:tc>
                <a:tc>
                  <a:txBody>
                    <a:bodyPr/>
                    <a:lstStyle/>
                    <a:p>
                      <a:pPr marL="70485" indent="133350" algn="ctr">
                        <a:spcAft>
                          <a:spcPts val="0"/>
                        </a:spcAft>
                      </a:pPr>
                      <a:r>
                        <a:rPr lang="en-US" sz="1600" kern="100" dirty="0">
                          <a:effectLst/>
                        </a:rPr>
                        <a:t>Q</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a:effectLst/>
                        </a:rPr>
                        <a:t>４</a:t>
                      </a:r>
                      <a:r>
                        <a:rPr lang="en-US" sz="1600" kern="100">
                          <a:effectLst/>
                        </a:rPr>
                        <a:t>/16</a:t>
                      </a:r>
                      <a:endParaRPr lang="ja-JP" sz="1600" kern="10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2</a:t>
                      </a:r>
                      <a:r>
                        <a:rPr lang="ja-JP" sz="1600" kern="100" dirty="0">
                          <a:effectLst/>
                        </a:rPr>
                        <a:t>人</a:t>
                      </a:r>
                      <a:endParaRPr lang="ja-JP" sz="1600" kern="100" dirty="0">
                        <a:effectLst/>
                        <a:latin typeface="Century"/>
                        <a:ea typeface="ＭＳ 明朝"/>
                        <a:cs typeface="Times New Roman"/>
                      </a:endParaRPr>
                    </a:p>
                  </a:txBody>
                  <a:tcPr marL="62865" marR="62865" marT="0" marB="0"/>
                </a:tc>
              </a:tr>
              <a:tr h="466474">
                <a:tc>
                  <a:txBody>
                    <a:bodyPr/>
                    <a:lstStyle/>
                    <a:p>
                      <a:pPr marL="70485" algn="ctr">
                        <a:spcAft>
                          <a:spcPts val="0"/>
                        </a:spcAft>
                      </a:pPr>
                      <a:r>
                        <a:rPr lang="en-US" sz="1600" kern="100" dirty="0">
                          <a:effectLst/>
                        </a:rPr>
                        <a:t>N</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a:effectLst/>
                        </a:rPr>
                        <a:t>４</a:t>
                      </a:r>
                      <a:r>
                        <a:rPr lang="en-US" sz="1600" kern="100">
                          <a:effectLst/>
                        </a:rPr>
                        <a:t>/16</a:t>
                      </a:r>
                      <a:endParaRPr lang="ja-JP" sz="1600" kern="100">
                        <a:effectLst/>
                        <a:latin typeface="Century"/>
                        <a:ea typeface="ＭＳ 明朝"/>
                        <a:cs typeface="Times New Roman"/>
                      </a:endParaRPr>
                    </a:p>
                  </a:txBody>
                  <a:tcPr marL="62865" marR="62865" marT="0" marB="0"/>
                </a:tc>
                <a:tc>
                  <a:txBody>
                    <a:bodyPr/>
                    <a:lstStyle/>
                    <a:p>
                      <a:pPr marL="40005" indent="66675" algn="just">
                        <a:spcAft>
                          <a:spcPts val="0"/>
                        </a:spcAft>
                      </a:pPr>
                      <a:r>
                        <a:rPr lang="en-US" altLang="ja-JP" sz="1600" kern="100" dirty="0" smtClean="0">
                          <a:effectLst/>
                        </a:rPr>
                        <a:t>13</a:t>
                      </a:r>
                      <a:r>
                        <a:rPr lang="ja-JP" sz="1600" kern="100" dirty="0" smtClean="0">
                          <a:effectLst/>
                        </a:rPr>
                        <a:t>人</a:t>
                      </a:r>
                      <a:endParaRPr lang="ja-JP" sz="1600" kern="100" dirty="0">
                        <a:effectLst/>
                        <a:latin typeface="Century"/>
                        <a:ea typeface="ＭＳ 明朝"/>
                        <a:cs typeface="Times New Roman"/>
                      </a:endParaRPr>
                    </a:p>
                  </a:txBody>
                  <a:tcPr marL="62865" marR="62865" marT="0" marB="0"/>
                </a:tc>
                <a:tc>
                  <a:txBody>
                    <a:bodyPr/>
                    <a:lstStyle/>
                    <a:p>
                      <a:pPr marL="70485" indent="133350" algn="ctr">
                        <a:spcAft>
                          <a:spcPts val="0"/>
                        </a:spcAft>
                      </a:pPr>
                      <a:r>
                        <a:rPr lang="en-US" sz="1600" kern="100" dirty="0">
                          <a:effectLst/>
                        </a:rPr>
                        <a:t>R</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dirty="0">
                          <a:effectLst/>
                        </a:rPr>
                        <a:t>４</a:t>
                      </a:r>
                      <a:r>
                        <a:rPr lang="en-US" sz="1600" kern="100" dirty="0">
                          <a:effectLst/>
                        </a:rPr>
                        <a:t>/15</a:t>
                      </a:r>
                      <a:endParaRPr lang="ja-JP" sz="1600" kern="100" dirty="0">
                        <a:effectLst/>
                        <a:latin typeface="Century"/>
                        <a:ea typeface="ＭＳ 明朝"/>
                        <a:cs typeface="Times New Roman"/>
                      </a:endParaRPr>
                    </a:p>
                  </a:txBody>
                  <a:tcPr marL="62865" marR="62865" marT="0" marB="0"/>
                </a:tc>
                <a:tc>
                  <a:txBody>
                    <a:bodyPr/>
                    <a:lstStyle/>
                    <a:p>
                      <a:pPr indent="133350" algn="ctr">
                        <a:spcAft>
                          <a:spcPts val="0"/>
                        </a:spcAft>
                      </a:pPr>
                      <a:r>
                        <a:rPr lang="en-US" sz="1600" kern="100" dirty="0">
                          <a:effectLst/>
                        </a:rPr>
                        <a:t>86</a:t>
                      </a:r>
                      <a:r>
                        <a:rPr lang="ja-JP" sz="1600" kern="100" dirty="0">
                          <a:effectLst/>
                        </a:rPr>
                        <a:t>人　</a:t>
                      </a:r>
                      <a:endParaRPr lang="ja-JP" sz="1600" kern="100" dirty="0">
                        <a:effectLst/>
                        <a:latin typeface="Century"/>
                        <a:ea typeface="ＭＳ 明朝"/>
                        <a:cs typeface="Times New Roman"/>
                      </a:endParaRPr>
                    </a:p>
                  </a:txBody>
                  <a:tcPr marL="62865" marR="62865" marT="0" marB="0"/>
                </a:tc>
              </a:tr>
              <a:tr h="466474">
                <a:tc>
                  <a:txBody>
                    <a:bodyPr/>
                    <a:lstStyle/>
                    <a:p>
                      <a:pPr marL="70485" algn="ctr">
                        <a:spcAft>
                          <a:spcPts val="0"/>
                        </a:spcAft>
                      </a:pPr>
                      <a:r>
                        <a:rPr lang="en-US" sz="1600" kern="100" dirty="0">
                          <a:effectLst/>
                        </a:rPr>
                        <a:t>O</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ja-JP" sz="1600" kern="100">
                          <a:effectLst/>
                        </a:rPr>
                        <a:t>４</a:t>
                      </a:r>
                      <a:r>
                        <a:rPr lang="en-US" sz="1600" kern="100">
                          <a:effectLst/>
                        </a:rPr>
                        <a:t>/18</a:t>
                      </a:r>
                      <a:endParaRPr lang="ja-JP" sz="1600" kern="100">
                        <a:effectLst/>
                        <a:latin typeface="Century"/>
                        <a:ea typeface="ＭＳ 明朝"/>
                        <a:cs typeface="Times New Roman"/>
                      </a:endParaRPr>
                    </a:p>
                  </a:txBody>
                  <a:tcPr marL="62865" marR="62865" marT="0" marB="0"/>
                </a:tc>
                <a:tc>
                  <a:txBody>
                    <a:bodyPr/>
                    <a:lstStyle/>
                    <a:p>
                      <a:pPr marL="87630" algn="just">
                        <a:spcAft>
                          <a:spcPts val="0"/>
                        </a:spcAft>
                      </a:pPr>
                      <a:r>
                        <a:rPr lang="en-US" sz="1600" kern="100">
                          <a:effectLst/>
                        </a:rPr>
                        <a:t>4</a:t>
                      </a:r>
                      <a:r>
                        <a:rPr lang="ja-JP" sz="1600" kern="100">
                          <a:effectLst/>
                        </a:rPr>
                        <a:t>人　</a:t>
                      </a:r>
                      <a:endParaRPr lang="ja-JP" sz="1600" kern="100">
                        <a:effectLst/>
                        <a:latin typeface="Century"/>
                        <a:ea typeface="ＭＳ 明朝"/>
                        <a:cs typeface="Times New Roman"/>
                      </a:endParaRPr>
                    </a:p>
                  </a:txBody>
                  <a:tcPr marL="62865" marR="62865" marT="0" marB="0"/>
                </a:tc>
                <a:tc>
                  <a:txBody>
                    <a:bodyPr/>
                    <a:lstStyle/>
                    <a:p>
                      <a:pPr marL="70485" indent="133350" algn="just">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c>
                  <a:txBody>
                    <a:bodyPr/>
                    <a:lstStyle/>
                    <a:p>
                      <a:pPr marL="26670" algn="just">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c>
                  <a:txBody>
                    <a:bodyPr/>
                    <a:lstStyle/>
                    <a:p>
                      <a:pPr indent="133350" algn="just">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r>
              <a:tr h="453345">
                <a:tc>
                  <a:txBody>
                    <a:bodyPr/>
                    <a:lstStyle/>
                    <a:p>
                      <a:pPr marL="70485" algn="ctr">
                        <a:spcAft>
                          <a:spcPts val="0"/>
                        </a:spcAft>
                      </a:pPr>
                      <a:r>
                        <a:rPr lang="en-US" sz="1600" kern="100" dirty="0">
                          <a:effectLst/>
                        </a:rPr>
                        <a:t>P</a:t>
                      </a:r>
                      <a:endParaRPr lang="ja-JP" sz="1600" kern="100" dirty="0">
                        <a:effectLst/>
                        <a:latin typeface="Century"/>
                        <a:ea typeface="ＭＳ 明朝"/>
                        <a:cs typeface="Times New Roman"/>
                      </a:endParaRPr>
                    </a:p>
                  </a:txBody>
                  <a:tcPr marL="62865" marR="62865" marT="0" marB="0"/>
                </a:tc>
                <a:tc>
                  <a:txBody>
                    <a:bodyPr/>
                    <a:lstStyle/>
                    <a:p>
                      <a:pPr marL="36195" algn="just">
                        <a:spcAft>
                          <a:spcPts val="0"/>
                        </a:spcAft>
                      </a:pPr>
                      <a:r>
                        <a:rPr lang="ja-JP" sz="1600" kern="100" dirty="0">
                          <a:effectLst/>
                        </a:rPr>
                        <a:t>５</a:t>
                      </a:r>
                      <a:r>
                        <a:rPr lang="en-US" sz="1600" kern="100" dirty="0">
                          <a:effectLst/>
                        </a:rPr>
                        <a:t>/</a:t>
                      </a:r>
                      <a:r>
                        <a:rPr lang="ja-JP" sz="1600" kern="100" dirty="0">
                          <a:effectLst/>
                        </a:rPr>
                        <a:t>２</a:t>
                      </a:r>
                      <a:endParaRPr lang="ja-JP" sz="1600" kern="100" dirty="0">
                        <a:effectLst/>
                        <a:latin typeface="Century"/>
                        <a:ea typeface="ＭＳ 明朝"/>
                        <a:cs typeface="Times New Roman"/>
                      </a:endParaRPr>
                    </a:p>
                  </a:txBody>
                  <a:tcPr marL="62865" marR="62865" marT="0" marB="0"/>
                </a:tc>
                <a:tc>
                  <a:txBody>
                    <a:bodyPr/>
                    <a:lstStyle/>
                    <a:p>
                      <a:pPr indent="133350" algn="just">
                        <a:spcAft>
                          <a:spcPts val="0"/>
                        </a:spcAft>
                      </a:pPr>
                      <a:r>
                        <a:rPr lang="en-US" sz="1600" kern="100" dirty="0">
                          <a:effectLst/>
                        </a:rPr>
                        <a:t>5</a:t>
                      </a:r>
                      <a:r>
                        <a:rPr lang="ja-JP" sz="1600" kern="100" dirty="0">
                          <a:effectLst/>
                        </a:rPr>
                        <a:t>人</a:t>
                      </a:r>
                      <a:endParaRPr lang="ja-JP" sz="1600" kern="100" dirty="0">
                        <a:effectLst/>
                        <a:latin typeface="Century"/>
                        <a:ea typeface="ＭＳ 明朝"/>
                        <a:cs typeface="Times New Roman"/>
                      </a:endParaRPr>
                    </a:p>
                  </a:txBody>
                  <a:tcPr marL="62865" marR="62865" marT="0" marB="0"/>
                </a:tc>
                <a:tc>
                  <a:txBody>
                    <a:bodyPr/>
                    <a:lstStyle/>
                    <a:p>
                      <a:pPr marL="70485" indent="133350" algn="just">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c>
                  <a:txBody>
                    <a:bodyPr/>
                    <a:lstStyle/>
                    <a:p>
                      <a:pPr marL="36195" algn="just">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c>
                  <a:txBody>
                    <a:bodyPr/>
                    <a:lstStyle/>
                    <a:p>
                      <a:pPr marL="40005" indent="66675" algn="just">
                        <a:spcAft>
                          <a:spcPts val="0"/>
                        </a:spcAft>
                      </a:pPr>
                      <a:r>
                        <a:rPr lang="en-US" sz="1600" kern="100" dirty="0">
                          <a:effectLst/>
                        </a:rPr>
                        <a:t> </a:t>
                      </a:r>
                      <a:endParaRPr lang="ja-JP" sz="1600" kern="100" dirty="0">
                        <a:effectLst/>
                        <a:latin typeface="Century"/>
                        <a:ea typeface="ＭＳ 明朝"/>
                        <a:cs typeface="Times New Roman"/>
                      </a:endParaRPr>
                    </a:p>
                  </a:txBody>
                  <a:tcPr marL="62865" marR="62865" marT="0" marB="0"/>
                </a:tc>
              </a:tr>
            </a:tbl>
          </a:graphicData>
        </a:graphic>
      </p:graphicFrame>
      <p:sp>
        <p:nvSpPr>
          <p:cNvPr id="12" name="Rectangle 4"/>
          <p:cNvSpPr>
            <a:spLocks noChangeArrowheads="1"/>
          </p:cNvSpPr>
          <p:nvPr/>
        </p:nvSpPr>
        <p:spPr bwMode="auto">
          <a:xfrm>
            <a:off x="707607" y="3513854"/>
            <a:ext cx="180049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6667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66675"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err="1" smtClean="0">
                <a:ln>
                  <a:noFill/>
                </a:ln>
                <a:solidFill>
                  <a:schemeClr val="tx1"/>
                </a:solidFill>
                <a:effectLst/>
                <a:latin typeface="Century" pitchFamily="18" charset="0"/>
                <a:ea typeface="ＭＳ 明朝" pitchFamily="17" charset="-128"/>
                <a:cs typeface="Times New Roman" pitchFamily="18" charset="0"/>
              </a:rPr>
              <a:t>障がい</a:t>
            </a:r>
            <a:r>
              <a:rPr kumimoji="1" lang="ja-JP" altLang="ja-JP" sz="2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者支援</a:t>
            </a:r>
            <a:endParaRPr kumimoji="1" lang="ja-JP" altLang="ja-JP" sz="2000" b="0" i="0" u="none" strike="noStrike" cap="none" normalizeH="0" baseline="0" dirty="0" smtClean="0">
              <a:ln>
                <a:noFill/>
              </a:ln>
              <a:solidFill>
                <a:schemeClr val="tx1"/>
              </a:solidFill>
              <a:effectLst/>
            </a:endParaRPr>
          </a:p>
        </p:txBody>
      </p:sp>
      <p:graphicFrame>
        <p:nvGraphicFramePr>
          <p:cNvPr id="13" name="表 12"/>
          <p:cNvGraphicFramePr>
            <a:graphicFrameLocks noGrp="1"/>
          </p:cNvGraphicFramePr>
          <p:nvPr>
            <p:extLst>
              <p:ext uri="{D42A27DB-BD31-4B8C-83A1-F6EECF244321}">
                <p14:modId xmlns:p14="http://schemas.microsoft.com/office/powerpoint/2010/main" val="2297551681"/>
              </p:ext>
            </p:extLst>
          </p:nvPr>
        </p:nvGraphicFramePr>
        <p:xfrm>
          <a:off x="5652120" y="3513854"/>
          <a:ext cx="2505331" cy="1967643"/>
        </p:xfrm>
        <a:graphic>
          <a:graphicData uri="http://schemas.openxmlformats.org/drawingml/2006/table">
            <a:tbl>
              <a:tblPr>
                <a:tableStyleId>{5C22544A-7EE6-4342-B048-85BDC9FD1C3A}</a:tableStyleId>
              </a:tblPr>
              <a:tblGrid>
                <a:gridCol w="711742"/>
                <a:gridCol w="925265"/>
                <a:gridCol w="868324"/>
              </a:tblGrid>
              <a:tr h="341604">
                <a:tc>
                  <a:txBody>
                    <a:bodyPr/>
                    <a:lstStyle/>
                    <a:p>
                      <a:pPr marL="70485" algn="just">
                        <a:spcAft>
                          <a:spcPts val="0"/>
                        </a:spcAft>
                      </a:pPr>
                      <a:r>
                        <a:rPr lang="ja-JP" sz="1600" kern="100" dirty="0">
                          <a:effectLst/>
                        </a:rPr>
                        <a:t>施設</a:t>
                      </a:r>
                      <a:endParaRPr lang="ja-JP" sz="1600" kern="100" dirty="0">
                        <a:effectLst/>
                        <a:latin typeface="Century"/>
                        <a:ea typeface="ＭＳ 明朝"/>
                        <a:cs typeface="Times New Roman"/>
                      </a:endParaRPr>
                    </a:p>
                  </a:txBody>
                  <a:tcPr marL="62865" marR="62865" marT="0" marB="0"/>
                </a:tc>
                <a:tc>
                  <a:txBody>
                    <a:bodyPr/>
                    <a:lstStyle/>
                    <a:p>
                      <a:pPr marL="64770" algn="just">
                        <a:spcAft>
                          <a:spcPts val="0"/>
                        </a:spcAft>
                      </a:pPr>
                      <a:r>
                        <a:rPr lang="ja-JP" sz="1600" kern="100" dirty="0">
                          <a:effectLst/>
                        </a:rPr>
                        <a:t>受入日</a:t>
                      </a:r>
                      <a:endParaRPr lang="ja-JP" sz="1600" kern="100" dirty="0">
                        <a:effectLst/>
                        <a:latin typeface="Century"/>
                        <a:ea typeface="ＭＳ 明朝"/>
                        <a:cs typeface="Times New Roman"/>
                      </a:endParaRPr>
                    </a:p>
                  </a:txBody>
                  <a:tcPr marL="62865" marR="62865" marT="0" marB="0"/>
                </a:tc>
                <a:tc>
                  <a:txBody>
                    <a:bodyPr/>
                    <a:lstStyle/>
                    <a:p>
                      <a:pPr marL="49530" algn="just">
                        <a:spcAft>
                          <a:spcPts val="0"/>
                        </a:spcAft>
                      </a:pPr>
                      <a:r>
                        <a:rPr lang="ja-JP" sz="1600" kern="100" dirty="0">
                          <a:effectLst/>
                        </a:rPr>
                        <a:t>人数</a:t>
                      </a:r>
                      <a:endParaRPr lang="ja-JP" sz="1600" kern="100" dirty="0">
                        <a:effectLst/>
                        <a:latin typeface="Century"/>
                        <a:ea typeface="ＭＳ 明朝"/>
                        <a:cs typeface="Times New Roman"/>
                      </a:endParaRPr>
                    </a:p>
                  </a:txBody>
                  <a:tcPr marL="62865" marR="62865" marT="0" marB="0"/>
                </a:tc>
              </a:tr>
              <a:tr h="382597">
                <a:tc>
                  <a:txBody>
                    <a:bodyPr/>
                    <a:lstStyle/>
                    <a:p>
                      <a:pPr marL="70485" algn="ctr">
                        <a:spcAft>
                          <a:spcPts val="0"/>
                        </a:spcAft>
                      </a:pPr>
                      <a:r>
                        <a:rPr lang="en-US" sz="1600" kern="100" dirty="0">
                          <a:effectLst/>
                        </a:rPr>
                        <a:t>S</a:t>
                      </a:r>
                      <a:endParaRPr lang="ja-JP" sz="1600" kern="100" dirty="0">
                        <a:effectLst/>
                        <a:latin typeface="Century"/>
                        <a:ea typeface="ＭＳ 明朝"/>
                        <a:cs typeface="Times New Roman"/>
                      </a:endParaRPr>
                    </a:p>
                  </a:txBody>
                  <a:tcPr marL="62865" marR="62865" marT="0" marB="0"/>
                </a:tc>
                <a:tc>
                  <a:txBody>
                    <a:bodyPr/>
                    <a:lstStyle/>
                    <a:p>
                      <a:pPr marL="26670" algn="ctr">
                        <a:spcAft>
                          <a:spcPts val="0"/>
                        </a:spcAft>
                      </a:pPr>
                      <a:r>
                        <a:rPr lang="ja-JP" sz="1600" kern="100" dirty="0">
                          <a:effectLst/>
                        </a:rPr>
                        <a:t>４</a:t>
                      </a:r>
                      <a:r>
                        <a:rPr lang="en-US" sz="1600" kern="100" dirty="0">
                          <a:effectLst/>
                        </a:rPr>
                        <a:t>/16</a:t>
                      </a:r>
                      <a:endParaRPr lang="ja-JP" sz="1600" kern="100" dirty="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11</a:t>
                      </a:r>
                      <a:r>
                        <a:rPr lang="ja-JP" sz="1600" kern="100" dirty="0">
                          <a:effectLst/>
                        </a:rPr>
                        <a:t>人　</a:t>
                      </a:r>
                      <a:endParaRPr lang="ja-JP" sz="1600" kern="100" dirty="0">
                        <a:effectLst/>
                        <a:latin typeface="Century"/>
                        <a:ea typeface="ＭＳ 明朝"/>
                        <a:cs typeface="Times New Roman"/>
                      </a:endParaRPr>
                    </a:p>
                  </a:txBody>
                  <a:tcPr marL="62865" marR="62865" marT="0" marB="0"/>
                </a:tc>
              </a:tr>
              <a:tr h="409926">
                <a:tc>
                  <a:txBody>
                    <a:bodyPr/>
                    <a:lstStyle/>
                    <a:p>
                      <a:pPr marL="70485" algn="ctr">
                        <a:spcAft>
                          <a:spcPts val="0"/>
                        </a:spcAft>
                      </a:pPr>
                      <a:r>
                        <a:rPr lang="en-US" sz="1600" kern="100" dirty="0">
                          <a:effectLst/>
                        </a:rPr>
                        <a:t>T</a:t>
                      </a:r>
                      <a:endParaRPr lang="ja-JP" sz="1600" kern="100" dirty="0">
                        <a:effectLst/>
                        <a:latin typeface="Century"/>
                        <a:ea typeface="ＭＳ 明朝"/>
                        <a:cs typeface="Times New Roman"/>
                      </a:endParaRPr>
                    </a:p>
                  </a:txBody>
                  <a:tcPr marL="62865" marR="62865" marT="0" marB="0"/>
                </a:tc>
                <a:tc>
                  <a:txBody>
                    <a:bodyPr/>
                    <a:lstStyle/>
                    <a:p>
                      <a:pPr marL="26670" algn="ctr">
                        <a:spcAft>
                          <a:spcPts val="0"/>
                        </a:spcAft>
                      </a:pPr>
                      <a:r>
                        <a:rPr lang="ja-JP" sz="1600" kern="100" dirty="0">
                          <a:effectLst/>
                        </a:rPr>
                        <a:t>４</a:t>
                      </a:r>
                      <a:r>
                        <a:rPr lang="en-US" sz="1600" kern="100" dirty="0">
                          <a:effectLst/>
                        </a:rPr>
                        <a:t>/29</a:t>
                      </a:r>
                      <a:endParaRPr lang="ja-JP" sz="1600" kern="100" dirty="0">
                        <a:effectLst/>
                        <a:latin typeface="Century"/>
                        <a:ea typeface="ＭＳ 明朝"/>
                        <a:cs typeface="Times New Roman"/>
                      </a:endParaRPr>
                    </a:p>
                  </a:txBody>
                  <a:tcPr marL="62865" marR="62865" marT="0" marB="0"/>
                </a:tc>
                <a:tc>
                  <a:txBody>
                    <a:bodyPr/>
                    <a:lstStyle/>
                    <a:p>
                      <a:pPr marL="40005" indent="66675" algn="ctr">
                        <a:spcAft>
                          <a:spcPts val="0"/>
                        </a:spcAft>
                      </a:pPr>
                      <a:r>
                        <a:rPr lang="en-US" sz="1600" kern="100" dirty="0">
                          <a:effectLst/>
                        </a:rPr>
                        <a:t>3</a:t>
                      </a:r>
                      <a:r>
                        <a:rPr lang="ja-JP" sz="1600" kern="100" dirty="0">
                          <a:effectLst/>
                        </a:rPr>
                        <a:t>人</a:t>
                      </a:r>
                      <a:endParaRPr lang="ja-JP" sz="1600" kern="100" dirty="0">
                        <a:effectLst/>
                        <a:latin typeface="Century"/>
                        <a:ea typeface="ＭＳ 明朝"/>
                        <a:cs typeface="Times New Roman"/>
                      </a:endParaRPr>
                    </a:p>
                  </a:txBody>
                  <a:tcPr marL="62865" marR="62865" marT="0" marB="0"/>
                </a:tc>
              </a:tr>
              <a:tr h="396262">
                <a:tc>
                  <a:txBody>
                    <a:bodyPr/>
                    <a:lstStyle/>
                    <a:p>
                      <a:pPr marL="70485" algn="ctr">
                        <a:spcAft>
                          <a:spcPts val="0"/>
                        </a:spcAft>
                      </a:pPr>
                      <a:r>
                        <a:rPr lang="en-US" sz="1600" kern="100" dirty="0">
                          <a:effectLst/>
                        </a:rPr>
                        <a:t>U</a:t>
                      </a:r>
                      <a:endParaRPr lang="ja-JP" sz="1600" kern="100" dirty="0">
                        <a:effectLst/>
                        <a:latin typeface="Century"/>
                        <a:ea typeface="ＭＳ 明朝"/>
                        <a:cs typeface="Times New Roman"/>
                      </a:endParaRPr>
                    </a:p>
                  </a:txBody>
                  <a:tcPr marL="62865" marR="62865" marT="0" marB="0"/>
                </a:tc>
                <a:tc>
                  <a:txBody>
                    <a:bodyPr/>
                    <a:lstStyle/>
                    <a:p>
                      <a:pPr marL="26670" algn="ctr">
                        <a:spcAft>
                          <a:spcPts val="0"/>
                        </a:spcAft>
                      </a:pPr>
                      <a:r>
                        <a:rPr lang="ja-JP" sz="1600" kern="100" dirty="0">
                          <a:effectLst/>
                        </a:rPr>
                        <a:t>４</a:t>
                      </a:r>
                      <a:r>
                        <a:rPr lang="en-US" sz="1600" kern="100" dirty="0">
                          <a:effectLst/>
                        </a:rPr>
                        <a:t>/29</a:t>
                      </a:r>
                      <a:endParaRPr lang="ja-JP" sz="1600" kern="100" dirty="0">
                        <a:effectLst/>
                        <a:latin typeface="Century"/>
                        <a:ea typeface="ＭＳ 明朝"/>
                        <a:cs typeface="Times New Roman"/>
                      </a:endParaRPr>
                    </a:p>
                  </a:txBody>
                  <a:tcPr marL="62865" marR="62865" marT="0" marB="0"/>
                </a:tc>
                <a:tc>
                  <a:txBody>
                    <a:bodyPr/>
                    <a:lstStyle/>
                    <a:p>
                      <a:pPr marL="87630" algn="ctr">
                        <a:spcAft>
                          <a:spcPts val="0"/>
                        </a:spcAft>
                      </a:pPr>
                      <a:r>
                        <a:rPr lang="en-US" sz="1600" kern="100" dirty="0">
                          <a:effectLst/>
                        </a:rPr>
                        <a:t>3</a:t>
                      </a:r>
                      <a:r>
                        <a:rPr lang="ja-JP" sz="1600" kern="100" dirty="0">
                          <a:effectLst/>
                        </a:rPr>
                        <a:t>人　</a:t>
                      </a:r>
                      <a:endParaRPr lang="ja-JP" sz="1600" kern="100" dirty="0">
                        <a:effectLst/>
                        <a:latin typeface="Century"/>
                        <a:ea typeface="ＭＳ 明朝"/>
                        <a:cs typeface="Times New Roman"/>
                      </a:endParaRPr>
                    </a:p>
                  </a:txBody>
                  <a:tcPr marL="62865" marR="62865" marT="0" marB="0"/>
                </a:tc>
              </a:tr>
              <a:tr h="437254">
                <a:tc>
                  <a:txBody>
                    <a:bodyPr/>
                    <a:lstStyle/>
                    <a:p>
                      <a:pPr marL="70485" algn="ctr">
                        <a:spcAft>
                          <a:spcPts val="0"/>
                        </a:spcAft>
                      </a:pPr>
                      <a:r>
                        <a:rPr lang="en-US" sz="1600" kern="100" dirty="0">
                          <a:effectLst/>
                        </a:rPr>
                        <a:t>V</a:t>
                      </a:r>
                      <a:endParaRPr lang="ja-JP" sz="1600" kern="100" dirty="0">
                        <a:effectLst/>
                        <a:latin typeface="Century"/>
                        <a:ea typeface="ＭＳ 明朝"/>
                        <a:cs typeface="Times New Roman"/>
                      </a:endParaRPr>
                    </a:p>
                  </a:txBody>
                  <a:tcPr marL="62865" marR="62865" marT="0" marB="0"/>
                </a:tc>
                <a:tc>
                  <a:txBody>
                    <a:bodyPr/>
                    <a:lstStyle/>
                    <a:p>
                      <a:pPr marL="36195" algn="ctr">
                        <a:spcAft>
                          <a:spcPts val="0"/>
                        </a:spcAft>
                      </a:pPr>
                      <a:r>
                        <a:rPr lang="en-US" sz="1600" kern="100" dirty="0">
                          <a:effectLst/>
                        </a:rPr>
                        <a:t>4/22</a:t>
                      </a:r>
                      <a:endParaRPr lang="ja-JP" sz="1600" kern="100" dirty="0">
                        <a:effectLst/>
                        <a:latin typeface="Century"/>
                        <a:ea typeface="ＭＳ 明朝"/>
                        <a:cs typeface="Times New Roman"/>
                      </a:endParaRPr>
                    </a:p>
                  </a:txBody>
                  <a:tcPr marL="62865" marR="62865" marT="0" marB="0"/>
                </a:tc>
                <a:tc>
                  <a:txBody>
                    <a:bodyPr/>
                    <a:lstStyle/>
                    <a:p>
                      <a:pPr algn="ctr">
                        <a:spcAft>
                          <a:spcPts val="0"/>
                        </a:spcAft>
                      </a:pPr>
                      <a:r>
                        <a:rPr lang="en-US" sz="1600" kern="100" dirty="0">
                          <a:effectLst/>
                        </a:rPr>
                        <a:t> </a:t>
                      </a:r>
                      <a:r>
                        <a:rPr lang="ja-JP" sz="1600" kern="100" dirty="0">
                          <a:effectLst/>
                        </a:rPr>
                        <a:t>１人</a:t>
                      </a:r>
                      <a:endParaRPr lang="ja-JP" sz="1600" kern="100" dirty="0">
                        <a:effectLst/>
                        <a:latin typeface="Century"/>
                        <a:ea typeface="ＭＳ 明朝"/>
                        <a:cs typeface="Times New Roman"/>
                      </a:endParaRPr>
                    </a:p>
                  </a:txBody>
                  <a:tcPr marL="62865" marR="62865" marT="0" marB="0"/>
                </a:tc>
              </a:tr>
            </a:tbl>
          </a:graphicData>
        </a:graphic>
      </p:graphicFrame>
      <p:sp>
        <p:nvSpPr>
          <p:cNvPr id="14" name="Rectangle 5"/>
          <p:cNvSpPr>
            <a:spLocks noChangeArrowheads="1"/>
          </p:cNvSpPr>
          <p:nvPr/>
        </p:nvSpPr>
        <p:spPr bwMode="auto">
          <a:xfrm>
            <a:off x="5724128" y="3050490"/>
            <a:ext cx="23166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6667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66675"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熊本市外協定施設</a:t>
            </a:r>
            <a:endParaRPr kumimoji="1" lang="ja-JP" altLang="ja-JP" sz="2000" b="0" i="0" u="none" strike="noStrike" cap="none" normalizeH="0" baseline="0" dirty="0" smtClean="0">
              <a:ln>
                <a:noFill/>
              </a:ln>
              <a:solidFill>
                <a:schemeClr val="tx1"/>
              </a:solidFill>
              <a:effectLst/>
            </a:endParaRPr>
          </a:p>
        </p:txBody>
      </p:sp>
      <p:sp>
        <p:nvSpPr>
          <p:cNvPr id="15" name="正方形/長方形 14"/>
          <p:cNvSpPr/>
          <p:nvPr/>
        </p:nvSpPr>
        <p:spPr>
          <a:xfrm>
            <a:off x="5940152" y="5897923"/>
            <a:ext cx="2396810" cy="369332"/>
          </a:xfrm>
          <a:prstGeom prst="rect">
            <a:avLst/>
          </a:prstGeom>
        </p:spPr>
        <p:txBody>
          <a:bodyPr wrap="none">
            <a:spAutoFit/>
          </a:bodyPr>
          <a:lstStyle/>
          <a:p>
            <a:r>
              <a:rPr lang="ja-JP" altLang="ja-JP" b="1" dirty="0"/>
              <a:t>合計　</a:t>
            </a:r>
            <a:r>
              <a:rPr lang="en-US" altLang="ja-JP" b="1" dirty="0"/>
              <a:t>22</a:t>
            </a:r>
            <a:r>
              <a:rPr lang="ja-JP" altLang="ja-JP" b="1" dirty="0"/>
              <a:t>施設　</a:t>
            </a:r>
            <a:r>
              <a:rPr lang="en-US" altLang="ja-JP" b="1" dirty="0"/>
              <a:t>223</a:t>
            </a:r>
            <a:r>
              <a:rPr lang="ja-JP" altLang="ja-JP" b="1" dirty="0"/>
              <a:t>人</a:t>
            </a:r>
            <a:endParaRPr lang="ja-JP" altLang="en-US" dirty="0"/>
          </a:p>
        </p:txBody>
      </p:sp>
    </p:spTree>
    <p:extLst>
      <p:ext uri="{BB962C8B-B14F-4D97-AF65-F5344CB8AC3E}">
        <p14:creationId xmlns:p14="http://schemas.microsoft.com/office/powerpoint/2010/main" val="229380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7000">
              <a:schemeClr val="accent1">
                <a:lumMod val="45000"/>
                <a:lumOff val="55000"/>
              </a:schemeClr>
            </a:gs>
            <a:gs pos="87750">
              <a:srgbClr val="F4FAE5"/>
            </a:gs>
            <a:gs pos="76500">
              <a:srgbClr val="E8F5CB"/>
            </a:gs>
            <a:gs pos="83000">
              <a:schemeClr val="accent1">
                <a:lumMod val="45000"/>
                <a:lumOff val="55000"/>
              </a:schemeClr>
            </a:gs>
            <a:gs pos="99000">
              <a:schemeClr val="accent1">
                <a:alpha val="12000"/>
                <a:lumMod val="0"/>
                <a:lumOff val="10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96460" y="188640"/>
            <a:ext cx="6347713" cy="1320800"/>
          </a:xfrm>
        </p:spPr>
        <p:txBody>
          <a:bodyPr>
            <a:normAutofit fontScale="90000"/>
          </a:bodyPr>
          <a:lstStyle/>
          <a:p>
            <a:r>
              <a:rPr kumimoji="1" lang="ja-JP" altLang="en-US" sz="3600" dirty="0" smtClean="0"/>
              <a:t>震災時に関する障害者の状況及び「福祉避難所」における状況</a:t>
            </a:r>
            <a:endParaRPr kumimoji="1" lang="ja-JP" altLang="en-US" sz="3600" dirty="0"/>
          </a:p>
        </p:txBody>
      </p:sp>
      <p:sp>
        <p:nvSpPr>
          <p:cNvPr id="3" name="コンテンツ プレースホルダー 2"/>
          <p:cNvSpPr>
            <a:spLocks noGrp="1"/>
          </p:cNvSpPr>
          <p:nvPr>
            <p:ph idx="1"/>
          </p:nvPr>
        </p:nvSpPr>
        <p:spPr>
          <a:xfrm>
            <a:off x="395536" y="1509440"/>
            <a:ext cx="8282881" cy="5231928"/>
          </a:xfrm>
        </p:spPr>
        <p:txBody>
          <a:bodyPr>
            <a:normAutofit/>
          </a:bodyPr>
          <a:lstStyle/>
          <a:p>
            <a:pPr marL="114300" indent="0">
              <a:buNone/>
            </a:pPr>
            <a:r>
              <a:rPr lang="ja-JP" altLang="en-US" dirty="0" smtClean="0"/>
              <a:t>・</a:t>
            </a:r>
            <a:r>
              <a:rPr lang="ja-JP" altLang="ja-JP" sz="2400" dirty="0"/>
              <a:t>「今回の震災も同様に、一般の避難所に一度避難してみても、周囲からの理解を得られず避難所を出ていかざるを得ない障害者、避難所ではトイレに行くことも出来ない障害者、周囲から迷惑だと言われることを心配して最初から避難所にも行かず孤立する障害者が数多くいました。」（日隈</a:t>
            </a:r>
            <a:r>
              <a:rPr lang="en-US" altLang="ja-JP" sz="2400" dirty="0"/>
              <a:t>2016</a:t>
            </a:r>
            <a:r>
              <a:rPr lang="ja-JP" altLang="ja-JP" sz="2400" dirty="0" smtClean="0"/>
              <a:t>）</a:t>
            </a:r>
            <a:endParaRPr lang="en-US" altLang="ja-JP" sz="2400" dirty="0" smtClean="0"/>
          </a:p>
          <a:p>
            <a:pPr marL="114300" indent="0">
              <a:buNone/>
            </a:pPr>
            <a:r>
              <a:rPr kumimoji="1" lang="ja-JP" altLang="en-US" sz="2400" dirty="0" smtClean="0"/>
              <a:t>・</a:t>
            </a:r>
            <a:r>
              <a:rPr lang="ja-JP" altLang="ja-JP" sz="2400" dirty="0"/>
              <a:t>「施設側は人的支援不足で家族単位で</a:t>
            </a:r>
            <a:r>
              <a:rPr lang="ja-JP" altLang="ja-JP" sz="2400" dirty="0" err="1"/>
              <a:t>難して</a:t>
            </a:r>
            <a:r>
              <a:rPr lang="ja-JP" altLang="ja-JP" sz="2400" dirty="0"/>
              <a:t>頂けるなら場所は提供できる」（Ｆ施設インタビュー実施日</a:t>
            </a:r>
            <a:r>
              <a:rPr lang="en-US" altLang="ja-JP" sz="2400" dirty="0"/>
              <a:t>,2017</a:t>
            </a:r>
            <a:r>
              <a:rPr lang="ja-JP" altLang="ja-JP" sz="2400" dirty="0"/>
              <a:t>年</a:t>
            </a:r>
            <a:r>
              <a:rPr lang="en-US" altLang="ja-JP" sz="2400" dirty="0"/>
              <a:t>7</a:t>
            </a:r>
            <a:r>
              <a:rPr lang="ja-JP" altLang="ja-JP" sz="2400" dirty="0"/>
              <a:t>月</a:t>
            </a:r>
            <a:r>
              <a:rPr lang="en-US" altLang="ja-JP" sz="2400" dirty="0"/>
              <a:t>19</a:t>
            </a:r>
            <a:r>
              <a:rPr lang="ja-JP" altLang="ja-JP" sz="2400" dirty="0"/>
              <a:t>日</a:t>
            </a:r>
            <a:r>
              <a:rPr lang="ja-JP" altLang="ja-JP" sz="2400" dirty="0" smtClean="0"/>
              <a:t>）</a:t>
            </a:r>
            <a:endParaRPr lang="en-US" altLang="ja-JP" sz="2400" dirty="0"/>
          </a:p>
          <a:p>
            <a:pPr marL="114300" indent="0">
              <a:buNone/>
            </a:pPr>
            <a:r>
              <a:rPr kumimoji="1" lang="ja-JP" altLang="en-US" sz="2400" dirty="0" smtClean="0"/>
              <a:t>・「もともと利用者だった」⇒</a:t>
            </a:r>
            <a:r>
              <a:rPr lang="ja-JP" altLang="ja-JP" sz="2400" dirty="0"/>
              <a:t>職員との関係性もできており業務と並行しながらの支援は</a:t>
            </a:r>
            <a:r>
              <a:rPr lang="ja-JP" altLang="ja-JP" sz="2400" dirty="0" smtClean="0"/>
              <a:t>可能</a:t>
            </a:r>
            <a:r>
              <a:rPr lang="ja-JP" altLang="ja-JP" sz="2400" dirty="0"/>
              <a:t>（Ｂ施設インタビュー実施日</a:t>
            </a:r>
            <a:r>
              <a:rPr lang="en-US" altLang="ja-JP" sz="2400" dirty="0"/>
              <a:t>,2017</a:t>
            </a:r>
            <a:r>
              <a:rPr lang="ja-JP" altLang="ja-JP" sz="2400" dirty="0"/>
              <a:t>年</a:t>
            </a:r>
            <a:r>
              <a:rPr lang="en-US" altLang="ja-JP" sz="2400" dirty="0"/>
              <a:t>8</a:t>
            </a:r>
            <a:r>
              <a:rPr lang="ja-JP" altLang="ja-JP" sz="2400" dirty="0"/>
              <a:t>月</a:t>
            </a:r>
            <a:r>
              <a:rPr lang="en-US" altLang="ja-JP" sz="2400" dirty="0"/>
              <a:t>17</a:t>
            </a:r>
            <a:r>
              <a:rPr lang="ja-JP" altLang="ja-JP" sz="2400" dirty="0"/>
              <a:t>日・</a:t>
            </a:r>
            <a:r>
              <a:rPr lang="en-US" altLang="ja-JP" sz="2400" dirty="0"/>
              <a:t>G</a:t>
            </a:r>
            <a:r>
              <a:rPr lang="ja-JP" altLang="ja-JP" sz="2400" dirty="0"/>
              <a:t>施設インタビュー実施日</a:t>
            </a:r>
            <a:r>
              <a:rPr lang="en-US" altLang="ja-JP" sz="2400" dirty="0"/>
              <a:t>,2017</a:t>
            </a:r>
            <a:r>
              <a:rPr lang="ja-JP" altLang="ja-JP" sz="2400" dirty="0"/>
              <a:t>年</a:t>
            </a:r>
            <a:r>
              <a:rPr lang="en-US" altLang="ja-JP" sz="2400" dirty="0"/>
              <a:t>8</a:t>
            </a:r>
            <a:r>
              <a:rPr lang="ja-JP" altLang="ja-JP" sz="2400" dirty="0"/>
              <a:t>月</a:t>
            </a:r>
            <a:r>
              <a:rPr lang="en-US" altLang="ja-JP" sz="2400" dirty="0"/>
              <a:t>17</a:t>
            </a:r>
            <a:r>
              <a:rPr lang="ja-JP" altLang="ja-JP" sz="2400" dirty="0"/>
              <a:t>日）</a:t>
            </a:r>
            <a:endParaRPr kumimoji="1" lang="ja-JP" altLang="en-US" dirty="0"/>
          </a:p>
        </p:txBody>
      </p:sp>
    </p:spTree>
    <p:extLst>
      <p:ext uri="{BB962C8B-B14F-4D97-AF65-F5344CB8AC3E}">
        <p14:creationId xmlns:p14="http://schemas.microsoft.com/office/powerpoint/2010/main" val="308262595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8114</TotalTime>
  <Words>7532</Words>
  <Application>Microsoft Office PowerPoint</Application>
  <PresentationFormat>画面に合わせる (4:3)</PresentationFormat>
  <Paragraphs>398</Paragraphs>
  <Slides>20</Slides>
  <Notes>18</Notes>
  <HiddenSlides>0</HiddenSlides>
  <MMClips>0</MMClips>
  <ScaleCrop>false</ScaleCrop>
  <HeadingPairs>
    <vt:vector size="6" baseType="variant">
      <vt:variant>
        <vt:lpstr>使用されているフォント</vt:lpstr>
      </vt:variant>
      <vt:variant>
        <vt:i4>10</vt:i4>
      </vt:variant>
      <vt:variant>
        <vt:lpstr>テーマ</vt:lpstr>
      </vt:variant>
      <vt:variant>
        <vt:i4>3</vt:i4>
      </vt:variant>
      <vt:variant>
        <vt:lpstr>スライド タイトル</vt:lpstr>
      </vt:variant>
      <vt:variant>
        <vt:i4>20</vt:i4>
      </vt:variant>
    </vt:vector>
  </HeadingPairs>
  <TitlesOfParts>
    <vt:vector size="33" baseType="lpstr">
      <vt:lpstr>ＭＳ Ｐゴシック</vt:lpstr>
      <vt:lpstr>ＭＳ 明朝</vt:lpstr>
      <vt:lpstr>メイリオ</vt:lpstr>
      <vt:lpstr>Arial</vt:lpstr>
      <vt:lpstr>Calibri</vt:lpstr>
      <vt:lpstr>Calibri Light</vt:lpstr>
      <vt:lpstr>Century</vt:lpstr>
      <vt:lpstr>Times New Roman</vt:lpstr>
      <vt:lpstr>Trebuchet MS</vt:lpstr>
      <vt:lpstr>Wingdings 3</vt:lpstr>
      <vt:lpstr>ファセット</vt:lpstr>
      <vt:lpstr>1_ファセット</vt:lpstr>
      <vt:lpstr>Office テーマ</vt:lpstr>
      <vt:lpstr>「福祉避難所」における障害者への支援　 ：熊本地震からみえたもの </vt:lpstr>
      <vt:lpstr>はじめに</vt:lpstr>
      <vt:lpstr>本報告の目的と手法</vt:lpstr>
      <vt:lpstr>災害時要支援者</vt:lpstr>
      <vt:lpstr>福祉避難所とは</vt:lpstr>
      <vt:lpstr>熊本市の福祉避難所協定と発災</vt:lpstr>
      <vt:lpstr>甚大な被害があった地域の 「福祉避難所」</vt:lpstr>
      <vt:lpstr>PowerPoint プレゼンテーション</vt:lpstr>
      <vt:lpstr>震災時に関する障害者の状況及び「福祉避難所」における状況</vt:lpstr>
      <vt:lpstr>「福祉避難所」終了に関する課題 （仮設住宅終了に際しても同様）</vt:lpstr>
      <vt:lpstr>「福祉避難所」はなぜ機能しなかったのか？</vt:lpstr>
      <vt:lpstr>「福祉避難所」以外の障害者受け入れ実績</vt:lpstr>
      <vt:lpstr>「福祉避難所」にも多様性がある</vt:lpstr>
      <vt:lpstr>調査からみえてきたもの</vt:lpstr>
      <vt:lpstr>今後にむけた課題１</vt:lpstr>
      <vt:lpstr>今後にむけた課題２</vt:lpstr>
      <vt:lpstr>今後の研究課題</vt:lpstr>
      <vt:lpstr>課題</vt:lpstr>
      <vt:lpstr>さいごに</vt:lpstr>
      <vt:lpstr>PowerPoint プレゼンテーション</vt:lpstr>
    </vt:vector>
  </TitlesOfParts>
  <Company>先端総合学術研究科</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熊本地震における「福祉避難所」の状況と課題</dc:title>
  <dc:creator>owner002</dc:creator>
  <cp:lastModifiedBy>Chie Yoshimura</cp:lastModifiedBy>
  <cp:revision>29</cp:revision>
  <cp:lastPrinted>2017-10-16T08:31:36Z</cp:lastPrinted>
  <dcterms:created xsi:type="dcterms:W3CDTF">2017-08-23T22:17:15Z</dcterms:created>
  <dcterms:modified xsi:type="dcterms:W3CDTF">2017-10-17T01:09:10Z</dcterms:modified>
</cp:coreProperties>
</file>