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handoutMasterIdLst>
    <p:handoutMasterId r:id="rId16"/>
  </p:handoutMasterIdLst>
  <p:sldIdLst>
    <p:sldId id="256" r:id="rId2"/>
    <p:sldId id="287" r:id="rId3"/>
    <p:sldId id="278" r:id="rId4"/>
    <p:sldId id="279" r:id="rId5"/>
    <p:sldId id="257" r:id="rId6"/>
    <p:sldId id="280" r:id="rId7"/>
    <p:sldId id="260" r:id="rId8"/>
    <p:sldId id="266" r:id="rId9"/>
    <p:sldId id="289" r:id="rId10"/>
    <p:sldId id="286" r:id="rId11"/>
    <p:sldId id="291" r:id="rId12"/>
    <p:sldId id="292" r:id="rId13"/>
    <p:sldId id="284"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muru Kawazo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3300"/>
    <a:srgbClr val="008080"/>
    <a:srgbClr val="0E4D3B"/>
    <a:srgbClr val="663300"/>
    <a:srgbClr val="CC9900"/>
    <a:srgbClr val="CCFF99"/>
    <a:srgbClr val="99FF99"/>
    <a:srgbClr val="00CC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7" autoAdjust="0"/>
    <p:restoredTop sz="72005" autoAdjust="0"/>
  </p:normalViewPr>
  <p:slideViewPr>
    <p:cSldViewPr snapToGrid="0">
      <p:cViewPr varScale="1">
        <p:scale>
          <a:sx n="80" d="100"/>
          <a:sy n="80" d="100"/>
        </p:scale>
        <p:origin x="1860" y="66"/>
      </p:cViewPr>
      <p:guideLst/>
    </p:cSldViewPr>
  </p:slideViewPr>
  <p:notesTextViewPr>
    <p:cViewPr>
      <p:scale>
        <a:sx n="1" d="1"/>
        <a:sy n="1" d="1"/>
      </p:scale>
      <p:origin x="0" y="0"/>
    </p:cViewPr>
  </p:notesTextViewPr>
  <p:notesViewPr>
    <p:cSldViewPr snapToGrid="0">
      <p:cViewPr varScale="1">
        <p:scale>
          <a:sx n="86" d="100"/>
          <a:sy n="86" d="100"/>
        </p:scale>
        <p:origin x="378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53823F-D2A0-4826-80C3-3381FF21EFF6}" type="datetimeFigureOut">
              <a:rPr kumimoji="1" lang="ja-JP" altLang="en-US" smtClean="0"/>
              <a:t>2017/10/14</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144340-1DA3-47C0-8A15-26F280EFF35A}" type="slidenum">
              <a:rPr kumimoji="1" lang="ja-JP" altLang="en-US" smtClean="0"/>
              <a:t>‹#›</a:t>
            </a:fld>
            <a:endParaRPr kumimoji="1" lang="ja-JP" altLang="en-US"/>
          </a:p>
        </p:txBody>
      </p:sp>
    </p:spTree>
    <p:extLst>
      <p:ext uri="{BB962C8B-B14F-4D97-AF65-F5344CB8AC3E}">
        <p14:creationId xmlns:p14="http://schemas.microsoft.com/office/powerpoint/2010/main" val="280790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82441022"/>
      </p:ext>
    </p:extLst>
  </p:cSld>
  <p:clrMap bg1="lt1" tx1="dk1" bg2="dk2" tx2="lt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川添です。</a:t>
            </a:r>
          </a:p>
          <a:p>
            <a:r>
              <a:rPr kumimoji="1" lang="ja-JP" altLang="ja-JP" sz="1200" b="0" i="0" u="none" strike="noStrike" kern="1200" cap="none" dirty="0" smtClean="0">
                <a:solidFill>
                  <a:schemeClr val="dk1"/>
                </a:solidFill>
                <a:effectLst/>
                <a:latin typeface="Calibri"/>
                <a:ea typeface="Calibri"/>
                <a:cs typeface="Calibri"/>
                <a:sym typeface="Calibri"/>
              </a:rPr>
              <a:t>私は能力という考え方と</a:t>
            </a:r>
          </a:p>
          <a:p>
            <a:r>
              <a:rPr kumimoji="1" lang="ja-JP" altLang="ja-JP" sz="1200" b="0" i="0" u="none" strike="noStrike" kern="1200" cap="none" dirty="0" smtClean="0">
                <a:solidFill>
                  <a:schemeClr val="dk1"/>
                </a:solidFill>
                <a:effectLst/>
                <a:latin typeface="Calibri"/>
                <a:ea typeface="Calibri"/>
                <a:cs typeface="Calibri"/>
                <a:sym typeface="Calibri"/>
              </a:rPr>
              <a:t>障害という考え方が</a:t>
            </a:r>
          </a:p>
          <a:p>
            <a:r>
              <a:rPr kumimoji="1" lang="ja-JP" altLang="ja-JP" sz="1200" b="0" i="0" u="none" strike="noStrike" kern="1200" cap="none" dirty="0" smtClean="0">
                <a:solidFill>
                  <a:schemeClr val="dk1"/>
                </a:solidFill>
                <a:effectLst/>
                <a:latin typeface="Calibri"/>
                <a:ea typeface="Calibri"/>
                <a:cs typeface="Calibri"/>
                <a:sym typeface="Calibri"/>
              </a:rPr>
              <a:t>どう結びつけられているのか、という話を</a:t>
            </a:r>
            <a:r>
              <a:rPr kumimoji="1" lang="ja-JP" altLang="ja-JP" sz="1200" b="0" i="0" u="none" strike="noStrike" kern="1200" cap="none" smtClean="0">
                <a:solidFill>
                  <a:schemeClr val="dk1"/>
                </a:solidFill>
                <a:effectLst/>
                <a:latin typeface="Calibri"/>
                <a:ea typeface="Calibri"/>
                <a:cs typeface="Calibri"/>
                <a:sym typeface="Calibri"/>
              </a:rPr>
              <a:t>します。</a:t>
            </a:r>
            <a:endParaRPr kumimoji="1" lang="ja-JP" altLang="ja-JP" sz="1200" b="0" i="0" u="none" strike="noStrike" kern="1200" cap="none" dirty="0" smtClean="0">
              <a:solidFill>
                <a:schemeClr val="dk1"/>
              </a:solidFill>
              <a:effectLst/>
              <a:latin typeface="Calibri"/>
              <a:ea typeface="Calibri"/>
              <a:cs typeface="Calibri"/>
              <a:sym typeface="Calibri"/>
            </a:endParaRPr>
          </a:p>
        </p:txBody>
      </p:sp>
      <p:sp>
        <p:nvSpPr>
          <p:cNvPr id="86" name="Shape 8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854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最後</a:t>
            </a:r>
            <a:r>
              <a:rPr kumimoji="1" lang="en-US" altLang="ja-JP" sz="1200" b="0" i="0" u="none" strike="noStrike" kern="1200" cap="none" dirty="0" smtClean="0">
                <a:solidFill>
                  <a:schemeClr val="dk1"/>
                </a:solidFill>
                <a:effectLst/>
                <a:latin typeface="Calibri"/>
                <a:ea typeface="Calibri"/>
                <a:cs typeface="Calibri"/>
                <a:sym typeface="Calibri"/>
              </a:rPr>
              <a:t>4</a:t>
            </a:r>
            <a:r>
              <a:rPr kumimoji="1" lang="ja-JP" altLang="ja-JP" sz="1200" b="0" i="0" u="none" strike="noStrike" kern="1200" cap="none" dirty="0" smtClean="0">
                <a:solidFill>
                  <a:schemeClr val="dk1"/>
                </a:solidFill>
                <a:effectLst/>
                <a:latin typeface="Calibri"/>
                <a:ea typeface="Calibri"/>
                <a:cs typeface="Calibri"/>
                <a:sym typeface="Calibri"/>
              </a:rPr>
              <a:t>つ目は逆に、</a:t>
            </a:r>
          </a:p>
          <a:p>
            <a:r>
              <a:rPr kumimoji="1" lang="ja-JP" altLang="ja-JP" sz="1200" b="0" i="0" u="none" strike="noStrike" kern="1200" cap="none" dirty="0" smtClean="0">
                <a:solidFill>
                  <a:schemeClr val="dk1"/>
                </a:solidFill>
                <a:effectLst/>
                <a:latin typeface="Calibri"/>
                <a:ea typeface="Calibri"/>
                <a:cs typeface="Calibri"/>
                <a:sym typeface="Calibri"/>
              </a:rPr>
              <a:t>健常社会の｢</a:t>
            </a:r>
            <a:r>
              <a:rPr kumimoji="1" lang="ja-JP" altLang="ja-JP" sz="1200" b="0" i="0" u="sng" strike="noStrike" kern="1200" cap="none" dirty="0" smtClean="0">
                <a:solidFill>
                  <a:schemeClr val="dk1"/>
                </a:solidFill>
                <a:effectLst/>
                <a:latin typeface="Calibri"/>
                <a:ea typeface="Calibri"/>
                <a:cs typeface="Calibri"/>
                <a:sym typeface="Calibri"/>
              </a:rPr>
              <a:t>できる｣</a:t>
            </a:r>
            <a:r>
              <a:rPr kumimoji="1" lang="ja-JP" altLang="ja-JP" sz="1200" b="0" i="0" u="none" strike="noStrike" kern="1200" cap="none" dirty="0" smtClean="0">
                <a:solidFill>
                  <a:schemeClr val="dk1"/>
                </a:solidFill>
                <a:effectLst/>
                <a:latin typeface="Calibri"/>
                <a:ea typeface="Calibri"/>
                <a:cs typeface="Calibri"/>
                <a:sym typeface="Calibri"/>
              </a:rPr>
              <a:t>がディスアビリティを招く例です。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ここでお借りするのは村田恵子さんがまとめた</a:t>
            </a:r>
          </a:p>
          <a:p>
            <a:r>
              <a:rPr kumimoji="1" lang="ja-JP" altLang="ja-JP" sz="1200" b="0" i="0" u="none" strike="noStrike" kern="1200" cap="none" dirty="0" smtClean="0">
                <a:solidFill>
                  <a:schemeClr val="dk1"/>
                </a:solidFill>
                <a:effectLst/>
                <a:latin typeface="Calibri"/>
                <a:ea typeface="Calibri"/>
                <a:cs typeface="Calibri"/>
                <a:sym typeface="Calibri"/>
              </a:rPr>
              <a:t>「女性障害者が受ける様々な事例」という文書の中の</a:t>
            </a:r>
            <a:r>
              <a:rPr kumimoji="1" lang="en-US" altLang="ja-JP" sz="1200" b="0" i="0" u="none" strike="noStrike" kern="1200" cap="none" dirty="0" smtClean="0">
                <a:solidFill>
                  <a:schemeClr val="dk1"/>
                </a:solidFill>
                <a:effectLst/>
                <a:latin typeface="Calibri"/>
                <a:ea typeface="Calibri"/>
                <a:cs typeface="Calibri"/>
                <a:sym typeface="Calibri"/>
              </a:rPr>
              <a:t>1</a:t>
            </a:r>
            <a:r>
              <a:rPr kumimoji="1" lang="ja-JP" altLang="ja-JP" sz="1200" b="0" i="0" u="none" strike="noStrike" kern="1200" cap="none" dirty="0" smtClean="0">
                <a:solidFill>
                  <a:schemeClr val="dk1"/>
                </a:solidFill>
                <a:effectLst/>
                <a:latin typeface="Calibri"/>
                <a:ea typeface="Calibri"/>
                <a:cs typeface="Calibri"/>
                <a:sym typeface="Calibri"/>
              </a:rPr>
              <a:t>つです。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子どもの保育所にエレベーターがなく、</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参観日は危険を伴いながら自力で階段を上るか、</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夫にかつがれるのを余儀なくされる。（肢体不自由）</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私がこの例を取りあげたのは、</a:t>
            </a:r>
          </a:p>
          <a:p>
            <a:r>
              <a:rPr kumimoji="1" lang="ja-JP" altLang="ja-JP" sz="1200" b="0" i="0" u="none" strike="noStrike" kern="1200" cap="none" dirty="0" smtClean="0">
                <a:solidFill>
                  <a:schemeClr val="dk1"/>
                </a:solidFill>
                <a:effectLst/>
                <a:latin typeface="Calibri"/>
                <a:ea typeface="Calibri"/>
                <a:cs typeface="Calibri"/>
                <a:sym typeface="Calibri"/>
              </a:rPr>
              <a:t>この例が女性障害者への抑圧をよく代表しているとか、</a:t>
            </a:r>
          </a:p>
          <a:p>
            <a:r>
              <a:rPr kumimoji="1" lang="ja-JP" altLang="ja-JP" sz="1200" b="0" i="0" u="none" strike="noStrike" kern="1200" cap="none" dirty="0" smtClean="0">
                <a:solidFill>
                  <a:schemeClr val="dk1"/>
                </a:solidFill>
                <a:effectLst/>
                <a:latin typeface="Calibri"/>
                <a:ea typeface="Calibri"/>
                <a:cs typeface="Calibri"/>
                <a:sym typeface="Calibri"/>
              </a:rPr>
              <a:t>逆にそうではないとか、そういう意味ではありません。</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私が想像することは、</a:t>
            </a:r>
          </a:p>
          <a:p>
            <a:r>
              <a:rPr kumimoji="1" lang="ja-JP" altLang="ja-JP" sz="1200" b="0" i="0" u="none" strike="noStrike" kern="1200" cap="none" dirty="0" smtClean="0">
                <a:solidFill>
                  <a:schemeClr val="dk1"/>
                </a:solidFill>
                <a:effectLst/>
                <a:latin typeface="Calibri"/>
                <a:ea typeface="Calibri"/>
                <a:cs typeface="Calibri"/>
                <a:sym typeface="Calibri"/>
              </a:rPr>
              <a:t>夫は男性だから、女性の妻をかついで</a:t>
            </a:r>
            <a:r>
              <a:rPr kumimoji="1" lang="ja-JP" altLang="ja-JP" sz="1200" b="0" i="0" u="sng" strike="noStrike" kern="1200" cap="none" dirty="0" smtClean="0">
                <a:solidFill>
                  <a:schemeClr val="dk1"/>
                </a:solidFill>
                <a:effectLst/>
                <a:latin typeface="Calibri"/>
                <a:ea typeface="Calibri"/>
                <a:cs typeface="Calibri"/>
                <a:sym typeface="Calibri"/>
              </a:rPr>
              <a:t>もらえる</a:t>
            </a:r>
            <a:r>
              <a:rPr kumimoji="1" lang="ja-JP" altLang="ja-JP" sz="1200" b="0" i="0" u="none" strike="noStrike" kern="1200" cap="none" dirty="0" smtClean="0">
                <a:solidFill>
                  <a:schemeClr val="dk1"/>
                </a:solidFill>
                <a:effectLst/>
                <a:latin typeface="Calibri"/>
                <a:ea typeface="Calibri"/>
                <a:cs typeface="Calibri"/>
                <a:sym typeface="Calibri"/>
              </a:rPr>
              <a:t>だろう</a:t>
            </a:r>
          </a:p>
          <a:p>
            <a:r>
              <a:rPr kumimoji="1" lang="ja-JP" altLang="ja-JP" sz="1200" b="0" i="0" u="none" strike="noStrike" kern="1200" cap="none" dirty="0" smtClean="0">
                <a:solidFill>
                  <a:schemeClr val="dk1"/>
                </a:solidFill>
                <a:effectLst/>
                <a:latin typeface="Calibri"/>
                <a:ea typeface="Calibri"/>
                <a:cs typeface="Calibri"/>
                <a:sym typeface="Calibri"/>
              </a:rPr>
              <a:t>といった期待が暗黙の内にされているのでは、ということです。</a:t>
            </a:r>
          </a:p>
          <a:p>
            <a:r>
              <a:rPr kumimoji="1" lang="ja-JP" altLang="ja-JP" sz="1200" b="0" i="0" u="none" strike="noStrike" kern="1200" cap="none" dirty="0" smtClean="0">
                <a:solidFill>
                  <a:schemeClr val="dk1"/>
                </a:solidFill>
                <a:effectLst/>
                <a:latin typeface="Calibri"/>
                <a:ea typeface="Calibri"/>
                <a:cs typeface="Calibri"/>
                <a:sym typeface="Calibri"/>
              </a:rPr>
              <a:t>性別が逆の場合は周りの対応が違うかもしれません。</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そもそもどうして介助をパートナーシップの中でしなければならないのか とか、</a:t>
            </a:r>
          </a:p>
          <a:p>
            <a:r>
              <a:rPr kumimoji="1" lang="ja-JP" altLang="ja-JP" sz="1200" b="0" i="0" u="none" strike="noStrike" kern="1200" cap="none" dirty="0" smtClean="0">
                <a:solidFill>
                  <a:schemeClr val="dk1"/>
                </a:solidFill>
                <a:effectLst/>
                <a:latin typeface="Calibri"/>
                <a:ea typeface="Calibri"/>
                <a:cs typeface="Calibri"/>
                <a:sym typeface="Calibri"/>
              </a:rPr>
              <a:t>男性は重労働が</a:t>
            </a:r>
            <a:r>
              <a:rPr kumimoji="1" lang="ja-JP" altLang="ja-JP" sz="1200" b="0" i="0" u="sng" strike="noStrike" kern="1200" cap="none" dirty="0" smtClean="0">
                <a:solidFill>
                  <a:schemeClr val="dk1"/>
                </a:solidFill>
                <a:effectLst/>
                <a:latin typeface="Calibri"/>
                <a:ea typeface="Calibri"/>
                <a:cs typeface="Calibri"/>
                <a:sym typeface="Calibri"/>
              </a:rPr>
              <a:t>できる</a:t>
            </a:r>
            <a:r>
              <a:rPr kumimoji="1" lang="ja-JP" altLang="ja-JP" sz="1200" b="0" i="0" u="none" strike="noStrike" kern="1200" cap="none" dirty="0" smtClean="0">
                <a:solidFill>
                  <a:schemeClr val="dk1"/>
                </a:solidFill>
                <a:effectLst/>
                <a:latin typeface="Calibri"/>
                <a:ea typeface="Calibri"/>
                <a:cs typeface="Calibri"/>
                <a:sym typeface="Calibri"/>
              </a:rPr>
              <a:t>、人を担げる、</a:t>
            </a:r>
          </a:p>
          <a:p>
            <a:r>
              <a:rPr kumimoji="1" lang="ja-JP" altLang="ja-JP" sz="1200" b="0" i="0" u="none" strike="noStrike" kern="1200" cap="none" dirty="0" smtClean="0">
                <a:solidFill>
                  <a:schemeClr val="dk1"/>
                </a:solidFill>
                <a:effectLst/>
                <a:latin typeface="Calibri"/>
                <a:ea typeface="Calibri"/>
                <a:cs typeface="Calibri"/>
                <a:sym typeface="Calibri"/>
              </a:rPr>
              <a:t>女性は</a:t>
            </a:r>
            <a:r>
              <a:rPr kumimoji="1" lang="ja-JP" altLang="ja-JP" sz="1200" b="0" i="0" u="sng" strike="noStrike" kern="1200" cap="none" dirty="0" smtClean="0">
                <a:solidFill>
                  <a:schemeClr val="dk1"/>
                </a:solidFill>
                <a:effectLst/>
                <a:latin typeface="Calibri"/>
                <a:ea typeface="Calibri"/>
                <a:cs typeface="Calibri"/>
                <a:sym typeface="Calibri"/>
              </a:rPr>
              <a:t>できない</a:t>
            </a:r>
            <a:r>
              <a:rPr kumimoji="1" lang="ja-JP" altLang="ja-JP" sz="1200" b="0" i="0" u="none" strike="noStrike" kern="1200" cap="none" dirty="0" smtClean="0">
                <a:solidFill>
                  <a:schemeClr val="dk1"/>
                </a:solidFill>
                <a:effectLst/>
                <a:latin typeface="Calibri"/>
                <a:ea typeface="Calibri"/>
                <a:cs typeface="Calibri"/>
                <a:sym typeface="Calibri"/>
              </a:rPr>
              <a:t>、してない</a:t>
            </a:r>
          </a:p>
          <a:p>
            <a:r>
              <a:rPr kumimoji="1" lang="ja-JP" altLang="ja-JP" sz="1200" b="0" i="0" u="none" strike="noStrike" kern="1200" cap="none" dirty="0" smtClean="0">
                <a:solidFill>
                  <a:schemeClr val="dk1"/>
                </a:solidFill>
                <a:effectLst/>
                <a:latin typeface="Calibri"/>
                <a:ea typeface="Calibri"/>
                <a:cs typeface="Calibri"/>
                <a:sym typeface="Calibri"/>
              </a:rPr>
              <a:t>という思い込みは偏見だ、等からまず考える必要がありますけれど、</a:t>
            </a:r>
          </a:p>
          <a:p>
            <a:r>
              <a:rPr kumimoji="1" lang="ja-JP" altLang="ja-JP" sz="1200" b="0" i="0" u="none" strike="noStrike" kern="1200" cap="none" dirty="0" smtClean="0">
                <a:solidFill>
                  <a:schemeClr val="dk1"/>
                </a:solidFill>
                <a:effectLst/>
                <a:latin typeface="Calibri"/>
                <a:ea typeface="Calibri"/>
                <a:cs typeface="Calibri"/>
                <a:sym typeface="Calibri"/>
              </a:rPr>
              <a:t>当事者が配慮を申し出た時、周りが勝手に</a:t>
            </a:r>
          </a:p>
          <a:p>
            <a:r>
              <a:rPr kumimoji="1" lang="ja-JP" altLang="ja-JP" sz="1200" b="0" i="0" u="none" strike="noStrike" kern="1200" cap="none" dirty="0" smtClean="0">
                <a:solidFill>
                  <a:schemeClr val="dk1"/>
                </a:solidFill>
                <a:effectLst/>
                <a:latin typeface="Calibri"/>
                <a:ea typeface="Calibri"/>
                <a:cs typeface="Calibri"/>
                <a:sym typeface="Calibri"/>
              </a:rPr>
              <a:t>｢あの人の配偶者にはそんな事をさせ</a:t>
            </a:r>
            <a:r>
              <a:rPr kumimoji="1" lang="ja-JP" altLang="ja-JP" sz="1200" b="0" i="0" u="sng" strike="noStrike" kern="1200" cap="none" dirty="0" smtClean="0">
                <a:solidFill>
                  <a:schemeClr val="dk1"/>
                </a:solidFill>
                <a:effectLst/>
                <a:latin typeface="Calibri"/>
                <a:ea typeface="Calibri"/>
                <a:cs typeface="Calibri"/>
                <a:sym typeface="Calibri"/>
              </a:rPr>
              <a:t>られない</a:t>
            </a:r>
            <a:r>
              <a:rPr kumimoji="1" lang="ja-JP" altLang="ja-JP" sz="1200" b="0" i="0" u="none" strike="noStrike" kern="1200" cap="none" dirty="0" smtClean="0">
                <a:solidFill>
                  <a:schemeClr val="dk1"/>
                </a:solidFill>
                <a:effectLst/>
                <a:latin typeface="Calibri"/>
                <a:ea typeface="Calibri"/>
                <a:cs typeface="Calibri"/>
                <a:sym typeface="Calibri"/>
              </a:rPr>
              <a:t>｣などと納得して、</a:t>
            </a:r>
          </a:p>
          <a:p>
            <a:r>
              <a:rPr kumimoji="1" lang="ja-JP" altLang="ja-JP" sz="1200" b="0" i="0" u="none" strike="noStrike" kern="1200" cap="none" dirty="0" smtClean="0">
                <a:solidFill>
                  <a:schemeClr val="dk1"/>
                </a:solidFill>
                <a:effectLst/>
                <a:latin typeface="Calibri"/>
                <a:ea typeface="Calibri"/>
                <a:cs typeface="Calibri"/>
                <a:sym typeface="Calibri"/>
              </a:rPr>
              <a:t>エレベーターを付けましょう、とか</a:t>
            </a:r>
          </a:p>
          <a:p>
            <a:r>
              <a:rPr kumimoji="1" lang="ja-JP" altLang="ja-JP" sz="1200" b="0" i="0" u="none" strike="noStrike" kern="1200" cap="none" dirty="0" smtClean="0">
                <a:solidFill>
                  <a:schemeClr val="dk1"/>
                </a:solidFill>
                <a:effectLst/>
                <a:latin typeface="Calibri"/>
                <a:ea typeface="Calibri"/>
                <a:cs typeface="Calibri"/>
                <a:sym typeface="Calibri"/>
              </a:rPr>
              <a:t>当事者が言ってない事柄に周囲が｢説得されて｣</a:t>
            </a:r>
          </a:p>
          <a:p>
            <a:r>
              <a:rPr kumimoji="1" lang="ja-JP" altLang="ja-JP" sz="1200" b="0" i="0" u="none" strike="noStrike" kern="1200" cap="none" dirty="0" smtClean="0">
                <a:solidFill>
                  <a:schemeClr val="dk1"/>
                </a:solidFill>
                <a:effectLst/>
                <a:latin typeface="Calibri"/>
                <a:ea typeface="Calibri"/>
                <a:cs typeface="Calibri"/>
                <a:sym typeface="Calibri"/>
              </a:rPr>
              <a:t>便利なものが提供されたり</a:t>
            </a:r>
          </a:p>
          <a:p>
            <a:r>
              <a:rPr kumimoji="1" lang="ja-JP" altLang="ja-JP" sz="1200" b="0" i="0" u="none" strike="noStrike" kern="1200" cap="none" dirty="0" smtClean="0">
                <a:solidFill>
                  <a:schemeClr val="dk1"/>
                </a:solidFill>
                <a:effectLst/>
                <a:latin typeface="Calibri"/>
                <a:ea typeface="Calibri"/>
                <a:cs typeface="Calibri"/>
                <a:sym typeface="Calibri"/>
              </a:rPr>
              <a:t>されなかったりする事があると思います。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そして、なまじ当事者の周囲にいる人が「</a:t>
            </a:r>
            <a:r>
              <a:rPr kumimoji="1" lang="ja-JP" altLang="ja-JP" sz="1200" b="0" i="0" u="sng" strike="noStrike" kern="1200" cap="none" dirty="0" smtClean="0">
                <a:solidFill>
                  <a:schemeClr val="dk1"/>
                </a:solidFill>
                <a:effectLst/>
                <a:latin typeface="Calibri"/>
                <a:ea typeface="Calibri"/>
                <a:cs typeface="Calibri"/>
                <a:sym typeface="Calibri"/>
              </a:rPr>
              <a:t>できる</a:t>
            </a:r>
            <a:r>
              <a:rPr kumimoji="1" lang="ja-JP" altLang="ja-JP" sz="1200" b="0" i="0" u="none" strike="noStrike" kern="1200" cap="none" dirty="0" smtClean="0">
                <a:solidFill>
                  <a:schemeClr val="dk1"/>
                </a:solidFill>
                <a:effectLst/>
                <a:latin typeface="Calibri"/>
                <a:ea typeface="Calibri"/>
                <a:cs typeface="Calibri"/>
                <a:sym typeface="Calibri"/>
              </a:rPr>
              <a:t>人」とみなされた場合、</a:t>
            </a:r>
          </a:p>
          <a:p>
            <a:r>
              <a:rPr kumimoji="1" lang="ja-JP" altLang="ja-JP" sz="1200" b="0" i="0" u="none" strike="noStrike" kern="1200" cap="none" dirty="0" smtClean="0">
                <a:solidFill>
                  <a:schemeClr val="dk1"/>
                </a:solidFill>
                <a:effectLst/>
                <a:latin typeface="Calibri"/>
                <a:ea typeface="Calibri"/>
                <a:cs typeface="Calibri"/>
                <a:sym typeface="Calibri"/>
              </a:rPr>
              <a:t>当事者は逆に不便な状況に置かれる、</a:t>
            </a:r>
          </a:p>
          <a:p>
            <a:r>
              <a:rPr kumimoji="1" lang="ja-JP"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sng" strike="noStrike" kern="1200" cap="none" dirty="0" smtClean="0">
                <a:solidFill>
                  <a:schemeClr val="dk1"/>
                </a:solidFill>
                <a:effectLst/>
                <a:latin typeface="Calibri"/>
                <a:ea typeface="Calibri"/>
                <a:cs typeface="Calibri"/>
                <a:sym typeface="Calibri"/>
              </a:rPr>
              <a:t>できる</a:t>
            </a:r>
            <a:r>
              <a:rPr kumimoji="1" lang="ja-JP" altLang="ja-JP" sz="1200" b="0" i="0" u="none" strike="noStrike" kern="1200" cap="none" dirty="0" smtClean="0">
                <a:solidFill>
                  <a:schemeClr val="dk1"/>
                </a:solidFill>
                <a:effectLst/>
                <a:latin typeface="Calibri"/>
                <a:ea typeface="Calibri"/>
                <a:cs typeface="Calibri"/>
                <a:sym typeface="Calibri"/>
              </a:rPr>
              <a:t>」が関わるディスアビリティ</a:t>
            </a:r>
          </a:p>
          <a:p>
            <a:r>
              <a:rPr kumimoji="1" lang="ja-JP" altLang="ja-JP" sz="1200" b="0" i="0" u="none" strike="noStrike" kern="1200" cap="none" dirty="0" smtClean="0">
                <a:solidFill>
                  <a:schemeClr val="dk1"/>
                </a:solidFill>
                <a:effectLst/>
                <a:latin typeface="Calibri"/>
                <a:ea typeface="Calibri"/>
                <a:cs typeface="Calibri"/>
                <a:sym typeface="Calibri"/>
              </a:rPr>
              <a:t>そういう物もあるのでは、という話でした。</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34702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まとめます。</a:t>
            </a:r>
          </a:p>
          <a:p>
            <a:r>
              <a:rPr kumimoji="1" lang="ja-JP" altLang="ja-JP" sz="1200" b="0" i="0" u="none" strike="noStrike" kern="1200" cap="none" dirty="0" smtClean="0">
                <a:solidFill>
                  <a:schemeClr val="dk1"/>
                </a:solidFill>
                <a:effectLst/>
                <a:latin typeface="Calibri"/>
                <a:ea typeface="Calibri"/>
                <a:cs typeface="Calibri"/>
                <a:sym typeface="Calibri"/>
              </a:rPr>
              <a:t>能力がある</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良いというシンプルな世界観は実態とずれています。</a:t>
            </a:r>
          </a:p>
          <a:p>
            <a:r>
              <a:rPr kumimoji="1" lang="ja-JP" altLang="ja-JP" sz="1200" b="0" i="0" u="none" strike="noStrike" kern="1200" cap="none" dirty="0" smtClean="0">
                <a:solidFill>
                  <a:schemeClr val="dk1"/>
                </a:solidFill>
                <a:effectLst/>
                <a:latin typeface="Calibri"/>
                <a:ea typeface="Calibri"/>
                <a:cs typeface="Calibri"/>
                <a:sym typeface="Calibri"/>
              </a:rPr>
              <a:t>「できる</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できない」と、</a:t>
            </a:r>
          </a:p>
          <a:p>
            <a:r>
              <a:rPr kumimoji="1" lang="ja-JP" altLang="ja-JP" sz="1200" b="0" i="0" u="none" strike="noStrike" kern="1200" cap="none" dirty="0" smtClean="0">
                <a:solidFill>
                  <a:schemeClr val="dk1"/>
                </a:solidFill>
                <a:effectLst/>
                <a:latin typeface="Calibri"/>
                <a:ea typeface="Calibri"/>
                <a:cs typeface="Calibri"/>
                <a:sym typeface="Calibri"/>
              </a:rPr>
              <a:t>「よい</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わるい」・「健常</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障害」は一貫していません。</a:t>
            </a:r>
          </a:p>
          <a:p>
            <a:r>
              <a:rPr kumimoji="1" lang="ja-JP" altLang="ja-JP" sz="1200" b="0" i="0" u="none" strike="noStrike" kern="1200" cap="none" dirty="0" smtClean="0">
                <a:solidFill>
                  <a:schemeClr val="dk1"/>
                </a:solidFill>
                <a:effectLst/>
                <a:latin typeface="Calibri"/>
                <a:ea typeface="Calibri"/>
                <a:cs typeface="Calibri"/>
                <a:sym typeface="Calibri"/>
              </a:rPr>
              <a:t>しかし「健常</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よい」と「障害</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わるい」の割り振りは一貫しています。</a:t>
            </a:r>
          </a:p>
          <a:p>
            <a:r>
              <a:rPr kumimoji="1" lang="ja-JP" altLang="ja-JP" sz="1200" b="0" i="0" u="none" strike="noStrike" kern="1200" cap="none" dirty="0" smtClean="0">
                <a:solidFill>
                  <a:schemeClr val="dk1"/>
                </a:solidFill>
                <a:effectLst/>
                <a:latin typeface="Calibri"/>
                <a:ea typeface="Calibri"/>
                <a:cs typeface="Calibri"/>
                <a:sym typeface="Calibri"/>
              </a:rPr>
              <a:t>エイブリズムはディスエイブリズムを導く中立の根拠なのではなく、</a:t>
            </a:r>
          </a:p>
          <a:p>
            <a:r>
              <a:rPr kumimoji="1" lang="ja-JP" altLang="ja-JP" sz="1200" b="0" i="0" u="none" strike="noStrike" kern="1200" cap="none" dirty="0" smtClean="0">
                <a:solidFill>
                  <a:schemeClr val="dk1"/>
                </a:solidFill>
                <a:effectLst/>
                <a:latin typeface="Calibri"/>
                <a:ea typeface="Calibri"/>
                <a:cs typeface="Calibri"/>
                <a:sym typeface="Calibri"/>
              </a:rPr>
              <a:t>エイブリズムがディスエイブリズムの影響下にあります。</a:t>
            </a:r>
          </a:p>
          <a:p>
            <a:r>
              <a:rPr kumimoji="1" lang="ja-JP" altLang="ja-JP" sz="1200" b="0" i="0" u="none" strike="noStrike" kern="1200" cap="none" dirty="0" smtClean="0">
                <a:solidFill>
                  <a:schemeClr val="dk1"/>
                </a:solidFill>
                <a:effectLst/>
                <a:latin typeface="Calibri"/>
                <a:ea typeface="Calibri"/>
                <a:cs typeface="Calibri"/>
                <a:sym typeface="Calibri"/>
              </a:rPr>
              <a:t>障害を差別する時に能力を持ちだすのは、理由ではなく方便です。</a:t>
            </a:r>
          </a:p>
          <a:p>
            <a:r>
              <a:rPr kumimoji="1" lang="ja-JP" altLang="ja-JP" sz="1200" b="0" i="0" u="none" strike="noStrike" kern="1200" cap="none" dirty="0" smtClean="0">
                <a:solidFill>
                  <a:schemeClr val="dk1"/>
                </a:solidFill>
                <a:effectLst/>
                <a:latin typeface="Calibri"/>
                <a:ea typeface="Calibri"/>
                <a:cs typeface="Calibri"/>
                <a:sym typeface="Calibri"/>
              </a:rPr>
              <a:t>前半は以上です。</a:t>
            </a:r>
          </a:p>
        </p:txBody>
      </p:sp>
      <p:sp>
        <p:nvSpPr>
          <p:cNvPr id="154" name="Shape 15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56722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私はここまでに、障害された女性のしてきた運動、問題提起からも</a:t>
            </a:r>
          </a:p>
          <a:p>
            <a:r>
              <a:rPr kumimoji="1" lang="ja-JP" altLang="ja-JP" sz="1200" b="0" i="0" u="none" strike="noStrike" kern="1200" cap="none" dirty="0" smtClean="0">
                <a:solidFill>
                  <a:schemeClr val="dk1"/>
                </a:solidFill>
                <a:effectLst/>
                <a:latin typeface="Calibri"/>
                <a:ea typeface="Calibri"/>
                <a:cs typeface="Calibri"/>
                <a:sym typeface="Calibri"/>
              </a:rPr>
              <a:t>多くの物を貸してもらいました。</a:t>
            </a:r>
          </a:p>
          <a:p>
            <a:r>
              <a:rPr kumimoji="1" lang="ja-JP" altLang="ja-JP" sz="1200" b="0" i="0" u="sng" strike="noStrike" kern="1200" cap="none" dirty="0" smtClean="0">
                <a:solidFill>
                  <a:schemeClr val="dk1"/>
                </a:solidFill>
                <a:effectLst/>
                <a:latin typeface="Calibri"/>
                <a:ea typeface="Calibri"/>
                <a:cs typeface="Calibri"/>
                <a:sym typeface="Calibri"/>
              </a:rPr>
              <a:t>ですから</a:t>
            </a:r>
            <a:r>
              <a:rPr kumimoji="1" lang="ja-JP" altLang="ja-JP" sz="1200" b="0" i="0" u="none" strike="noStrike" kern="1200" cap="none" dirty="0" smtClean="0">
                <a:solidFill>
                  <a:schemeClr val="dk1"/>
                </a:solidFill>
                <a:effectLst/>
                <a:latin typeface="Calibri"/>
                <a:ea typeface="Calibri"/>
                <a:cs typeface="Calibri"/>
                <a:sym typeface="Calibri"/>
              </a:rPr>
              <a:t>後半ではわずかな時間ですが</a:t>
            </a:r>
            <a:r>
              <a:rPr kumimoji="1" lang="en-US" altLang="ja-JP" sz="1200" b="0" i="0" u="none" strike="noStrike" kern="1200" cap="none" dirty="0" smtClean="0">
                <a:solidFill>
                  <a:schemeClr val="dk1"/>
                </a:solidFill>
                <a:effectLst/>
                <a:latin typeface="Calibri"/>
                <a:ea typeface="Calibri"/>
                <a:cs typeface="Calibri"/>
                <a:sym typeface="Calibri"/>
              </a:rPr>
              <a:t>,</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ちょうど貸してもらった本を相手に返すときのように、</a:t>
            </a:r>
          </a:p>
          <a:p>
            <a:r>
              <a:rPr kumimoji="1" lang="ja-JP" altLang="ja-JP" sz="1200" b="0" i="0" u="none" strike="noStrike" kern="1200" cap="none" dirty="0" smtClean="0">
                <a:solidFill>
                  <a:schemeClr val="dk1"/>
                </a:solidFill>
                <a:effectLst/>
                <a:latin typeface="Calibri"/>
                <a:ea typeface="Calibri"/>
                <a:cs typeface="Calibri"/>
                <a:sym typeface="Calibri"/>
              </a:rPr>
              <a:t>性別と私について考え、応答してみます。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私は自閉者として生きてきた中で、</a:t>
            </a:r>
          </a:p>
          <a:p>
            <a:r>
              <a:rPr kumimoji="1" lang="ja-JP" altLang="ja-JP" sz="1200" b="0" i="0" u="none" strike="noStrike" kern="1200" cap="none" dirty="0" smtClean="0">
                <a:solidFill>
                  <a:schemeClr val="dk1"/>
                </a:solidFill>
                <a:effectLst/>
                <a:latin typeface="Calibri"/>
                <a:ea typeface="Calibri"/>
                <a:cs typeface="Calibri"/>
                <a:sym typeface="Calibri"/>
              </a:rPr>
              <a:t>自身への障害を解消するというよりは</a:t>
            </a:r>
          </a:p>
          <a:p>
            <a:r>
              <a:rPr kumimoji="1" lang="ja-JP" altLang="ja-JP" sz="1200" b="0" i="0" u="none" strike="noStrike" kern="1200" cap="none" dirty="0" smtClean="0">
                <a:solidFill>
                  <a:schemeClr val="dk1"/>
                </a:solidFill>
                <a:effectLst/>
                <a:latin typeface="Calibri"/>
                <a:ea typeface="Calibri"/>
                <a:cs typeface="Calibri"/>
                <a:sym typeface="Calibri"/>
              </a:rPr>
              <a:t>乗り越えるという形でしか</a:t>
            </a:r>
          </a:p>
          <a:p>
            <a:r>
              <a:rPr kumimoji="1" lang="ja-JP" altLang="ja-JP" sz="1200" b="0" i="0" u="none" strike="noStrike" kern="1200" cap="none" dirty="0" smtClean="0">
                <a:solidFill>
                  <a:schemeClr val="dk1"/>
                </a:solidFill>
                <a:effectLst/>
                <a:latin typeface="Calibri"/>
                <a:ea typeface="Calibri"/>
                <a:cs typeface="Calibri"/>
                <a:sym typeface="Calibri"/>
              </a:rPr>
              <a:t>ほぼ対処してこれなかったのではないかと感じます。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そして私が何かを「乗り越え」</a:t>
            </a:r>
            <a:r>
              <a:rPr kumimoji="1" lang="ja-JP" altLang="ja-JP" sz="1200" b="0" i="0" u="none" strike="noStrike" kern="1200" cap="none" dirty="0" err="1" smtClean="0">
                <a:solidFill>
                  <a:schemeClr val="dk1"/>
                </a:solidFill>
                <a:effectLst/>
                <a:latin typeface="Calibri"/>
                <a:ea typeface="Calibri"/>
                <a:cs typeface="Calibri"/>
                <a:sym typeface="Calibri"/>
              </a:rPr>
              <a:t>た</a:t>
            </a:r>
            <a:r>
              <a:rPr kumimoji="1" lang="ja-JP" altLang="ja-JP" sz="1200" b="0" i="0" u="none" strike="noStrike" kern="1200" cap="none" dirty="0" smtClean="0">
                <a:solidFill>
                  <a:schemeClr val="dk1"/>
                </a:solidFill>
                <a:effectLst/>
                <a:latin typeface="Calibri"/>
                <a:ea typeface="Calibri"/>
                <a:cs typeface="Calibri"/>
                <a:sym typeface="Calibri"/>
              </a:rPr>
              <a:t>時、</a:t>
            </a:r>
          </a:p>
          <a:p>
            <a:r>
              <a:rPr kumimoji="1" lang="ja-JP" altLang="ja-JP" sz="1200" b="0" i="0" u="none" strike="noStrike" kern="1200" cap="none" dirty="0" smtClean="0">
                <a:solidFill>
                  <a:schemeClr val="dk1"/>
                </a:solidFill>
                <a:effectLst/>
                <a:latin typeface="Calibri"/>
                <a:ea typeface="Calibri"/>
                <a:cs typeface="Calibri"/>
                <a:sym typeface="Calibri"/>
              </a:rPr>
              <a:t>性別制度が関わることも多いです。 </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例えば自分の意見をしゃべった時に</a:t>
            </a:r>
          </a:p>
          <a:p>
            <a:r>
              <a:rPr kumimoji="1" lang="ja-JP" altLang="ja-JP" sz="1200" b="0" i="0" u="none" strike="noStrike" kern="1200" cap="none" dirty="0" smtClean="0">
                <a:solidFill>
                  <a:schemeClr val="dk1"/>
                </a:solidFill>
                <a:effectLst/>
                <a:latin typeface="Calibri"/>
                <a:ea typeface="Calibri"/>
                <a:cs typeface="Calibri"/>
                <a:sym typeface="Calibri"/>
              </a:rPr>
              <a:t>男性だとあの人ははっきりした主張を持っている、と扱われても</a:t>
            </a:r>
          </a:p>
          <a:p>
            <a:r>
              <a:rPr kumimoji="1" lang="ja-JP" altLang="ja-JP" sz="1200" b="0" i="0" u="none" strike="noStrike" kern="1200" cap="none" dirty="0" smtClean="0">
                <a:solidFill>
                  <a:schemeClr val="dk1"/>
                </a:solidFill>
                <a:effectLst/>
                <a:latin typeface="Calibri"/>
                <a:ea typeface="Calibri"/>
                <a:cs typeface="Calibri"/>
                <a:sym typeface="Calibri"/>
              </a:rPr>
              <a:t>女性では周囲と協調する気がない、とされるリスクが高いです。</a:t>
            </a:r>
          </a:p>
          <a:p>
            <a:r>
              <a:rPr kumimoji="1" lang="ja-JP" altLang="ja-JP" sz="1200" b="0" i="0" u="none" strike="noStrike" kern="1200" cap="none" dirty="0" smtClean="0">
                <a:solidFill>
                  <a:schemeClr val="dk1"/>
                </a:solidFill>
                <a:effectLst/>
                <a:latin typeface="Calibri"/>
                <a:ea typeface="Calibri"/>
                <a:cs typeface="Calibri"/>
                <a:sym typeface="Calibri"/>
              </a:rPr>
              <a:t>私の有り方やふるまいは、男性という身分が交差していなければ、</a:t>
            </a:r>
          </a:p>
          <a:p>
            <a:r>
              <a:rPr kumimoji="1" lang="ja-JP" altLang="ja-JP" sz="1200" b="0" i="0" u="none" strike="noStrike" kern="1200" cap="none" dirty="0" smtClean="0">
                <a:solidFill>
                  <a:schemeClr val="dk1"/>
                </a:solidFill>
                <a:effectLst/>
                <a:latin typeface="Calibri"/>
                <a:ea typeface="Calibri"/>
                <a:cs typeface="Calibri"/>
                <a:sym typeface="Calibri"/>
              </a:rPr>
              <a:t>子供の時からより悪意の積み重ねでとらえられたのではないかと想像します。</a:t>
            </a:r>
          </a:p>
          <a:p>
            <a:r>
              <a:rPr kumimoji="1" lang="ja-JP" altLang="ja-JP" sz="1200" b="0" i="0" u="none" strike="noStrike" kern="1200" cap="none" dirty="0" smtClean="0">
                <a:solidFill>
                  <a:schemeClr val="dk1"/>
                </a:solidFill>
                <a:effectLst/>
                <a:latin typeface="Calibri"/>
                <a:ea typeface="Calibri"/>
                <a:cs typeface="Calibri"/>
                <a:sym typeface="Calibri"/>
              </a:rPr>
              <a:t>そうやって乗り越えたハードルは、今度は特権として私を守ってきました。</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その中で障害される私が、</a:t>
            </a:r>
          </a:p>
          <a:p>
            <a:r>
              <a:rPr kumimoji="1" lang="ja-JP" altLang="ja-JP" sz="1200" b="0" i="0" u="none" strike="noStrike" kern="1200" cap="none" dirty="0" smtClean="0">
                <a:solidFill>
                  <a:schemeClr val="dk1"/>
                </a:solidFill>
                <a:effectLst/>
                <a:latin typeface="Calibri"/>
                <a:ea typeface="Calibri"/>
                <a:cs typeface="Calibri"/>
                <a:sym typeface="Calibri"/>
              </a:rPr>
              <a:t>性別という身分制度に対してどう向かうかを考えます。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私は交渉をする時に、</a:t>
            </a:r>
          </a:p>
          <a:p>
            <a:r>
              <a:rPr kumimoji="1" lang="ja-JP" altLang="ja-JP" sz="1200" b="0" i="0" u="none" strike="noStrike" kern="1200" cap="none" dirty="0" smtClean="0">
                <a:solidFill>
                  <a:schemeClr val="dk1"/>
                </a:solidFill>
                <a:effectLst/>
                <a:latin typeface="Calibri"/>
                <a:ea typeface="Calibri"/>
                <a:cs typeface="Calibri"/>
                <a:sym typeface="Calibri"/>
              </a:rPr>
              <a:t>相手が勝手に誤解したことをそのままにすることもあります。</a:t>
            </a:r>
          </a:p>
          <a:p>
            <a:r>
              <a:rPr kumimoji="1" lang="ja-JP" altLang="ja-JP" sz="1200" b="0" i="0" u="none" strike="noStrike" kern="1200" cap="none" dirty="0" smtClean="0">
                <a:solidFill>
                  <a:schemeClr val="dk1"/>
                </a:solidFill>
                <a:effectLst/>
                <a:latin typeface="Calibri"/>
                <a:ea typeface="Calibri"/>
                <a:cs typeface="Calibri"/>
                <a:sym typeface="Calibri"/>
              </a:rPr>
              <a:t>ですがそれが終わった後では、その勝手な善意や幻想を</a:t>
            </a:r>
          </a:p>
          <a:p>
            <a:r>
              <a:rPr kumimoji="1" lang="ja-JP" altLang="ja-JP" sz="1200" b="0" i="0" u="none" strike="noStrike" kern="1200" cap="none" dirty="0" smtClean="0">
                <a:solidFill>
                  <a:schemeClr val="dk1"/>
                </a:solidFill>
                <a:effectLst/>
                <a:latin typeface="Calibri"/>
                <a:ea typeface="Calibri"/>
                <a:cs typeface="Calibri"/>
                <a:sym typeface="Calibri"/>
              </a:rPr>
              <a:t>台無しにすることも</a:t>
            </a:r>
            <a:r>
              <a:rPr kumimoji="1" lang="ja-JP" altLang="ja-JP" sz="1200" b="0" i="0" u="sng" strike="noStrike" kern="1200" cap="none" dirty="0" smtClean="0">
                <a:solidFill>
                  <a:schemeClr val="dk1"/>
                </a:solidFill>
                <a:effectLst/>
                <a:latin typeface="Calibri"/>
                <a:ea typeface="Calibri"/>
                <a:cs typeface="Calibri"/>
                <a:sym typeface="Calibri"/>
              </a:rPr>
              <a:t>できる</a:t>
            </a:r>
            <a:r>
              <a:rPr kumimoji="1" lang="ja-JP" altLang="ja-JP" sz="1200" b="0" i="0" u="none" strike="noStrike" kern="1200" cap="none" dirty="0" smtClean="0">
                <a:solidFill>
                  <a:schemeClr val="dk1"/>
                </a:solidFill>
                <a:effectLst/>
                <a:latin typeface="Calibri"/>
                <a:ea typeface="Calibri"/>
                <a:cs typeface="Calibri"/>
                <a:sym typeface="Calibri"/>
              </a:rPr>
              <a:t>んじゃないかな、と考えます。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男性という身分の特権性を指摘されることや </a:t>
            </a:r>
          </a:p>
          <a:p>
            <a:r>
              <a:rPr kumimoji="1" lang="ja-JP" altLang="ja-JP" sz="1200" b="0" i="0" u="none" strike="noStrike" kern="1200" cap="none" dirty="0" smtClean="0">
                <a:solidFill>
                  <a:schemeClr val="dk1"/>
                </a:solidFill>
                <a:effectLst/>
                <a:latin typeface="Calibri"/>
                <a:ea typeface="Calibri"/>
                <a:cs typeface="Calibri"/>
                <a:sym typeface="Calibri"/>
              </a:rPr>
              <a:t>自身の抑圧性を明らかにする作業は、</a:t>
            </a:r>
          </a:p>
          <a:p>
            <a:r>
              <a:rPr kumimoji="1" lang="ja-JP" altLang="ja-JP" sz="1200" b="0" i="0" u="none" strike="noStrike" kern="1200" cap="none" dirty="0" smtClean="0">
                <a:solidFill>
                  <a:schemeClr val="dk1"/>
                </a:solidFill>
                <a:effectLst/>
                <a:latin typeface="Calibri"/>
                <a:ea typeface="Calibri"/>
                <a:cs typeface="Calibri"/>
                <a:sym typeface="Calibri"/>
              </a:rPr>
              <a:t>総じて不快な経験です。</a:t>
            </a:r>
          </a:p>
          <a:p>
            <a:r>
              <a:rPr kumimoji="1" lang="ja-JP" altLang="ja-JP" sz="1200" b="0" i="0" u="none" strike="noStrike" kern="1200" cap="none" dirty="0" smtClean="0">
                <a:solidFill>
                  <a:schemeClr val="dk1"/>
                </a:solidFill>
                <a:effectLst/>
                <a:latin typeface="Calibri"/>
                <a:ea typeface="Calibri"/>
                <a:cs typeface="Calibri"/>
                <a:sym typeface="Calibri"/>
              </a:rPr>
              <a:t>でもその苦痛の感覚は、</a:t>
            </a:r>
          </a:p>
          <a:p>
            <a:r>
              <a:rPr kumimoji="1" lang="ja-JP" altLang="ja-JP" sz="1200" b="0" i="0" u="none" strike="noStrike" kern="1200" cap="none" dirty="0" smtClean="0">
                <a:solidFill>
                  <a:schemeClr val="dk1"/>
                </a:solidFill>
                <a:effectLst/>
                <a:latin typeface="Calibri"/>
                <a:ea typeface="Calibri"/>
                <a:cs typeface="Calibri"/>
                <a:sym typeface="Calibri"/>
              </a:rPr>
              <a:t>私が障害される時に感じる、無力化される感覚とは</a:t>
            </a:r>
          </a:p>
          <a:p>
            <a:r>
              <a:rPr kumimoji="1" lang="ja-JP" altLang="ja-JP" sz="1200" b="0" i="0" u="none" strike="noStrike" kern="1200" cap="none" dirty="0" smtClean="0">
                <a:solidFill>
                  <a:schemeClr val="dk1"/>
                </a:solidFill>
                <a:effectLst/>
                <a:latin typeface="Calibri"/>
                <a:ea typeface="Calibri"/>
                <a:cs typeface="Calibri"/>
                <a:sym typeface="Calibri"/>
              </a:rPr>
              <a:t>異なる、とも感じています。</a:t>
            </a:r>
          </a:p>
          <a:p>
            <a:r>
              <a:rPr kumimoji="1" lang="ja-JP" altLang="ja-JP" sz="1200" b="0" i="0" u="none" strike="noStrike" kern="1200" cap="none" dirty="0" smtClean="0">
                <a:solidFill>
                  <a:schemeClr val="dk1"/>
                </a:solidFill>
                <a:effectLst/>
                <a:latin typeface="Calibri"/>
                <a:ea typeface="Calibri"/>
                <a:cs typeface="Calibri"/>
                <a:sym typeface="Calibri"/>
              </a:rPr>
              <a:t>だから私は、その違いを信じようと思っています。</a:t>
            </a:r>
          </a:p>
          <a:p>
            <a:r>
              <a:rPr kumimoji="1" lang="ja-JP" altLang="ja-JP" sz="1200" b="0" i="0" u="none" strike="noStrike" kern="1200" cap="none" dirty="0" smtClean="0">
                <a:solidFill>
                  <a:schemeClr val="dk1"/>
                </a:solidFill>
                <a:effectLst/>
                <a:latin typeface="Calibri"/>
                <a:ea typeface="Calibri"/>
                <a:cs typeface="Calibri"/>
                <a:sym typeface="Calibri"/>
              </a:rPr>
              <a:t>以上が後半のまとめです。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1"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endParaRPr kumimoji="1" lang="ja-JP" altLang="ja-JP" sz="1200" b="0" i="0" u="none" strike="noStrike" kern="1200" cap="none" dirty="0" smtClean="0">
              <a:solidFill>
                <a:schemeClr val="dk1"/>
              </a:solidFill>
              <a:effectLst/>
              <a:latin typeface="Calibri"/>
              <a:ea typeface="Calibri"/>
              <a:cs typeface="Calibri"/>
              <a:sym typeface="Calibri"/>
            </a:endParaRPr>
          </a:p>
          <a:p>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154" name="Shape 15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2031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この発表の中ではいくつかの事例を使わせてもらいました。</a:t>
            </a:r>
          </a:p>
          <a:p>
            <a:r>
              <a:rPr kumimoji="1" lang="ja-JP" altLang="ja-JP" sz="1200" b="0" i="0" u="none" strike="noStrike" kern="1200" cap="none" dirty="0" smtClean="0">
                <a:solidFill>
                  <a:schemeClr val="dk1"/>
                </a:solidFill>
                <a:effectLst/>
                <a:latin typeface="Calibri"/>
                <a:ea typeface="Calibri"/>
                <a:cs typeface="Calibri"/>
                <a:sym typeface="Calibri"/>
              </a:rPr>
              <a:t>もしそれらの文章を書いた人、関係がある人で</a:t>
            </a:r>
          </a:p>
          <a:p>
            <a:r>
              <a:rPr kumimoji="1" lang="ja-JP" altLang="ja-JP" sz="1200" b="0" i="0" u="none" strike="noStrike" kern="1200" cap="none" dirty="0" smtClean="0">
                <a:solidFill>
                  <a:schemeClr val="dk1"/>
                </a:solidFill>
                <a:effectLst/>
                <a:latin typeface="Calibri"/>
                <a:ea typeface="Calibri"/>
                <a:cs typeface="Calibri"/>
                <a:sym typeface="Calibri"/>
              </a:rPr>
              <a:t>私の使い方がおかしかったと感じましたら、 </a:t>
            </a:r>
          </a:p>
          <a:p>
            <a:r>
              <a:rPr kumimoji="1" lang="ja-JP" altLang="ja-JP" sz="1200" b="0" i="0" u="none" strike="noStrike" kern="1200" cap="none" dirty="0" smtClean="0">
                <a:solidFill>
                  <a:schemeClr val="dk1"/>
                </a:solidFill>
                <a:effectLst/>
                <a:latin typeface="Calibri"/>
                <a:ea typeface="Calibri"/>
                <a:cs typeface="Calibri"/>
                <a:sym typeface="Calibri"/>
              </a:rPr>
              <a:t>大変すみませんが教えてくださると嬉しいです。</a:t>
            </a:r>
          </a:p>
          <a:p>
            <a:r>
              <a:rPr kumimoji="1" lang="ja-JP" altLang="ja-JP" sz="1200" b="0" i="0" u="none" strike="noStrike" kern="1200" cap="none" dirty="0" smtClean="0">
                <a:solidFill>
                  <a:schemeClr val="dk1"/>
                </a:solidFill>
                <a:effectLst/>
                <a:latin typeface="Calibri"/>
                <a:ea typeface="Calibri"/>
                <a:cs typeface="Calibri"/>
                <a:sym typeface="Calibri"/>
              </a:rPr>
              <a:t>私には紹介するやり方について対話に応じる義務があります。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ありがとうございました。</a:t>
            </a:r>
            <a:endParaRPr kumimoji="1" lang="en-US" altLang="ja-JP" sz="1200" b="0" i="0" u="none" strike="noStrike" kern="1200" cap="none" dirty="0" smtClean="0">
              <a:solidFill>
                <a:schemeClr val="dk1"/>
              </a:solidFill>
              <a:effectLst/>
              <a:latin typeface="Calibri"/>
              <a:ea typeface="Calibri"/>
              <a:cs typeface="Calibri"/>
              <a:sym typeface="Calibri"/>
            </a:endParaRPr>
          </a:p>
          <a:p>
            <a:endParaRPr kumimoji="1" lang="en-US"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1" i="0" u="none" strike="noStrike" kern="1200" cap="none" dirty="0" smtClean="0">
                <a:solidFill>
                  <a:schemeClr val="dk1"/>
                </a:solidFill>
                <a:effectLst/>
                <a:latin typeface="Calibri"/>
                <a:ea typeface="Calibri"/>
                <a:cs typeface="Calibri"/>
                <a:sym typeface="Calibri"/>
              </a:rPr>
              <a:t>[</a:t>
            </a:r>
            <a:r>
              <a:rPr kumimoji="1" lang="ja-JP" altLang="en-US" sz="1200" b="1" i="0" u="none" strike="noStrike" kern="1200" cap="none" dirty="0" smtClean="0">
                <a:solidFill>
                  <a:schemeClr val="dk1"/>
                </a:solidFill>
                <a:effectLst/>
                <a:latin typeface="Calibri"/>
                <a:ea typeface="Calibri"/>
                <a:cs typeface="Calibri"/>
                <a:sym typeface="Calibri"/>
              </a:rPr>
              <a:t>発表時省略</a:t>
            </a:r>
            <a:r>
              <a:rPr kumimoji="1" lang="en-US" altLang="ja-JP" sz="1200" b="1" i="0" u="none" strike="noStrike" kern="1200" cap="none" dirty="0" smtClean="0">
                <a:solidFill>
                  <a:schemeClr val="dk1"/>
                </a:solidFill>
                <a:effectLst/>
                <a:latin typeface="Calibri"/>
                <a:ea typeface="Calibri"/>
                <a:cs typeface="Calibri"/>
                <a:sym typeface="Calibri"/>
              </a:rPr>
              <a:t>]</a:t>
            </a:r>
          </a:p>
          <a:p>
            <a:r>
              <a:rPr kumimoji="1" lang="ja-JP" altLang="ja-JP" sz="1200" b="0" i="0" u="none" strike="noStrike" kern="1200" cap="none" dirty="0" smtClean="0">
                <a:solidFill>
                  <a:schemeClr val="dk1"/>
                </a:solidFill>
                <a:effectLst/>
                <a:latin typeface="Calibri"/>
                <a:ea typeface="Calibri"/>
                <a:cs typeface="Calibri"/>
                <a:sym typeface="Calibri"/>
              </a:rPr>
              <a:t>最後に総まとめです</a:t>
            </a:r>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私は前半にエイブリズムのその先として</a:t>
            </a:r>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する</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とかできる</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にこだわって物事を把握することもまた問題なのではないのか</a:t>
            </a:r>
          </a:p>
          <a:p>
            <a:r>
              <a:rPr kumimoji="1" lang="ja-JP" altLang="ja-JP" sz="1200" b="0" i="0" u="none" strike="noStrike" kern="1200" cap="none" dirty="0" smtClean="0">
                <a:solidFill>
                  <a:schemeClr val="dk1"/>
                </a:solidFill>
                <a:effectLst/>
                <a:latin typeface="Calibri"/>
                <a:ea typeface="Calibri"/>
                <a:cs typeface="Calibri"/>
                <a:sym typeface="Calibri"/>
              </a:rPr>
              <a:t>と言いました</a:t>
            </a:r>
            <a:r>
              <a:rPr kumimoji="1" lang="en-US" altLang="ja-JP" sz="1200" b="0" i="0" u="none" strike="noStrike" kern="1200" cap="none" dirty="0" smtClean="0">
                <a:solidFill>
                  <a:schemeClr val="dk1"/>
                </a:solidFill>
                <a:effectLst/>
                <a:latin typeface="Calibri"/>
                <a:ea typeface="Calibri"/>
                <a:cs typeface="Calibri"/>
                <a:sym typeface="Calibri"/>
              </a:rPr>
              <a:t>.</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私はこの発表でいろいろと事例を挙げて考えましたが</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うまく</a:t>
            </a:r>
            <a:r>
              <a:rPr kumimoji="1" lang="ja-JP" altLang="ja-JP" sz="1200" b="0" i="0" u="sng" strike="noStrike" kern="1200" cap="none" dirty="0" smtClean="0">
                <a:solidFill>
                  <a:schemeClr val="dk1"/>
                </a:solidFill>
                <a:effectLst/>
                <a:latin typeface="Calibri"/>
                <a:ea typeface="Calibri"/>
                <a:cs typeface="Calibri"/>
                <a:sym typeface="Calibri"/>
              </a:rPr>
              <a:t>できて</a:t>
            </a:r>
            <a:r>
              <a:rPr kumimoji="1" lang="ja-JP" altLang="ja-JP" sz="1200" b="0" i="0" u="none" strike="noStrike" kern="1200" cap="none" dirty="0" smtClean="0">
                <a:solidFill>
                  <a:schemeClr val="dk1"/>
                </a:solidFill>
                <a:effectLst/>
                <a:latin typeface="Calibri"/>
                <a:ea typeface="Calibri"/>
                <a:cs typeface="Calibri"/>
                <a:sym typeface="Calibri"/>
              </a:rPr>
              <a:t>いたでしょうか</a:t>
            </a:r>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もちろんそういう考え方をしていること自体</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それが出来ていない</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ということですね</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でもとりあえずそれでいいのではないか</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今はそう思ってみることに</a:t>
            </a:r>
            <a:r>
              <a:rPr kumimoji="1" lang="ja-JP" altLang="ja-JP" sz="1200" b="0" i="0" u="sng" strike="noStrike" kern="1200" cap="none" dirty="0" smtClean="0">
                <a:solidFill>
                  <a:schemeClr val="dk1"/>
                </a:solidFill>
                <a:effectLst/>
                <a:latin typeface="Calibri"/>
                <a:ea typeface="Calibri"/>
                <a:cs typeface="Calibri"/>
                <a:sym typeface="Calibri"/>
              </a:rPr>
              <a:t>します</a:t>
            </a:r>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以上で発表を終わります</a:t>
            </a:r>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endParaRPr kumimoji="1" lang="en-US" altLang="ja-JP" sz="1200" b="0" i="0" u="none" strike="noStrike" kern="1200" cap="none" dirty="0" smtClean="0">
              <a:solidFill>
                <a:schemeClr val="dk1"/>
              </a:solidFill>
              <a:effectLst/>
              <a:latin typeface="Calibri"/>
              <a:ea typeface="Calibri"/>
              <a:cs typeface="Calibri"/>
              <a:sym typeface="Calibri"/>
            </a:endParaRPr>
          </a:p>
          <a:p>
            <a:endParaRPr kumimoji="1" lang="ja-JP" altLang="ja-JP" sz="1200" b="0" i="0" u="none" strike="noStrike" kern="1200" cap="none" dirty="0" smtClean="0">
              <a:solidFill>
                <a:schemeClr val="dk1"/>
              </a:solidFill>
              <a:effectLst/>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7307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lang="en-US" altLang="ja-JP" sz="1200" dirty="0" smtClean="0">
              <a:solidFill>
                <a:srgbClr val="002060"/>
              </a:solidFill>
            </a:endParaRPr>
          </a:p>
        </p:txBody>
      </p:sp>
      <p:sp>
        <p:nvSpPr>
          <p:cNvPr id="4" name="スライド番号プレースホルダー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89457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ja-JP" sz="1200" b="0" i="0" u="none" strike="noStrike" kern="1200" cap="none" dirty="0" smtClean="0">
                <a:solidFill>
                  <a:schemeClr val="dk1"/>
                </a:solidFill>
                <a:effectLst/>
                <a:latin typeface="Calibri"/>
                <a:ea typeface="Calibri"/>
                <a:cs typeface="Calibri"/>
                <a:sym typeface="Calibri"/>
              </a:rPr>
              <a:t>能力と障害というと、一般的には</a:t>
            </a:r>
          </a:p>
          <a:p>
            <a:r>
              <a:rPr kumimoji="1" lang="ja-JP" altLang="ja-JP" sz="1200" b="0" i="0" u="none" strike="noStrike" kern="1200" cap="none" dirty="0" smtClean="0">
                <a:solidFill>
                  <a:schemeClr val="dk1"/>
                </a:solidFill>
                <a:effectLst/>
                <a:latin typeface="Calibri"/>
                <a:ea typeface="Calibri"/>
                <a:cs typeface="Calibri"/>
                <a:sym typeface="Calibri"/>
              </a:rPr>
              <a:t>能力を持っていない、あるいは劣っている時、</a:t>
            </a:r>
          </a:p>
          <a:p>
            <a:r>
              <a:rPr kumimoji="1" lang="ja-JP" altLang="ja-JP" sz="1200" b="0" i="0" u="none" strike="noStrike" kern="1200" cap="none" dirty="0" smtClean="0">
                <a:solidFill>
                  <a:schemeClr val="dk1"/>
                </a:solidFill>
                <a:effectLst/>
                <a:latin typeface="Calibri"/>
                <a:ea typeface="Calibri"/>
                <a:cs typeface="Calibri"/>
                <a:sym typeface="Calibri"/>
              </a:rPr>
              <a:t>それは「障害」という言葉に近づく</a:t>
            </a:r>
          </a:p>
          <a:p>
            <a:r>
              <a:rPr kumimoji="1" lang="ja-JP" altLang="ja-JP" sz="1200" b="0" i="0" u="none" strike="noStrike" kern="1200" cap="none" dirty="0" smtClean="0">
                <a:solidFill>
                  <a:schemeClr val="dk1"/>
                </a:solidFill>
                <a:effectLst/>
                <a:latin typeface="Calibri"/>
                <a:ea typeface="Calibri"/>
                <a:cs typeface="Calibri"/>
                <a:sym typeface="Calibri"/>
              </a:rPr>
              <a:t>そう考えられているようです。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そしてまた一般的に、</a:t>
            </a:r>
          </a:p>
          <a:p>
            <a:r>
              <a:rPr kumimoji="1" lang="ja-JP" altLang="ja-JP" sz="1200" b="0" i="0" u="none" strike="noStrike" kern="1200" cap="none" dirty="0" smtClean="0">
                <a:solidFill>
                  <a:schemeClr val="dk1"/>
                </a:solidFill>
                <a:effectLst/>
                <a:latin typeface="Calibri"/>
                <a:ea typeface="Calibri"/>
                <a:cs typeface="Calibri"/>
                <a:sym typeface="Calibri"/>
              </a:rPr>
              <a:t>高い能力を持つ方がよりえらい</a:t>
            </a:r>
          </a:p>
          <a:p>
            <a:r>
              <a:rPr kumimoji="1" lang="ja-JP" altLang="ja-JP" sz="1200" b="0" i="0" u="none" strike="noStrike" kern="1200" cap="none" dirty="0" smtClean="0">
                <a:solidFill>
                  <a:schemeClr val="dk1"/>
                </a:solidFill>
                <a:effectLst/>
                <a:latin typeface="Calibri"/>
                <a:ea typeface="Calibri"/>
                <a:cs typeface="Calibri"/>
                <a:sym typeface="Calibri"/>
              </a:rPr>
              <a:t>という考え方があります。</a:t>
            </a:r>
          </a:p>
          <a:p>
            <a:r>
              <a:rPr kumimoji="1" lang="ja-JP" altLang="ja-JP" sz="1200" b="0" i="0" u="none" strike="noStrike" kern="1200" cap="none" dirty="0" smtClean="0">
                <a:solidFill>
                  <a:schemeClr val="dk1"/>
                </a:solidFill>
                <a:effectLst/>
                <a:latin typeface="Calibri"/>
                <a:ea typeface="Calibri"/>
                <a:cs typeface="Calibri"/>
                <a:sym typeface="Calibri"/>
              </a:rPr>
              <a:t>これはエイブリズムとも呼ばれています。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エイブリズムという価値観はかなり</a:t>
            </a:r>
            <a:r>
              <a:rPr kumimoji="1" lang="ja-JP" altLang="ja-JP" sz="1200" b="0" i="0" u="sng" strike="noStrike" kern="1200" cap="none" dirty="0" smtClean="0">
                <a:solidFill>
                  <a:schemeClr val="dk1"/>
                </a:solidFill>
                <a:effectLst/>
                <a:latin typeface="Calibri"/>
                <a:ea typeface="Calibri"/>
                <a:cs typeface="Calibri"/>
                <a:sym typeface="Calibri"/>
              </a:rPr>
              <a:t>強力</a:t>
            </a:r>
            <a:r>
              <a:rPr kumimoji="1" lang="ja-JP" altLang="ja-JP" sz="1200" b="0" i="0" u="none" strike="noStrike" kern="1200" cap="none" dirty="0" smtClean="0">
                <a:solidFill>
                  <a:schemeClr val="dk1"/>
                </a:solidFill>
                <a:effectLst/>
                <a:latin typeface="Calibri"/>
                <a:ea typeface="Calibri"/>
                <a:cs typeface="Calibri"/>
                <a:sym typeface="Calibri"/>
              </a:rPr>
              <a:t>に</a:t>
            </a:r>
          </a:p>
          <a:p>
            <a:r>
              <a:rPr kumimoji="1" lang="ja-JP" altLang="ja-JP" sz="1200" b="0" i="0" u="none" strike="noStrike" kern="1200" cap="none" dirty="0" smtClean="0">
                <a:solidFill>
                  <a:schemeClr val="dk1"/>
                </a:solidFill>
                <a:effectLst/>
                <a:latin typeface="Calibri"/>
                <a:ea typeface="Calibri"/>
                <a:cs typeface="Calibri"/>
                <a:sym typeface="Calibri"/>
              </a:rPr>
              <a:t>世の中を動かしています。</a:t>
            </a:r>
          </a:p>
          <a:p>
            <a:r>
              <a:rPr kumimoji="1" lang="ja-JP" altLang="ja-JP" sz="1200" b="0" i="0" u="none" strike="noStrike" kern="1200" cap="none" dirty="0" smtClean="0">
                <a:solidFill>
                  <a:schemeClr val="dk1"/>
                </a:solidFill>
                <a:effectLst/>
                <a:latin typeface="Calibri"/>
                <a:ea typeface="Calibri"/>
                <a:cs typeface="Calibri"/>
                <a:sym typeface="Calibri"/>
              </a:rPr>
              <a:t>でも私は同時に、どこかしら</a:t>
            </a:r>
          </a:p>
          <a:p>
            <a:r>
              <a:rPr kumimoji="1" lang="ja-JP" altLang="ja-JP" sz="1200" b="0" i="0" u="none" strike="noStrike" kern="1200" cap="none" dirty="0" smtClean="0">
                <a:solidFill>
                  <a:schemeClr val="dk1"/>
                </a:solidFill>
                <a:effectLst/>
                <a:latin typeface="Calibri"/>
                <a:ea typeface="Calibri"/>
                <a:cs typeface="Calibri"/>
                <a:sym typeface="Calibri"/>
              </a:rPr>
              <a:t>この価値観の中身が</a:t>
            </a:r>
          </a:p>
          <a:p>
            <a:r>
              <a:rPr kumimoji="1" lang="ja-JP" altLang="ja-JP" sz="1200" b="0" i="0" u="none" strike="noStrike" kern="1200" cap="none" dirty="0" smtClean="0">
                <a:solidFill>
                  <a:schemeClr val="dk1"/>
                </a:solidFill>
                <a:effectLst/>
                <a:latin typeface="Calibri"/>
                <a:ea typeface="Calibri"/>
                <a:cs typeface="Calibri"/>
                <a:sym typeface="Calibri"/>
              </a:rPr>
              <a:t>言葉で語られている内容とは食い違っている、</a:t>
            </a:r>
          </a:p>
          <a:p>
            <a:r>
              <a:rPr kumimoji="1" lang="ja-JP" altLang="ja-JP" sz="1200" b="0" i="0" u="none" strike="noStrike" kern="1200" cap="none" dirty="0" smtClean="0">
                <a:solidFill>
                  <a:schemeClr val="dk1"/>
                </a:solidFill>
                <a:effectLst/>
                <a:latin typeface="Calibri"/>
                <a:ea typeface="Calibri"/>
                <a:cs typeface="Calibri"/>
                <a:sym typeface="Calibri"/>
              </a:rPr>
              <a:t>という感覚も持ちました。</a:t>
            </a:r>
          </a:p>
          <a:p>
            <a:r>
              <a:rPr kumimoji="1" lang="ja-JP" altLang="ja-JP" sz="1200" b="0" i="0" u="none" strike="noStrike" kern="1200" cap="none" dirty="0" smtClean="0">
                <a:solidFill>
                  <a:schemeClr val="dk1"/>
                </a:solidFill>
                <a:effectLst/>
                <a:latin typeface="Calibri"/>
                <a:ea typeface="Calibri"/>
                <a:cs typeface="Calibri"/>
                <a:sym typeface="Calibri"/>
              </a:rPr>
              <a:t>前半ではエイブリズムについて考えます。</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4" name="スライド番号プレースホルダー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4677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ja-JP" sz="1200" b="0" i="0" u="none" strike="noStrike" kern="1200" cap="none" dirty="0" smtClean="0">
                <a:solidFill>
                  <a:schemeClr val="dk1"/>
                </a:solidFill>
                <a:effectLst/>
                <a:latin typeface="Calibri"/>
                <a:ea typeface="Calibri"/>
                <a:cs typeface="Calibri"/>
                <a:sym typeface="Calibri"/>
              </a:rPr>
              <a:t>初めにエイブリズムという言葉ですが、</a:t>
            </a:r>
          </a:p>
          <a:p>
            <a:r>
              <a:rPr kumimoji="1" lang="ja-JP" altLang="ja-JP" sz="1200" b="0" i="0" u="none" strike="noStrike" kern="1200" cap="none" dirty="0" smtClean="0">
                <a:solidFill>
                  <a:schemeClr val="dk1"/>
                </a:solidFill>
                <a:effectLst/>
                <a:latin typeface="Calibri"/>
                <a:ea typeface="Calibri"/>
                <a:cs typeface="Calibri"/>
                <a:sym typeface="Calibri"/>
              </a:rPr>
              <a:t>使われ方にばらつきがありますので</a:t>
            </a:r>
          </a:p>
          <a:p>
            <a:r>
              <a:rPr kumimoji="1" lang="ja-JP" altLang="ja-JP" sz="1200" b="0" i="0" u="none" strike="noStrike" kern="1200" cap="none" dirty="0" smtClean="0">
                <a:solidFill>
                  <a:schemeClr val="dk1"/>
                </a:solidFill>
                <a:effectLst/>
                <a:latin typeface="Calibri"/>
                <a:ea typeface="Calibri"/>
                <a:cs typeface="Calibri"/>
                <a:sym typeface="Calibri"/>
              </a:rPr>
              <a:t>私なりに意味を</a:t>
            </a:r>
            <a:r>
              <a:rPr kumimoji="1" lang="en-US" altLang="ja-JP" sz="1200" b="0" i="0" u="none" strike="noStrike" kern="1200" cap="none" dirty="0" smtClean="0">
                <a:solidFill>
                  <a:schemeClr val="dk1"/>
                </a:solidFill>
                <a:effectLst/>
                <a:latin typeface="Calibri"/>
                <a:ea typeface="Calibri"/>
                <a:cs typeface="Calibri"/>
                <a:sym typeface="Calibri"/>
              </a:rPr>
              <a:t>3</a:t>
            </a:r>
            <a:r>
              <a:rPr kumimoji="1" lang="ja-JP" altLang="ja-JP" sz="1200" b="0" i="0" u="none" strike="noStrike" kern="1200" cap="none" dirty="0" err="1" smtClean="0">
                <a:solidFill>
                  <a:schemeClr val="dk1"/>
                </a:solidFill>
                <a:effectLst/>
                <a:latin typeface="Calibri"/>
                <a:ea typeface="Calibri"/>
                <a:cs typeface="Calibri"/>
                <a:sym typeface="Calibri"/>
              </a:rPr>
              <a:t>つに</a:t>
            </a:r>
            <a:r>
              <a:rPr kumimoji="1" lang="ja-JP" altLang="ja-JP" sz="1200" b="0" i="0" u="none" strike="noStrike" kern="1200" cap="none" dirty="0" smtClean="0">
                <a:solidFill>
                  <a:schemeClr val="dk1"/>
                </a:solidFill>
                <a:effectLst/>
                <a:latin typeface="Calibri"/>
                <a:ea typeface="Calibri"/>
                <a:cs typeface="Calibri"/>
                <a:sym typeface="Calibri"/>
              </a:rPr>
              <a:t>分類します。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1</a:t>
            </a:r>
            <a:r>
              <a:rPr kumimoji="1" lang="ja-JP" altLang="ja-JP" sz="1200" b="0" i="0" u="none" strike="noStrike" kern="1200" cap="none" dirty="0" smtClean="0">
                <a:solidFill>
                  <a:schemeClr val="dk1"/>
                </a:solidFill>
                <a:effectLst/>
                <a:latin typeface="Calibri"/>
                <a:ea typeface="Calibri"/>
                <a:cs typeface="Calibri"/>
                <a:sym typeface="Calibri"/>
              </a:rPr>
              <a:t>つめは障害差別、</a:t>
            </a:r>
          </a:p>
          <a:p>
            <a:r>
              <a:rPr kumimoji="1" lang="ja-JP" altLang="ja-JP" sz="1200" b="0" i="0" u="none" strike="noStrike" kern="1200" cap="none" dirty="0" smtClean="0">
                <a:solidFill>
                  <a:schemeClr val="dk1"/>
                </a:solidFill>
                <a:effectLst/>
                <a:latin typeface="Calibri"/>
                <a:ea typeface="Calibri"/>
                <a:cs typeface="Calibri"/>
                <a:sym typeface="Calibri"/>
              </a:rPr>
              <a:t>単純に障害に対する差別的な価値観全体を</a:t>
            </a:r>
          </a:p>
          <a:p>
            <a:r>
              <a:rPr kumimoji="1" lang="ja-JP" altLang="ja-JP" sz="1200" b="0" i="0" u="none" strike="noStrike" kern="1200" cap="none" dirty="0" smtClean="0">
                <a:solidFill>
                  <a:schemeClr val="dk1"/>
                </a:solidFill>
                <a:effectLst/>
                <a:latin typeface="Calibri"/>
                <a:ea typeface="Calibri"/>
                <a:cs typeface="Calibri"/>
                <a:sym typeface="Calibri"/>
              </a:rPr>
              <a:t>エイブリズムと呼ぶことがあります。</a:t>
            </a:r>
          </a:p>
          <a:p>
            <a:r>
              <a:rPr kumimoji="1" lang="ja-JP" altLang="ja-JP" sz="1200" b="0" i="0" u="none" strike="noStrike" kern="1200" cap="none" dirty="0" smtClean="0">
                <a:solidFill>
                  <a:schemeClr val="dk1"/>
                </a:solidFill>
                <a:effectLst/>
                <a:latin typeface="Calibri"/>
                <a:ea typeface="Calibri"/>
                <a:cs typeface="Calibri"/>
                <a:sym typeface="Calibri"/>
              </a:rPr>
              <a:t>これはディスエイブリズムとも呼ばれます。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2</a:t>
            </a:r>
            <a:r>
              <a:rPr kumimoji="1" lang="ja-JP" altLang="ja-JP" sz="1200" b="0" i="0" u="none" strike="noStrike" kern="1200" cap="none" dirty="0" smtClean="0">
                <a:solidFill>
                  <a:schemeClr val="dk1"/>
                </a:solidFill>
                <a:effectLst/>
                <a:latin typeface="Calibri"/>
                <a:ea typeface="Calibri"/>
                <a:cs typeface="Calibri"/>
                <a:sym typeface="Calibri"/>
              </a:rPr>
              <a:t>つめに能力中心主義です。</a:t>
            </a:r>
          </a:p>
          <a:p>
            <a:r>
              <a:rPr kumimoji="1" lang="ja-JP" altLang="ja-JP" sz="1200" b="0" i="0" u="none" strike="noStrike" kern="1200" cap="none" dirty="0" smtClean="0">
                <a:solidFill>
                  <a:schemeClr val="dk1"/>
                </a:solidFill>
                <a:effectLst/>
                <a:latin typeface="Calibri"/>
                <a:ea typeface="Calibri"/>
                <a:cs typeface="Calibri"/>
                <a:sym typeface="Calibri"/>
              </a:rPr>
              <a:t>先ほど述べた</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「能力があるのは良い事、より有能な方が良い人間」</a:t>
            </a:r>
          </a:p>
          <a:p>
            <a:r>
              <a:rPr kumimoji="1" lang="ja-JP" altLang="ja-JP" sz="1200" b="0" i="0" u="none" strike="noStrike" kern="1200" cap="none" dirty="0" smtClean="0">
                <a:solidFill>
                  <a:schemeClr val="dk1"/>
                </a:solidFill>
                <a:effectLst/>
                <a:latin typeface="Calibri"/>
                <a:ea typeface="Calibri"/>
                <a:cs typeface="Calibri"/>
                <a:sym typeface="Calibri"/>
              </a:rPr>
              <a:t>という価値観です。発表ではこれについて中心的に考えます。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1</a:t>
            </a:r>
            <a:r>
              <a:rPr kumimoji="1" lang="ja-JP" altLang="ja-JP" sz="1200" b="0" i="0" u="none" strike="noStrike" kern="1200" cap="none" dirty="0" smtClean="0">
                <a:solidFill>
                  <a:schemeClr val="dk1"/>
                </a:solidFill>
                <a:effectLst/>
                <a:latin typeface="Calibri"/>
                <a:ea typeface="Calibri"/>
                <a:cs typeface="Calibri"/>
                <a:sym typeface="Calibri"/>
              </a:rPr>
              <a:t>と</a:t>
            </a:r>
            <a:r>
              <a:rPr kumimoji="1" lang="en-US" altLang="ja-JP" sz="1200" b="0" i="0" u="none" strike="noStrike" kern="1200" cap="none" dirty="0" smtClean="0">
                <a:solidFill>
                  <a:schemeClr val="dk1"/>
                </a:solidFill>
                <a:effectLst/>
                <a:latin typeface="Calibri"/>
                <a:ea typeface="Calibri"/>
                <a:cs typeface="Calibri"/>
                <a:sym typeface="Calibri"/>
              </a:rPr>
              <a:t>2</a:t>
            </a:r>
            <a:r>
              <a:rPr kumimoji="1" lang="ja-JP" altLang="ja-JP" sz="1200" b="0" i="0" u="none" strike="noStrike" kern="1200" cap="none" dirty="0" smtClean="0">
                <a:solidFill>
                  <a:schemeClr val="dk1"/>
                </a:solidFill>
                <a:effectLst/>
                <a:latin typeface="Calibri"/>
                <a:ea typeface="Calibri"/>
                <a:cs typeface="Calibri"/>
                <a:sym typeface="Calibri"/>
              </a:rPr>
              <a:t>がおおよそ</a:t>
            </a:r>
          </a:p>
          <a:p>
            <a:r>
              <a:rPr kumimoji="1" lang="ja-JP" altLang="ja-JP" sz="1200" b="0" i="0" u="none" strike="noStrike" kern="1200" cap="none" dirty="0" smtClean="0">
                <a:solidFill>
                  <a:schemeClr val="dk1"/>
                </a:solidFill>
                <a:effectLst/>
                <a:latin typeface="Calibri"/>
                <a:ea typeface="Calibri"/>
                <a:cs typeface="Calibri"/>
                <a:sym typeface="Calibri"/>
              </a:rPr>
              <a:t>エイブリズムという言葉の範囲ですが、</a:t>
            </a:r>
          </a:p>
          <a:p>
            <a:r>
              <a:rPr kumimoji="1" lang="ja-JP" altLang="ja-JP" sz="1200" b="0" i="0" u="none" strike="noStrike" kern="1200" cap="none" dirty="0" smtClean="0">
                <a:solidFill>
                  <a:schemeClr val="dk1"/>
                </a:solidFill>
                <a:effectLst/>
                <a:latin typeface="Calibri"/>
                <a:ea typeface="Calibri"/>
                <a:cs typeface="Calibri"/>
                <a:sym typeface="Calibri"/>
              </a:rPr>
              <a:t>私はエイブリズムをもう少しだけ広くとらえようと思っています。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3</a:t>
            </a:r>
            <a:r>
              <a:rPr kumimoji="1" lang="ja-JP" altLang="ja-JP" sz="1200" b="0" i="0" u="none" strike="noStrike" kern="1200" cap="none" dirty="0" smtClean="0">
                <a:solidFill>
                  <a:schemeClr val="dk1"/>
                </a:solidFill>
                <a:effectLst/>
                <a:latin typeface="Calibri"/>
                <a:ea typeface="Calibri"/>
                <a:cs typeface="Calibri"/>
                <a:sym typeface="Calibri"/>
              </a:rPr>
              <a:t>つめは考える時に、あるいは考えをやめる時に使う</a:t>
            </a:r>
          </a:p>
          <a:p>
            <a:r>
              <a:rPr kumimoji="1" lang="ja-JP" altLang="ja-JP" sz="1200" b="0" i="0" u="none" strike="noStrike" kern="1200" cap="none" dirty="0" smtClean="0">
                <a:solidFill>
                  <a:schemeClr val="dk1"/>
                </a:solidFill>
                <a:effectLst/>
                <a:latin typeface="Calibri"/>
                <a:ea typeface="Calibri"/>
                <a:cs typeface="Calibri"/>
                <a:sym typeface="Calibri"/>
              </a:rPr>
              <a:t>特定のパターンのことです。</a:t>
            </a:r>
          </a:p>
          <a:p>
            <a:r>
              <a:rPr kumimoji="1" lang="ja-JP" altLang="ja-JP" sz="1200" b="0" i="0" u="none" strike="noStrike" kern="1200" cap="none" dirty="0" smtClean="0">
                <a:solidFill>
                  <a:schemeClr val="dk1"/>
                </a:solidFill>
                <a:effectLst/>
                <a:latin typeface="Calibri"/>
                <a:ea typeface="Calibri"/>
                <a:cs typeface="Calibri"/>
                <a:sym typeface="Calibri"/>
              </a:rPr>
              <a:t>つまり相手や物事に向き合う時に</a:t>
            </a:r>
          </a:p>
          <a:p>
            <a:r>
              <a:rPr kumimoji="1" lang="ja-JP" altLang="ja-JP" sz="1200" b="0" i="0" u="none" strike="noStrike" kern="1200" cap="none" dirty="0" smtClean="0">
                <a:solidFill>
                  <a:schemeClr val="dk1"/>
                </a:solidFill>
                <a:effectLst/>
                <a:latin typeface="Calibri"/>
                <a:ea typeface="Calibri"/>
                <a:cs typeface="Calibri"/>
                <a:sym typeface="Calibri"/>
              </a:rPr>
              <a:t>何が出来るのか、とか</a:t>
            </a:r>
          </a:p>
          <a:p>
            <a:r>
              <a:rPr kumimoji="1" lang="ja-JP" altLang="ja-JP" sz="1200" b="0" i="0" u="none" strike="noStrike" kern="1200" cap="none" dirty="0" smtClean="0">
                <a:solidFill>
                  <a:schemeClr val="dk1"/>
                </a:solidFill>
                <a:effectLst/>
                <a:latin typeface="Calibri"/>
                <a:ea typeface="Calibri"/>
                <a:cs typeface="Calibri"/>
                <a:sym typeface="Calibri"/>
              </a:rPr>
              <a:t>何をしてきたのか、とか</a:t>
            </a:r>
          </a:p>
          <a:p>
            <a:r>
              <a:rPr kumimoji="1" lang="ja-JP" altLang="ja-JP" sz="1200" b="0" i="0" u="none" strike="noStrike" kern="1200" cap="none" dirty="0" smtClean="0">
                <a:solidFill>
                  <a:schemeClr val="dk1"/>
                </a:solidFill>
                <a:effectLst/>
                <a:latin typeface="Calibri"/>
                <a:ea typeface="Calibri"/>
                <a:cs typeface="Calibri"/>
                <a:sym typeface="Calibri"/>
              </a:rPr>
              <a:t>何をするために、とか</a:t>
            </a:r>
          </a:p>
          <a:p>
            <a:r>
              <a:rPr kumimoji="1" lang="ja-JP" altLang="ja-JP" sz="1200" b="0" i="0" u="none" strike="noStrike" kern="1200" cap="none" dirty="0" smtClean="0">
                <a:solidFill>
                  <a:schemeClr val="dk1"/>
                </a:solidFill>
                <a:effectLst/>
                <a:latin typeface="Calibri"/>
                <a:ea typeface="Calibri"/>
                <a:cs typeface="Calibri"/>
                <a:sym typeface="Calibri"/>
              </a:rPr>
              <a:t>そういう切り口で何がしかを捉えようとする態度、</a:t>
            </a:r>
          </a:p>
          <a:p>
            <a:r>
              <a:rPr kumimoji="1" lang="ja-JP" altLang="ja-JP" sz="1200" b="0" i="0" u="none" strike="noStrike" kern="1200" cap="none" dirty="0" smtClean="0">
                <a:solidFill>
                  <a:schemeClr val="dk1"/>
                </a:solidFill>
                <a:effectLst/>
                <a:latin typeface="Calibri"/>
                <a:ea typeface="Calibri"/>
                <a:cs typeface="Calibri"/>
                <a:sym typeface="Calibri"/>
              </a:rPr>
              <a:t>物事を説明しようとするパターン、</a:t>
            </a:r>
          </a:p>
          <a:p>
            <a:r>
              <a:rPr kumimoji="1" lang="ja-JP" altLang="ja-JP" sz="1200" b="0" i="0" u="none" strike="noStrike" kern="1200" cap="none" dirty="0" smtClean="0">
                <a:solidFill>
                  <a:schemeClr val="dk1"/>
                </a:solidFill>
                <a:effectLst/>
                <a:latin typeface="Calibri"/>
                <a:ea typeface="Calibri"/>
                <a:cs typeface="Calibri"/>
                <a:sym typeface="Calibri"/>
              </a:rPr>
              <a:t>そういう世界観もエイブリズムかもしれない、そう考えています。</a:t>
            </a:r>
          </a:p>
          <a:p>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4" name="スライド番号プレースホルダー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5285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話を戻して今日の問いです。</a:t>
            </a:r>
          </a:p>
          <a:p>
            <a:r>
              <a:rPr kumimoji="1" lang="ja-JP" altLang="ja-JP" sz="1200" b="0" i="0" u="none" strike="noStrike" kern="1200" cap="none" dirty="0" smtClean="0">
                <a:solidFill>
                  <a:schemeClr val="dk1"/>
                </a:solidFill>
                <a:effectLst/>
                <a:latin typeface="Calibri"/>
                <a:ea typeface="Calibri"/>
                <a:cs typeface="Calibri"/>
                <a:sym typeface="Calibri"/>
              </a:rPr>
              <a:t>能力がある</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良い</a:t>
            </a:r>
          </a:p>
          <a:p>
            <a:r>
              <a:rPr kumimoji="1" lang="ja-JP" altLang="ja-JP" sz="1200" b="0" i="0" u="none" strike="noStrike" kern="1200" cap="none" dirty="0" smtClean="0">
                <a:solidFill>
                  <a:schemeClr val="dk1"/>
                </a:solidFill>
                <a:effectLst/>
                <a:latin typeface="Calibri"/>
                <a:ea typeface="Calibri"/>
                <a:cs typeface="Calibri"/>
                <a:sym typeface="Calibri"/>
              </a:rPr>
              <a:t>というエイブリズムの価値観は</a:t>
            </a:r>
          </a:p>
          <a:p>
            <a:r>
              <a:rPr kumimoji="1" lang="ja-JP" altLang="ja-JP" sz="1200" b="0" i="0" u="none" strike="noStrike" kern="1200" cap="none" dirty="0" smtClean="0">
                <a:solidFill>
                  <a:schemeClr val="dk1"/>
                </a:solidFill>
                <a:effectLst/>
                <a:latin typeface="Calibri"/>
                <a:ea typeface="Calibri"/>
                <a:cs typeface="Calibri"/>
                <a:sym typeface="Calibri"/>
              </a:rPr>
              <a:t>それ自体でシンプルに完結していて、</a:t>
            </a:r>
          </a:p>
          <a:p>
            <a:r>
              <a:rPr kumimoji="1" lang="ja-JP" altLang="ja-JP" sz="1200" b="0" i="0" u="none" strike="noStrike" kern="1200" cap="none" dirty="0" smtClean="0">
                <a:solidFill>
                  <a:schemeClr val="dk1"/>
                </a:solidFill>
                <a:effectLst/>
                <a:latin typeface="Calibri"/>
                <a:ea typeface="Calibri"/>
                <a:cs typeface="Calibri"/>
                <a:sym typeface="Calibri"/>
              </a:rPr>
              <a:t>だからこそ反論しづらいと思われているようです。</a:t>
            </a:r>
          </a:p>
          <a:p>
            <a:r>
              <a:rPr kumimoji="1" lang="ja-JP" altLang="ja-JP" sz="1200" b="0" i="0" u="none" strike="noStrike" kern="1200" cap="none" dirty="0" smtClean="0">
                <a:solidFill>
                  <a:schemeClr val="dk1"/>
                </a:solidFill>
                <a:effectLst/>
                <a:latin typeface="Calibri"/>
                <a:ea typeface="Calibri"/>
                <a:cs typeface="Calibri"/>
                <a:sym typeface="Calibri"/>
              </a:rPr>
              <a:t>そしてエイブリズムは度々、</a:t>
            </a:r>
          </a:p>
          <a:p>
            <a:r>
              <a:rPr kumimoji="1" lang="ja-JP" altLang="ja-JP" sz="1200" b="0" i="0" u="none" strike="noStrike" kern="1200" cap="none" dirty="0" smtClean="0">
                <a:solidFill>
                  <a:schemeClr val="dk1"/>
                </a:solidFill>
                <a:effectLst/>
                <a:latin typeface="Calibri"/>
                <a:ea typeface="Calibri"/>
                <a:cs typeface="Calibri"/>
                <a:sym typeface="Calibri"/>
              </a:rPr>
              <a:t>能力の低さと関係する「障害」に対して</a:t>
            </a:r>
          </a:p>
          <a:p>
            <a:r>
              <a:rPr kumimoji="1" lang="ja-JP" altLang="ja-JP" sz="1200" b="0" i="0" u="none" strike="noStrike" kern="1200" cap="none" dirty="0" smtClean="0">
                <a:solidFill>
                  <a:schemeClr val="dk1"/>
                </a:solidFill>
                <a:effectLst/>
                <a:latin typeface="Calibri"/>
                <a:ea typeface="Calibri"/>
                <a:cs typeface="Calibri"/>
                <a:sym typeface="Calibri"/>
              </a:rPr>
              <a:t>差別する際の根拠としても持ち出されます。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しかし能力のあるなしと良い悪い、そして健常と障害は</a:t>
            </a:r>
          </a:p>
          <a:p>
            <a:r>
              <a:rPr kumimoji="1" lang="ja-JP" altLang="ja-JP" sz="1200" b="0" i="0" u="none" strike="noStrike" kern="1200" cap="none" dirty="0" smtClean="0">
                <a:solidFill>
                  <a:schemeClr val="dk1"/>
                </a:solidFill>
                <a:effectLst/>
                <a:latin typeface="Calibri"/>
                <a:ea typeface="Calibri"/>
                <a:cs typeface="Calibri"/>
                <a:sym typeface="Calibri"/>
              </a:rPr>
              <a:t>社会の中でストレートにつながっているでしょうか</a:t>
            </a:r>
            <a:r>
              <a:rPr kumimoji="1" lang="en-US" altLang="ja-JP" sz="1200" b="0" i="0" u="none" strike="noStrike" kern="1200" cap="none" dirty="0" smtClean="0">
                <a:solidFill>
                  <a:schemeClr val="dk1"/>
                </a:solidFill>
                <a:effectLst/>
                <a:latin typeface="Calibri"/>
                <a:ea typeface="Calibri"/>
                <a:cs typeface="Calibri"/>
                <a:sym typeface="Calibri"/>
              </a:rPr>
              <a:t>?</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たしかに障害に限らずマイノリティは</a:t>
            </a:r>
          </a:p>
          <a:p>
            <a:r>
              <a:rPr kumimoji="1" lang="ja-JP" altLang="ja-JP" sz="1200" b="0" i="0" u="none" strike="noStrike" kern="1200" cap="none" dirty="0" smtClean="0">
                <a:solidFill>
                  <a:schemeClr val="dk1"/>
                </a:solidFill>
                <a:effectLst/>
                <a:latin typeface="Calibri"/>
                <a:ea typeface="Calibri"/>
                <a:cs typeface="Calibri"/>
                <a:sym typeface="Calibri"/>
              </a:rPr>
              <a:t>「能力」自体を評価されにくい傾向があります。</a:t>
            </a:r>
          </a:p>
          <a:p>
            <a:r>
              <a:rPr kumimoji="1" lang="ja-JP" altLang="ja-JP" sz="1200" b="0" i="0" u="none" strike="noStrike" kern="1200" cap="none" dirty="0" smtClean="0">
                <a:solidFill>
                  <a:schemeClr val="dk1"/>
                </a:solidFill>
                <a:effectLst/>
                <a:latin typeface="Calibri"/>
                <a:ea typeface="Calibri"/>
                <a:cs typeface="Calibri"/>
                <a:sym typeface="Calibri"/>
              </a:rPr>
              <a:t>しかし私はそれ以上に</a:t>
            </a:r>
          </a:p>
          <a:p>
            <a:r>
              <a:rPr kumimoji="1" lang="ja-JP" altLang="ja-JP" sz="1200" b="0" i="0" u="none" strike="noStrike" kern="1200" cap="none" dirty="0" smtClean="0">
                <a:solidFill>
                  <a:schemeClr val="dk1"/>
                </a:solidFill>
                <a:effectLst/>
                <a:latin typeface="Calibri"/>
                <a:ea typeface="Calibri"/>
                <a:cs typeface="Calibri"/>
                <a:sym typeface="Calibri"/>
              </a:rPr>
              <a:t>能力中心主義という仕組み全体に一貫性のなさを感じます。</a:t>
            </a:r>
          </a:p>
          <a:p>
            <a:r>
              <a:rPr kumimoji="1" lang="ja-JP" altLang="ja-JP" sz="1200" b="0" i="0" u="none" strike="noStrike" kern="1200" cap="none" dirty="0" smtClean="0">
                <a:solidFill>
                  <a:schemeClr val="dk1"/>
                </a:solidFill>
                <a:effectLst/>
                <a:latin typeface="Calibri"/>
                <a:ea typeface="Calibri"/>
                <a:cs typeface="Calibri"/>
                <a:sym typeface="Calibri"/>
              </a:rPr>
              <a:t>今から</a:t>
            </a:r>
            <a:r>
              <a:rPr kumimoji="1" lang="en-US" altLang="ja-JP" sz="1200" b="0" i="0" u="none" strike="noStrike" kern="1200" cap="none" dirty="0" smtClean="0">
                <a:solidFill>
                  <a:schemeClr val="dk1"/>
                </a:solidFill>
                <a:effectLst/>
                <a:latin typeface="Calibri"/>
                <a:ea typeface="Calibri"/>
                <a:cs typeface="Calibri"/>
                <a:sym typeface="Calibri"/>
              </a:rPr>
              <a:t>4</a:t>
            </a:r>
            <a:r>
              <a:rPr kumimoji="1" lang="ja-JP" altLang="ja-JP" sz="1200" b="0" i="0" u="none" strike="noStrike" kern="1200" cap="none" dirty="0" err="1" smtClean="0">
                <a:solidFill>
                  <a:schemeClr val="dk1"/>
                </a:solidFill>
                <a:effectLst/>
                <a:latin typeface="Calibri"/>
                <a:ea typeface="Calibri"/>
                <a:cs typeface="Calibri"/>
                <a:sym typeface="Calibri"/>
              </a:rPr>
              <a:t>つの</a:t>
            </a:r>
            <a:r>
              <a:rPr kumimoji="1" lang="ja-JP" altLang="ja-JP" sz="1200" b="0" i="0" u="none" strike="noStrike" kern="1200" cap="none" dirty="0" smtClean="0">
                <a:solidFill>
                  <a:schemeClr val="dk1"/>
                </a:solidFill>
                <a:effectLst/>
                <a:latin typeface="Calibri"/>
                <a:ea typeface="Calibri"/>
                <a:cs typeface="Calibri"/>
                <a:sym typeface="Calibri"/>
              </a:rPr>
              <a:t>例を通じて</a:t>
            </a:r>
          </a:p>
          <a:p>
            <a:r>
              <a:rPr kumimoji="1" lang="ja-JP" altLang="ja-JP" sz="1200" b="0" i="0" u="none" strike="noStrike" kern="1200" cap="none" dirty="0" smtClean="0">
                <a:solidFill>
                  <a:schemeClr val="dk1"/>
                </a:solidFill>
                <a:effectLst/>
                <a:latin typeface="Calibri"/>
                <a:ea typeface="Calibri"/>
                <a:cs typeface="Calibri"/>
                <a:sym typeface="Calibri"/>
              </a:rPr>
              <a:t>エイブリズムが文言通りに信じられているのか考えます。</a:t>
            </a:r>
          </a:p>
          <a:p>
            <a:r>
              <a:rPr kumimoji="1" lang="ja-JP" altLang="ja-JP" sz="1200" b="0" i="0" u="none" strike="noStrike" kern="1200" cap="none" dirty="0" smtClean="0">
                <a:solidFill>
                  <a:schemeClr val="dk1"/>
                </a:solidFill>
                <a:effectLst/>
                <a:latin typeface="Calibri"/>
                <a:ea typeface="Calibri"/>
                <a:cs typeface="Calibri"/>
                <a:sym typeface="Calibri"/>
              </a:rPr>
              <a:t>ここでは｢能力を</a:t>
            </a:r>
            <a:r>
              <a:rPr kumimoji="1" lang="ja-JP" altLang="ja-JP" sz="1200" b="0" i="0" u="sng" strike="noStrike" kern="1200" cap="none" dirty="0" smtClean="0">
                <a:solidFill>
                  <a:schemeClr val="dk1"/>
                </a:solidFill>
                <a:effectLst/>
                <a:latin typeface="Calibri"/>
                <a:ea typeface="Calibri"/>
                <a:cs typeface="Calibri"/>
                <a:sym typeface="Calibri"/>
              </a:rPr>
              <a:t>持つ</a:t>
            </a:r>
            <a:r>
              <a:rPr kumimoji="1" lang="ja-JP" altLang="ja-JP" sz="1200" b="0" i="0" u="none" strike="noStrike" kern="1200" cap="none" dirty="0" smtClean="0">
                <a:solidFill>
                  <a:schemeClr val="dk1"/>
                </a:solidFill>
                <a:effectLst/>
                <a:latin typeface="Calibri"/>
                <a:ea typeface="Calibri"/>
                <a:cs typeface="Calibri"/>
                <a:sym typeface="Calibri"/>
              </a:rPr>
              <a:t>」とか</a:t>
            </a:r>
          </a:p>
          <a:p>
            <a:r>
              <a:rPr kumimoji="1" lang="ja-JP"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sng" strike="noStrike" kern="1200" cap="none" dirty="0" smtClean="0">
                <a:solidFill>
                  <a:schemeClr val="dk1"/>
                </a:solidFill>
                <a:effectLst/>
                <a:latin typeface="Calibri"/>
                <a:ea typeface="Calibri"/>
                <a:cs typeface="Calibri"/>
                <a:sym typeface="Calibri"/>
              </a:rPr>
              <a:t>できる</a:t>
            </a:r>
            <a:r>
              <a:rPr kumimoji="1" lang="ja-JP" altLang="ja-JP" sz="1200" b="0" i="0" u="none" strike="noStrike" kern="1200" cap="none" dirty="0" smtClean="0">
                <a:solidFill>
                  <a:schemeClr val="dk1"/>
                </a:solidFill>
                <a:effectLst/>
                <a:latin typeface="Calibri"/>
                <a:ea typeface="Calibri"/>
                <a:cs typeface="Calibri"/>
                <a:sym typeface="Calibri"/>
              </a:rPr>
              <a:t>｣といった言葉に</a:t>
            </a:r>
          </a:p>
          <a:p>
            <a:r>
              <a:rPr kumimoji="1" lang="ja-JP" altLang="ja-JP" sz="1200" b="0" i="0" u="none" strike="noStrike" kern="1200" cap="none" dirty="0" smtClean="0">
                <a:solidFill>
                  <a:schemeClr val="dk1"/>
                </a:solidFill>
                <a:effectLst/>
                <a:latin typeface="Calibri"/>
                <a:ea typeface="Calibri"/>
                <a:cs typeface="Calibri"/>
                <a:sym typeface="Calibri"/>
              </a:rPr>
              <a:t>着目してみてください。</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95" name="Shape 9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5391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まず</a:t>
            </a:r>
            <a:r>
              <a:rPr kumimoji="1" lang="en-US" altLang="ja-JP" sz="1200" b="0" i="0" u="none" strike="noStrike" kern="1200" cap="none" dirty="0" smtClean="0">
                <a:solidFill>
                  <a:schemeClr val="dk1"/>
                </a:solidFill>
                <a:effectLst/>
                <a:latin typeface="Calibri"/>
                <a:ea typeface="Calibri"/>
                <a:cs typeface="Calibri"/>
                <a:sym typeface="Calibri"/>
              </a:rPr>
              <a:t>1</a:t>
            </a:r>
            <a:r>
              <a:rPr kumimoji="1" lang="ja-JP" altLang="ja-JP" sz="1200" b="0" i="0" u="none" strike="noStrike" kern="1200" cap="none" dirty="0" smtClean="0">
                <a:solidFill>
                  <a:schemeClr val="dk1"/>
                </a:solidFill>
                <a:effectLst/>
                <a:latin typeface="Calibri"/>
                <a:ea typeface="Calibri"/>
                <a:cs typeface="Calibri"/>
                <a:sym typeface="Calibri"/>
              </a:rPr>
              <a:t>つめ</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「能力がある」という表現がされていても、</a:t>
            </a:r>
          </a:p>
          <a:p>
            <a:r>
              <a:rPr kumimoji="1" lang="ja-JP" altLang="ja-JP" sz="1200" b="0" i="0" u="none" strike="noStrike" kern="1200" cap="none" dirty="0" smtClean="0">
                <a:solidFill>
                  <a:schemeClr val="dk1"/>
                </a:solidFill>
                <a:effectLst/>
                <a:latin typeface="Calibri"/>
                <a:ea typeface="Calibri"/>
                <a:cs typeface="Calibri"/>
                <a:sym typeface="Calibri"/>
              </a:rPr>
              <a:t>そのあとそれがどう扱われるのかは</a:t>
            </a:r>
          </a:p>
          <a:p>
            <a:r>
              <a:rPr kumimoji="1" lang="ja-JP" altLang="ja-JP" sz="1200" b="0" i="0" u="none" strike="noStrike" kern="1200" cap="none" dirty="0" smtClean="0">
                <a:solidFill>
                  <a:schemeClr val="dk1"/>
                </a:solidFill>
                <a:effectLst/>
                <a:latin typeface="Calibri"/>
                <a:ea typeface="Calibri"/>
                <a:cs typeface="Calibri"/>
                <a:sym typeface="Calibri"/>
              </a:rPr>
              <a:t>必ずしも全員同じではありません。</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例えば、私は</a:t>
            </a:r>
          </a:p>
          <a:p>
            <a:r>
              <a:rPr kumimoji="1" lang="ja-JP" altLang="ja-JP" sz="1200" b="0" i="0" u="none" strike="noStrike" kern="1200" cap="none" dirty="0" smtClean="0">
                <a:solidFill>
                  <a:schemeClr val="dk1"/>
                </a:solidFill>
                <a:effectLst/>
                <a:latin typeface="Calibri"/>
                <a:ea typeface="Calibri"/>
                <a:cs typeface="Calibri"/>
                <a:sym typeface="Calibri"/>
              </a:rPr>
              <a:t>いわゆる「作業所の利用者」と呼ばれる方に対して、</a:t>
            </a:r>
          </a:p>
          <a:p>
            <a:r>
              <a:rPr kumimoji="1" lang="ja-JP" altLang="ja-JP" sz="1200" b="0" i="0" u="none" strike="noStrike" kern="1200" cap="none" dirty="0" smtClean="0">
                <a:solidFill>
                  <a:schemeClr val="dk1"/>
                </a:solidFill>
                <a:effectLst/>
                <a:latin typeface="Calibri"/>
                <a:ea typeface="Calibri"/>
                <a:cs typeface="Calibri"/>
                <a:sym typeface="Calibri"/>
              </a:rPr>
              <a:t>こう話されているのを聞きました。</a:t>
            </a:r>
          </a:p>
          <a:p>
            <a:r>
              <a:rPr kumimoji="1" lang="ja-JP" altLang="ja-JP" sz="1200" b="0" i="1" u="none" strike="noStrike" kern="1200" cap="none" dirty="0" smtClean="0">
                <a:solidFill>
                  <a:schemeClr val="dk1"/>
                </a:solidFill>
                <a:effectLst/>
                <a:latin typeface="Calibri"/>
                <a:ea typeface="Calibri"/>
                <a:cs typeface="Calibri"/>
                <a:sym typeface="Calibri"/>
              </a:rPr>
              <a:t>知的障害の人は忍耐強いというとても素晴らしい</a:t>
            </a:r>
            <a:r>
              <a:rPr kumimoji="1" lang="ja-JP" altLang="ja-JP" sz="1200" b="0" i="1" u="sng" strike="noStrike" kern="1200" cap="none" dirty="0" smtClean="0">
                <a:solidFill>
                  <a:schemeClr val="dk1"/>
                </a:solidFill>
                <a:effectLst/>
                <a:latin typeface="Calibri"/>
                <a:ea typeface="Calibri"/>
                <a:cs typeface="Calibri"/>
                <a:sym typeface="Calibri"/>
              </a:rPr>
              <a:t>長所をもって</a:t>
            </a:r>
            <a:r>
              <a:rPr kumimoji="1" lang="ja-JP" altLang="ja-JP" sz="1200" b="0" i="1" u="none" strike="noStrike" kern="1200" cap="none" dirty="0" smtClean="0">
                <a:solidFill>
                  <a:schemeClr val="dk1"/>
                </a:solidFill>
                <a:effectLst/>
                <a:latin typeface="Calibri"/>
                <a:ea typeface="Calibri"/>
                <a:cs typeface="Calibri"/>
                <a:sym typeface="Calibri"/>
              </a:rPr>
              <a:t>いて、</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同じ作業をずっとこなすことが</a:t>
            </a:r>
            <a:r>
              <a:rPr kumimoji="1" lang="ja-JP" altLang="ja-JP" sz="1200" b="0" i="1" u="sng" strike="noStrike" kern="1200" cap="none" dirty="0" smtClean="0">
                <a:solidFill>
                  <a:schemeClr val="dk1"/>
                </a:solidFill>
                <a:effectLst/>
                <a:latin typeface="Calibri"/>
                <a:ea typeface="Calibri"/>
                <a:cs typeface="Calibri"/>
                <a:sym typeface="Calibri"/>
              </a:rPr>
              <a:t>できます</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でもそれはその人たちが最低賃金以上の時給が分配されている、</a:t>
            </a:r>
          </a:p>
          <a:p>
            <a:r>
              <a:rPr kumimoji="1" lang="ja-JP" altLang="ja-JP" sz="1200" b="0" i="0" u="none" strike="noStrike" kern="1200" cap="none" dirty="0" smtClean="0">
                <a:solidFill>
                  <a:schemeClr val="dk1"/>
                </a:solidFill>
                <a:effectLst/>
                <a:latin typeface="Calibri"/>
                <a:ea typeface="Calibri"/>
                <a:cs typeface="Calibri"/>
                <a:sym typeface="Calibri"/>
              </a:rPr>
              <a:t>という意味ではありません。</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また障害される人には「なくてもいい」と扱われがちな</a:t>
            </a:r>
            <a:r>
              <a:rPr kumimoji="1" lang="ja-JP" altLang="ja-JP" sz="1200" b="0" i="0" u="sng" strike="noStrike" kern="1200" cap="none" dirty="0" smtClean="0">
                <a:solidFill>
                  <a:schemeClr val="dk1"/>
                </a:solidFill>
                <a:effectLst/>
                <a:latin typeface="Calibri"/>
                <a:ea typeface="Calibri"/>
                <a:cs typeface="Calibri"/>
                <a:sym typeface="Calibri"/>
              </a:rPr>
              <a:t>能力</a:t>
            </a:r>
            <a:r>
              <a:rPr kumimoji="1" lang="ja-JP" altLang="ja-JP" sz="1200" b="0" i="0" u="none" strike="noStrike" kern="1200" cap="none" dirty="0" smtClean="0">
                <a:solidFill>
                  <a:schemeClr val="dk1"/>
                </a:solidFill>
                <a:effectLst/>
                <a:latin typeface="Calibri"/>
                <a:ea typeface="Calibri"/>
                <a:cs typeface="Calibri"/>
                <a:sym typeface="Calibri"/>
              </a:rPr>
              <a:t>もあります。</a:t>
            </a:r>
          </a:p>
          <a:p>
            <a:r>
              <a:rPr kumimoji="1" lang="ja-JP" altLang="ja-JP" sz="1200" b="0" i="0" u="none" strike="noStrike" kern="1200" cap="none" dirty="0" smtClean="0">
                <a:solidFill>
                  <a:schemeClr val="dk1"/>
                </a:solidFill>
                <a:effectLst/>
                <a:latin typeface="Calibri"/>
                <a:ea typeface="Calibri"/>
                <a:cs typeface="Calibri"/>
                <a:sym typeface="Calibri"/>
              </a:rPr>
              <a:t>一つが性的な</a:t>
            </a:r>
            <a:r>
              <a:rPr kumimoji="1" lang="ja-JP" altLang="ja-JP" sz="1200" b="0" i="0" u="sng" strike="noStrike" kern="1200" cap="none" dirty="0" smtClean="0">
                <a:solidFill>
                  <a:schemeClr val="dk1"/>
                </a:solidFill>
                <a:effectLst/>
                <a:latin typeface="Calibri"/>
                <a:ea typeface="Calibri"/>
                <a:cs typeface="Calibri"/>
                <a:sym typeface="Calibri"/>
              </a:rPr>
              <a:t>機能</a:t>
            </a:r>
            <a:r>
              <a:rPr kumimoji="1" lang="ja-JP" altLang="ja-JP" sz="1200" b="0" i="0" u="none" strike="noStrike" kern="1200" cap="none" dirty="0" smtClean="0">
                <a:solidFill>
                  <a:schemeClr val="dk1"/>
                </a:solidFill>
                <a:effectLst/>
                <a:latin typeface="Calibri"/>
                <a:ea typeface="Calibri"/>
                <a:cs typeface="Calibri"/>
                <a:sym typeface="Calibri"/>
              </a:rPr>
              <a:t>です。</a:t>
            </a:r>
          </a:p>
          <a:p>
            <a:r>
              <a:rPr kumimoji="1" lang="ja-JP" altLang="ja-JP" sz="1200" b="0" i="0" u="none" strike="noStrike" kern="1200" cap="none" dirty="0" smtClean="0">
                <a:solidFill>
                  <a:schemeClr val="dk1"/>
                </a:solidFill>
                <a:effectLst/>
                <a:latin typeface="Calibri"/>
                <a:ea typeface="Calibri"/>
                <a:cs typeface="Calibri"/>
                <a:sym typeface="Calibri"/>
              </a:rPr>
              <a:t>シアトルのアシュリー</a:t>
            </a:r>
            <a:r>
              <a:rPr kumimoji="1" lang="en-US" altLang="ja-JP" sz="1200" b="0" i="0" u="none" strike="noStrike" kern="1200" cap="none" dirty="0" smtClean="0">
                <a:solidFill>
                  <a:schemeClr val="dk1"/>
                </a:solidFill>
                <a:effectLst/>
                <a:latin typeface="Calibri"/>
                <a:ea typeface="Calibri"/>
                <a:cs typeface="Calibri"/>
                <a:sym typeface="Calibri"/>
              </a:rPr>
              <a:t>X</a:t>
            </a:r>
            <a:r>
              <a:rPr kumimoji="1" lang="ja-JP" altLang="ja-JP" sz="1200" b="0" i="0" u="none" strike="noStrike" kern="1200" cap="none" dirty="0" smtClean="0">
                <a:solidFill>
                  <a:schemeClr val="dk1"/>
                </a:solidFill>
                <a:effectLst/>
                <a:latin typeface="Calibri"/>
                <a:ea typeface="Calibri"/>
                <a:cs typeface="Calibri"/>
                <a:sym typeface="Calibri"/>
              </a:rPr>
              <a:t>は周囲から成長しなくてよいと思われていました。</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学問にも理論の様に評価されやすい業績もあれば、</a:t>
            </a:r>
          </a:p>
          <a:p>
            <a:r>
              <a:rPr kumimoji="1" lang="ja-JP" altLang="ja-JP" sz="1200" b="0" i="0" u="none" strike="noStrike" kern="1200" cap="none" dirty="0" smtClean="0">
                <a:solidFill>
                  <a:schemeClr val="dk1"/>
                </a:solidFill>
                <a:effectLst/>
                <a:latin typeface="Calibri"/>
                <a:ea typeface="Calibri"/>
                <a:cs typeface="Calibri"/>
                <a:sym typeface="Calibri"/>
              </a:rPr>
              <a:t>翻訳の様に業績とされにくいものもあります。</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95" name="Shape 9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5299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次に②、できるとできない、失敗と成功が</a:t>
            </a:r>
          </a:p>
          <a:p>
            <a:r>
              <a:rPr kumimoji="1" lang="ja-JP" altLang="ja-JP" sz="1200" b="0" i="0" u="none" strike="noStrike" kern="1200" cap="none" dirty="0" smtClean="0">
                <a:solidFill>
                  <a:schemeClr val="dk1"/>
                </a:solidFill>
                <a:effectLst/>
                <a:latin typeface="Calibri"/>
                <a:ea typeface="Calibri"/>
                <a:cs typeface="Calibri"/>
                <a:sym typeface="Calibri"/>
              </a:rPr>
              <a:t>多数派に都合よく組み立てられるシステムがあります。</a:t>
            </a:r>
          </a:p>
          <a:p>
            <a:r>
              <a:rPr kumimoji="1" lang="ja-JP" altLang="ja-JP" sz="1200" b="0" i="0" u="none" strike="noStrike" kern="1200" cap="none" dirty="0" smtClean="0">
                <a:solidFill>
                  <a:schemeClr val="dk1"/>
                </a:solidFill>
                <a:effectLst/>
                <a:latin typeface="Calibri"/>
                <a:ea typeface="Calibri"/>
                <a:cs typeface="Calibri"/>
                <a:sym typeface="Calibri"/>
              </a:rPr>
              <a:t>｢障害学への招待｣で金澤貴之さんが書いた、</a:t>
            </a:r>
          </a:p>
          <a:p>
            <a:r>
              <a:rPr kumimoji="1" lang="ja-JP" altLang="ja-JP" sz="1200" b="0" i="0" u="none" strike="noStrike" kern="1200" cap="none" dirty="0" smtClean="0">
                <a:solidFill>
                  <a:schemeClr val="dk1"/>
                </a:solidFill>
                <a:effectLst/>
                <a:latin typeface="Calibri"/>
                <a:ea typeface="Calibri"/>
                <a:cs typeface="Calibri"/>
                <a:sym typeface="Calibri"/>
              </a:rPr>
              <a:t>聾教育の口話法が持っている｢擁護システム｣の説明を</a:t>
            </a:r>
          </a:p>
          <a:p>
            <a:r>
              <a:rPr kumimoji="1" lang="ja-JP" altLang="ja-JP" sz="1200" b="0" i="0" u="none" strike="noStrike" kern="1200" cap="none" dirty="0" smtClean="0">
                <a:solidFill>
                  <a:schemeClr val="dk1"/>
                </a:solidFill>
                <a:effectLst/>
                <a:latin typeface="Calibri"/>
                <a:ea typeface="Calibri"/>
                <a:cs typeface="Calibri"/>
                <a:sym typeface="Calibri"/>
              </a:rPr>
              <a:t>一部引用します。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結局、一生懸命口話法に習熟するしか道はない</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では、｢名人｣ならば十分な成功をおさめているのだろうか。</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そこにもまた抜け出せないロジックが存在する。</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すでにその人は｢名人｣であるが故に、その｢失敗｣は｢失敗｣にはならないのである。</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｢あの先生がやったから、ここまで伸ばすことができた。</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ほかの人がやったら、目も当てられなかっただろう｣とされ</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そして　</a:t>
            </a:r>
            <a:r>
              <a:rPr kumimoji="1" lang="ja-JP" altLang="ja-JP" sz="1200" b="0" i="1" u="none" strike="noStrike" kern="1200" cap="none" dirty="0" smtClean="0">
                <a:solidFill>
                  <a:schemeClr val="dk1"/>
                </a:solidFill>
                <a:effectLst/>
                <a:latin typeface="Calibri"/>
                <a:ea typeface="Calibri"/>
                <a:cs typeface="Calibri"/>
                <a:sym typeface="Calibri"/>
              </a:rPr>
              <a:t>結局、口話法という理念自体は傷つかないのである。</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金澤さんはこれを、高岡英夫さんが行った剣道の懸り稽古の分析と重ね合わせます。</a:t>
            </a:r>
          </a:p>
          <a:p>
            <a:r>
              <a:rPr kumimoji="1" lang="ja-JP" altLang="ja-JP" sz="1200" b="0" i="0" u="none" strike="noStrike" kern="1200" cap="none" dirty="0" smtClean="0">
                <a:solidFill>
                  <a:schemeClr val="dk1"/>
                </a:solidFill>
                <a:effectLst/>
                <a:latin typeface="Calibri"/>
                <a:ea typeface="Calibri"/>
                <a:cs typeface="Calibri"/>
                <a:sym typeface="Calibri"/>
              </a:rPr>
              <a:t>懸り稽古という抵抗が困難な状況で、懸っていくと叩かれる、</a:t>
            </a:r>
          </a:p>
          <a:p>
            <a:r>
              <a:rPr kumimoji="1" lang="ja-JP" altLang="ja-JP" sz="1200" b="0" i="0" u="none" strike="noStrike" kern="1200" cap="none" dirty="0" err="1" smtClean="0">
                <a:solidFill>
                  <a:schemeClr val="dk1"/>
                </a:solidFill>
                <a:effectLst/>
                <a:latin typeface="Calibri"/>
                <a:ea typeface="Calibri"/>
                <a:cs typeface="Calibri"/>
                <a:sym typeface="Calibri"/>
              </a:rPr>
              <a:t>懸らなけば</a:t>
            </a:r>
            <a:r>
              <a:rPr kumimoji="1" lang="ja-JP" altLang="ja-JP" sz="1200" b="0" i="0" u="none" strike="noStrike" kern="1200" cap="none" dirty="0" smtClean="0">
                <a:solidFill>
                  <a:schemeClr val="dk1"/>
                </a:solidFill>
                <a:effectLst/>
                <a:latin typeface="Calibri"/>
                <a:ea typeface="Calibri"/>
                <a:cs typeface="Calibri"/>
                <a:sym typeface="Calibri"/>
              </a:rPr>
              <a:t>周囲から罵られるという状況の下では、</a:t>
            </a:r>
          </a:p>
          <a:p>
            <a:r>
              <a:rPr kumimoji="1" lang="ja-JP" altLang="ja-JP" sz="1200" b="0" i="0" u="none" strike="noStrike" kern="1200" cap="none" dirty="0" smtClean="0">
                <a:solidFill>
                  <a:schemeClr val="dk1"/>
                </a:solidFill>
                <a:effectLst/>
                <a:latin typeface="Calibri"/>
                <a:ea typeface="Calibri"/>
                <a:cs typeface="Calibri"/>
                <a:sym typeface="Calibri"/>
              </a:rPr>
              <a:t>結果として｢とにかくあの人は強い｣という思いにさせられて、</a:t>
            </a:r>
          </a:p>
          <a:p>
            <a:r>
              <a:rPr kumimoji="1" lang="ja-JP" altLang="ja-JP" sz="1200" b="0" i="0" u="none" strike="noStrike" kern="1200" cap="none" dirty="0" smtClean="0">
                <a:solidFill>
                  <a:schemeClr val="dk1"/>
                </a:solidFill>
                <a:effectLst/>
                <a:latin typeface="Calibri"/>
                <a:ea typeface="Calibri"/>
                <a:cs typeface="Calibri"/>
                <a:sym typeface="Calibri"/>
              </a:rPr>
              <a:t>懸り稽古自体が持つ「擁護システム｣には気づかない、と。</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金澤さんと高岡さんも指摘しましたが、これは口話法に限りません。</a:t>
            </a:r>
          </a:p>
          <a:p>
            <a:r>
              <a:rPr kumimoji="1" lang="ja-JP" altLang="ja-JP" sz="1200" b="0" i="0" u="none" strike="noStrike" kern="1200" cap="none" dirty="0" smtClean="0">
                <a:solidFill>
                  <a:schemeClr val="dk1"/>
                </a:solidFill>
                <a:effectLst/>
                <a:latin typeface="Calibri"/>
                <a:ea typeface="Calibri"/>
                <a:cs typeface="Calibri"/>
                <a:sym typeface="Calibri"/>
              </a:rPr>
              <a:t>療育もそうですし、学問では博論審査とか割にそういう感じですよね。</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まとめると、権力には失敗や成功を</a:t>
            </a:r>
          </a:p>
          <a:p>
            <a:r>
              <a:rPr kumimoji="1" lang="ja-JP" altLang="ja-JP" sz="1200" b="0" i="0" u="none" strike="noStrike" kern="1200" cap="none" dirty="0" smtClean="0">
                <a:solidFill>
                  <a:schemeClr val="dk1"/>
                </a:solidFill>
                <a:effectLst/>
                <a:latin typeface="Calibri"/>
                <a:ea typeface="Calibri"/>
                <a:cs typeface="Calibri"/>
                <a:sym typeface="Calibri"/>
              </a:rPr>
              <a:t>差別的な価値観と矛盾しないように配置する仕組みがあります。</a:t>
            </a:r>
            <a:endParaRPr kumimoji="1" lang="en-US" altLang="ja-JP" sz="1200" b="0" i="0" u="none" strike="noStrike" kern="1200" cap="none" dirty="0" smtClean="0">
              <a:solidFill>
                <a:schemeClr val="dk1"/>
              </a:solidFill>
              <a:effectLst/>
              <a:latin typeface="Calibri"/>
              <a:ea typeface="Calibri"/>
              <a:cs typeface="Calibri"/>
              <a:sym typeface="Calibri"/>
            </a:endParaRPr>
          </a:p>
          <a:p>
            <a:endParaRPr kumimoji="1" lang="en-US" altLang="ja-JP" sz="1200" b="0" i="0" u="none" strike="noStrike" kern="1200" cap="none" dirty="0" smtClean="0">
              <a:solidFill>
                <a:schemeClr val="dk1"/>
              </a:solidFill>
              <a:effectLst/>
              <a:latin typeface="Calibri"/>
              <a:ea typeface="Calibri"/>
              <a:cs typeface="Calibri"/>
              <a:sym typeface="Calibri"/>
            </a:endParaRPr>
          </a:p>
          <a:p>
            <a:endParaRPr kumimoji="1" lang="en-US"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en-US" sz="1200" b="0" i="0" u="none" strike="noStrike" kern="1200" cap="none" dirty="0" smtClean="0">
                <a:solidFill>
                  <a:schemeClr val="dk1"/>
                </a:solidFill>
                <a:effectLst/>
                <a:latin typeface="Calibri"/>
                <a:ea typeface="Calibri"/>
                <a:cs typeface="Calibri"/>
                <a:sym typeface="Calibri"/>
              </a:rPr>
              <a:t>発表時省略</a:t>
            </a:r>
            <a:r>
              <a:rPr kumimoji="1" lang="en-US" altLang="ja-JP" sz="1200" b="0" i="0" u="none" strike="noStrike" kern="1200" cap="none" dirty="0" smtClean="0">
                <a:solidFill>
                  <a:schemeClr val="dk1"/>
                </a:solidFill>
                <a:effectLst/>
                <a:latin typeface="Calibri"/>
                <a:ea typeface="Calibri"/>
                <a:cs typeface="Calibri"/>
                <a:sym typeface="Calibri"/>
              </a:rPr>
              <a:t>]</a:t>
            </a:r>
          </a:p>
          <a:p>
            <a:r>
              <a:rPr lang="ja-JP" altLang="ja-JP" i="1" dirty="0" smtClean="0">
                <a:solidFill>
                  <a:schemeClr val="accent1">
                    <a:lumMod val="50000"/>
                  </a:schemeClr>
                </a:solidFill>
              </a:rPr>
              <a:t>高岡</a:t>
            </a:r>
            <a:r>
              <a:rPr lang="en-US" altLang="ja-JP" i="1" dirty="0" smtClean="0">
                <a:solidFill>
                  <a:schemeClr val="accent1">
                    <a:lumMod val="50000"/>
                  </a:schemeClr>
                </a:solidFill>
              </a:rPr>
              <a:t> (</a:t>
            </a:r>
            <a:r>
              <a:rPr lang="ja-JP" altLang="ja-JP" i="1" dirty="0" smtClean="0">
                <a:solidFill>
                  <a:schemeClr val="accent1">
                    <a:lumMod val="50000"/>
                  </a:schemeClr>
                </a:solidFill>
              </a:rPr>
              <a:t>一九八六、一九八八</a:t>
            </a:r>
            <a:r>
              <a:rPr lang="en-US" altLang="ja-JP" i="1" dirty="0" smtClean="0">
                <a:solidFill>
                  <a:schemeClr val="accent1">
                    <a:lumMod val="50000"/>
                  </a:schemeClr>
                </a:solidFill>
              </a:rPr>
              <a:t>) </a:t>
            </a:r>
            <a:r>
              <a:rPr lang="ja-JP" altLang="ja-JP" i="1" dirty="0" smtClean="0">
                <a:solidFill>
                  <a:schemeClr val="accent1">
                    <a:lumMod val="50000"/>
                  </a:schemeClr>
                </a:solidFill>
              </a:rPr>
              <a:t>は剣道の｢懸り稽古｣にみられる</a:t>
            </a:r>
            <a:r>
              <a:rPr lang="ja-JP" altLang="ja-JP" i="1" u="none" dirty="0" smtClean="0">
                <a:solidFill>
                  <a:schemeClr val="accent1">
                    <a:lumMod val="50000"/>
                  </a:schemeClr>
                </a:solidFill>
              </a:rPr>
              <a:t>関係性を分析し、それが上下関係を強化する｢擁護システム｣を形成していることを示した。</a:t>
            </a:r>
          </a:p>
          <a:p>
            <a:r>
              <a:rPr lang="ja-JP" altLang="ja-JP" i="1" u="none" dirty="0" smtClean="0">
                <a:solidFill>
                  <a:schemeClr val="accent1">
                    <a:lumMod val="50000"/>
                  </a:schemeClr>
                </a:solidFill>
              </a:rPr>
              <a:t>非常に抵抗が困難な状況が設定され、そこで上級者に懸っていかなければならず</a:t>
            </a:r>
            <a:r>
              <a:rPr lang="ja-JP" altLang="ja-JP" i="1" dirty="0" smtClean="0">
                <a:solidFill>
                  <a:schemeClr val="accent1">
                    <a:lumMod val="50000"/>
                  </a:schemeClr>
                </a:solidFill>
              </a:rPr>
              <a:t>、結果として｢この人には勝てない｣と思い知らされる。</a:t>
            </a:r>
            <a:endParaRPr lang="en-US" altLang="ja-JP" i="1" dirty="0" smtClean="0">
              <a:solidFill>
                <a:schemeClr val="accent1">
                  <a:lumMod val="50000"/>
                </a:schemeClr>
              </a:solidFill>
            </a:endParaRPr>
          </a:p>
          <a:p>
            <a:r>
              <a:rPr lang="ja-JP" altLang="ja-JP" i="1" dirty="0" smtClean="0">
                <a:solidFill>
                  <a:schemeClr val="accent1">
                    <a:lumMod val="50000"/>
                  </a:schemeClr>
                </a:solidFill>
              </a:rPr>
              <a:t>懸っていくと叩かれる、懸らないと周囲からも罵声が飛ぶという逃れられないダブルバインド状況に置かれ、自分でもわけが分からず、結果として</a:t>
            </a:r>
            <a:endParaRPr lang="en-US" altLang="ja-JP" i="1" dirty="0" smtClean="0">
              <a:solidFill>
                <a:schemeClr val="accent1">
                  <a:lumMod val="50000"/>
                </a:schemeClr>
              </a:solidFill>
            </a:endParaRPr>
          </a:p>
          <a:p>
            <a:r>
              <a:rPr lang="ja-JP" altLang="ja-JP" i="1" dirty="0" smtClean="0">
                <a:solidFill>
                  <a:schemeClr val="accent1">
                    <a:lumMod val="50000"/>
                  </a:schemeClr>
                </a:solidFill>
              </a:rPr>
              <a:t>｢とにかくあの人は強い｣という思いにさせられる。そしてわけがわからぬまま、懸り稽古自体が持っている「擁護システム｣に気づくことはない。</a:t>
            </a:r>
          </a:p>
          <a:p>
            <a:r>
              <a:rPr lang="ja-JP" altLang="ja-JP" i="1" dirty="0" smtClean="0">
                <a:solidFill>
                  <a:schemeClr val="accent1">
                    <a:lumMod val="50000"/>
                  </a:schemeClr>
                </a:solidFill>
              </a:rPr>
              <a:t>上級者もまた、より一層上級のものと懸り稽古を行うために、またこれまでそうした状況を当然のこととして経験してきたが故に、</a:t>
            </a:r>
            <a:endParaRPr lang="en-US" altLang="ja-JP" i="1" dirty="0" smtClean="0">
              <a:solidFill>
                <a:schemeClr val="accent1">
                  <a:lumMod val="50000"/>
                </a:schemeClr>
              </a:solidFill>
            </a:endParaRPr>
          </a:p>
          <a:p>
            <a:r>
              <a:rPr lang="ja-JP" altLang="ja-JP" i="1" dirty="0" smtClean="0">
                <a:solidFill>
                  <a:schemeClr val="accent1">
                    <a:lumMod val="50000"/>
                  </a:schemeClr>
                </a:solidFill>
              </a:rPr>
              <a:t>｢擁護システム｣に気づくことはないのである。さらに高岡は、それが剣道以外の場でも日常的に行われていると指摘し、ある大学の研究室を例に挙げる。</a:t>
            </a:r>
          </a:p>
          <a:p>
            <a:r>
              <a:rPr lang="ja-JP" altLang="ja-JP" i="1" dirty="0" smtClean="0">
                <a:solidFill>
                  <a:schemeClr val="accent1">
                    <a:lumMod val="50000"/>
                  </a:schemeClr>
                </a:solidFill>
              </a:rPr>
              <a:t>（略）</a:t>
            </a:r>
            <a:endParaRPr lang="ja-JP" altLang="en-US" i="1" dirty="0" smtClean="0"/>
          </a:p>
          <a:p>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154" name="Shape 154"/>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04740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en-US" altLang="ja-JP" sz="1200" b="0" i="0" u="none" strike="noStrike" kern="1200" cap="none" dirty="0" smtClean="0">
                <a:solidFill>
                  <a:schemeClr val="dk1"/>
                </a:solidFill>
                <a:effectLst/>
                <a:latin typeface="Calibri"/>
                <a:ea typeface="Calibri"/>
                <a:cs typeface="Calibri"/>
                <a:sym typeface="Calibri"/>
              </a:rPr>
              <a:t>3</a:t>
            </a:r>
            <a:r>
              <a:rPr kumimoji="1" lang="ja-JP" altLang="ja-JP" sz="1200" b="0" i="0" u="none" strike="noStrike" kern="1200" cap="none" dirty="0" smtClean="0">
                <a:solidFill>
                  <a:schemeClr val="dk1"/>
                </a:solidFill>
                <a:effectLst/>
                <a:latin typeface="Calibri"/>
                <a:ea typeface="Calibri"/>
                <a:cs typeface="Calibri"/>
                <a:sym typeface="Calibri"/>
              </a:rPr>
              <a:t>つ目、障害というシステムの中では必ずしも、</a:t>
            </a:r>
          </a:p>
          <a:p>
            <a:r>
              <a:rPr kumimoji="1" lang="ja-JP" altLang="ja-JP" sz="1200" b="1" i="0" u="none" strike="noStrike" kern="1200" cap="none" dirty="0" smtClean="0">
                <a:solidFill>
                  <a:schemeClr val="dk1"/>
                </a:solidFill>
                <a:effectLst/>
                <a:latin typeface="Calibri"/>
                <a:ea typeface="Calibri"/>
                <a:cs typeface="Calibri"/>
                <a:sym typeface="Calibri"/>
              </a:rPr>
              <a:t>あなたが</a:t>
            </a:r>
            <a:r>
              <a:rPr kumimoji="1" lang="ja-JP" altLang="ja-JP" sz="1200" b="0" i="0" u="sng" strike="noStrike" kern="1200" cap="none" dirty="0" smtClean="0">
                <a:solidFill>
                  <a:schemeClr val="dk1"/>
                </a:solidFill>
                <a:effectLst/>
                <a:latin typeface="Calibri"/>
                <a:ea typeface="Calibri"/>
                <a:cs typeface="Calibri"/>
                <a:sym typeface="Calibri"/>
              </a:rPr>
              <a:t>できなくて</a:t>
            </a:r>
            <a:r>
              <a:rPr kumimoji="1" lang="ja-JP" altLang="ja-JP" sz="1200" b="0" i="0" u="none" strike="noStrike" kern="1200" cap="none" dirty="0" smtClean="0">
                <a:solidFill>
                  <a:schemeClr val="dk1"/>
                </a:solidFill>
                <a:effectLst/>
                <a:latin typeface="Calibri"/>
                <a:ea typeface="Calibri"/>
                <a:cs typeface="Calibri"/>
                <a:sym typeface="Calibri"/>
              </a:rPr>
              <a:t>不利益を被るとは限りません。</a:t>
            </a:r>
          </a:p>
          <a:p>
            <a:r>
              <a:rPr kumimoji="1" lang="ja-JP" altLang="ja-JP" sz="1200" b="0" i="0" u="none" strike="noStrike" kern="1200" cap="none" dirty="0" smtClean="0">
                <a:solidFill>
                  <a:schemeClr val="dk1"/>
                </a:solidFill>
                <a:effectLst/>
                <a:latin typeface="Calibri"/>
                <a:ea typeface="Calibri"/>
                <a:cs typeface="Calibri"/>
                <a:sym typeface="Calibri"/>
              </a:rPr>
              <a:t>ここでは松波めぐみさんと「障害のある方々の劇団サークルの皆さん」が</a:t>
            </a:r>
          </a:p>
          <a:p>
            <a:r>
              <a:rPr kumimoji="1" lang="ja-JP" altLang="ja-JP" sz="1200" b="0" i="0" u="none" strike="noStrike" kern="1200" cap="none" dirty="0" smtClean="0">
                <a:solidFill>
                  <a:schemeClr val="dk1"/>
                </a:solidFill>
                <a:effectLst/>
                <a:latin typeface="Calibri"/>
                <a:ea typeface="Calibri"/>
                <a:cs typeface="Calibri"/>
                <a:sym typeface="Calibri"/>
              </a:rPr>
              <a:t>京都市で企業向け人権啓発講座を行った時の講演録から</a:t>
            </a:r>
          </a:p>
          <a:p>
            <a:r>
              <a:rPr kumimoji="1" lang="ja-JP" altLang="ja-JP" sz="1200" b="0" i="0" u="none" strike="noStrike" kern="1200" cap="none" dirty="0" smtClean="0">
                <a:solidFill>
                  <a:schemeClr val="dk1"/>
                </a:solidFill>
                <a:effectLst/>
                <a:latin typeface="Calibri"/>
                <a:ea typeface="Calibri"/>
                <a:cs typeface="Calibri"/>
                <a:sym typeface="Calibri"/>
              </a:rPr>
              <a:t>例をお借りします。</a:t>
            </a:r>
          </a:p>
          <a:p>
            <a:r>
              <a:rPr kumimoji="1" lang="ja-JP" altLang="ja-JP" sz="1200" b="0" i="0" u="none" strike="noStrike" kern="1200" cap="none" dirty="0" smtClean="0">
                <a:solidFill>
                  <a:schemeClr val="dk1"/>
                </a:solidFill>
                <a:effectLst/>
                <a:latin typeface="Calibri"/>
                <a:ea typeface="Calibri"/>
                <a:cs typeface="Calibri"/>
                <a:sym typeface="Calibri"/>
              </a:rPr>
              <a:t>寸劇のシナリオを一部分だけになってしまいますが読みます</a:t>
            </a:r>
            <a:r>
              <a:rPr kumimoji="1" lang="en-US" altLang="ja-JP" sz="1200" b="0" i="0" u="none" strike="noStrike" kern="1200" cap="none" dirty="0" smtClean="0">
                <a:solidFill>
                  <a:schemeClr val="dk1"/>
                </a:solidFill>
                <a:effectLst/>
                <a:latin typeface="Calibri"/>
                <a:ea typeface="Calibri"/>
                <a:cs typeface="Calibri"/>
                <a:sym typeface="Calibri"/>
              </a:rPr>
              <a:t>.</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「バスに乗りたい」</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あっ，次のバス来た。</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バス運転士 乗るの？</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車椅子ユーザーの青年 はい，乗りたいです。お願いします。</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運転士 一人なの？</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青年 そうなんです。だから，ちょっと手伝ってもらいたくて…。</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運転士 わし，腰が痛くて…。ちょっと次のバスにしてくれるか。</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（バスが発車して去る。）</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1" u="none" strike="noStrike" kern="1200" cap="none" dirty="0" smtClean="0">
                <a:solidFill>
                  <a:schemeClr val="dk1"/>
                </a:solidFill>
                <a:effectLst/>
                <a:latin typeface="Calibri"/>
                <a:ea typeface="Calibri"/>
                <a:cs typeface="Calibri"/>
                <a:sym typeface="Calibri"/>
              </a:rPr>
              <a:t>青年 えっ，え～。腰が痛いって。そんなの理由になるのか。今のバスに乗らないと約束に間に合わない。どうしよう。どうしよう。</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さてこの話を昔ながらの</a:t>
            </a:r>
          </a:p>
          <a:p>
            <a:r>
              <a:rPr kumimoji="1" lang="ja-JP" altLang="ja-JP" sz="1200" b="0" i="0" u="none" strike="noStrike" kern="1200" cap="none" dirty="0" smtClean="0">
                <a:solidFill>
                  <a:schemeClr val="dk1"/>
                </a:solidFill>
                <a:effectLst/>
                <a:latin typeface="Calibri"/>
                <a:ea typeface="Calibri"/>
                <a:cs typeface="Calibri"/>
                <a:sym typeface="Calibri"/>
              </a:rPr>
              <a:t>インペアメント</a:t>
            </a:r>
            <a:r>
              <a:rPr kumimoji="1" lang="en-US" altLang="ja-JP" sz="1200" b="0" i="0" u="none" strike="noStrike" kern="1200" cap="none" dirty="0" smtClean="0">
                <a:solidFill>
                  <a:schemeClr val="dk1"/>
                </a:solidFill>
                <a:effectLst/>
                <a:latin typeface="Calibri"/>
                <a:ea typeface="Calibri"/>
                <a:cs typeface="Calibri"/>
                <a:sym typeface="Calibri"/>
              </a:rPr>
              <a:t>-</a:t>
            </a:r>
            <a:r>
              <a:rPr kumimoji="1" lang="ja-JP" altLang="ja-JP" sz="1200" b="0" i="0" u="none" strike="noStrike" kern="1200" cap="none" dirty="0" smtClean="0">
                <a:solidFill>
                  <a:schemeClr val="dk1"/>
                </a:solidFill>
                <a:effectLst/>
                <a:latin typeface="Calibri"/>
                <a:ea typeface="Calibri"/>
                <a:cs typeface="Calibri"/>
                <a:sym typeface="Calibri"/>
              </a:rPr>
              <a:t>ディスアビリティ論に当てはめます。</a:t>
            </a:r>
          </a:p>
          <a:p>
            <a:r>
              <a:rPr kumimoji="1" lang="ja-JP" altLang="ja-JP" sz="1200" b="0" i="0" u="none" strike="noStrike" kern="1200" cap="none" dirty="0" smtClean="0">
                <a:solidFill>
                  <a:schemeClr val="dk1"/>
                </a:solidFill>
                <a:effectLst/>
                <a:latin typeface="Calibri"/>
                <a:ea typeface="Calibri"/>
                <a:cs typeface="Calibri"/>
                <a:sym typeface="Calibri"/>
              </a:rPr>
              <a:t>バスに乗らせてもらえない、はディスアビリティです。</a:t>
            </a:r>
          </a:p>
          <a:p>
            <a:r>
              <a:rPr kumimoji="1" lang="ja-JP" altLang="ja-JP" sz="1200" b="0" i="0" u="none" strike="noStrike" kern="1200" cap="none" dirty="0" smtClean="0">
                <a:solidFill>
                  <a:schemeClr val="dk1"/>
                </a:solidFill>
                <a:effectLst/>
                <a:latin typeface="Calibri"/>
                <a:ea typeface="Calibri"/>
                <a:cs typeface="Calibri"/>
                <a:sym typeface="Calibri"/>
              </a:rPr>
              <a:t>インペアメントは…とみると</a:t>
            </a:r>
          </a:p>
          <a:p>
            <a:r>
              <a:rPr kumimoji="1" lang="ja-JP" altLang="ja-JP" sz="1200" b="0" i="0" u="none" strike="noStrike" kern="1200" cap="none" dirty="0" smtClean="0">
                <a:solidFill>
                  <a:schemeClr val="dk1"/>
                </a:solidFill>
                <a:effectLst/>
                <a:latin typeface="Calibri"/>
                <a:ea typeface="Calibri"/>
                <a:cs typeface="Calibri"/>
                <a:sym typeface="Calibri"/>
              </a:rPr>
              <a:t>｢腰が痛い｣という主張が見つかります。</a:t>
            </a:r>
          </a:p>
          <a:p>
            <a:r>
              <a:rPr kumimoji="1" lang="ja-JP" altLang="ja-JP" sz="1200" b="0" i="0" u="none" strike="noStrike" kern="1200" cap="none" dirty="0" smtClean="0">
                <a:solidFill>
                  <a:schemeClr val="dk1"/>
                </a:solidFill>
                <a:effectLst/>
                <a:latin typeface="Calibri"/>
                <a:ea typeface="Calibri"/>
                <a:cs typeface="Calibri"/>
                <a:sym typeface="Calibri"/>
              </a:rPr>
              <a:t>この帰属先は…運転手さんです。</a:t>
            </a:r>
          </a:p>
          <a:p>
            <a:r>
              <a:rPr kumimoji="1" lang="ja-JP" altLang="ja-JP" sz="1200" b="0" i="0" u="none" strike="noStrike" kern="1200" cap="none" dirty="0" smtClean="0">
                <a:solidFill>
                  <a:schemeClr val="dk1"/>
                </a:solidFill>
                <a:effectLst/>
                <a:latin typeface="Calibri"/>
                <a:ea typeface="Calibri"/>
                <a:cs typeface="Calibri"/>
                <a:sym typeface="Calibri"/>
              </a:rPr>
              <a:t>文を見る限り、</a:t>
            </a:r>
            <a:r>
              <a:rPr kumimoji="1" lang="ja-JP" altLang="ja-JP" sz="1200" b="0" i="0" u="sng" strike="noStrike" kern="1200" cap="none" dirty="0" smtClean="0">
                <a:solidFill>
                  <a:schemeClr val="dk1"/>
                </a:solidFill>
                <a:effectLst/>
                <a:latin typeface="Calibri"/>
                <a:ea typeface="Calibri"/>
                <a:cs typeface="Calibri"/>
                <a:sym typeface="Calibri"/>
              </a:rPr>
              <a:t>できない</a:t>
            </a:r>
            <a:r>
              <a:rPr kumimoji="1" lang="ja-JP" altLang="ja-JP" sz="1200" b="0" i="0" u="none" strike="noStrike" kern="1200" cap="none" dirty="0" smtClean="0">
                <a:solidFill>
                  <a:schemeClr val="dk1"/>
                </a:solidFill>
                <a:effectLst/>
                <a:latin typeface="Calibri"/>
                <a:ea typeface="Calibri"/>
                <a:cs typeface="Calibri"/>
                <a:sym typeface="Calibri"/>
              </a:rPr>
              <a:t>とほのめかしているのは運転手さんです。</a:t>
            </a:r>
          </a:p>
          <a:p>
            <a:r>
              <a:rPr kumimoji="1" lang="ja-JP" altLang="ja-JP" sz="1200" b="0" i="0" u="none" strike="noStrike" kern="1200" cap="none" dirty="0" smtClean="0">
                <a:solidFill>
                  <a:schemeClr val="dk1"/>
                </a:solidFill>
                <a:effectLst/>
                <a:latin typeface="Calibri"/>
                <a:ea typeface="Calibri"/>
                <a:cs typeface="Calibri"/>
                <a:sym typeface="Calibri"/>
              </a:rPr>
              <a:t>困ったのは誰でしょう</a:t>
            </a:r>
            <a:r>
              <a:rPr kumimoji="1" lang="en-US" altLang="ja-JP" sz="1200" b="0" i="0" u="none" strike="noStrike" kern="1200" cap="none" dirty="0" smtClean="0">
                <a:solidFill>
                  <a:schemeClr val="dk1"/>
                </a:solidFill>
                <a:effectLst/>
                <a:latin typeface="Calibri"/>
                <a:ea typeface="Calibri"/>
                <a:cs typeface="Calibri"/>
                <a:sym typeface="Calibri"/>
              </a:rPr>
              <a:t>? </a:t>
            </a:r>
            <a:r>
              <a:rPr kumimoji="1" lang="ja-JP" altLang="ja-JP" sz="1200" b="0" i="0" u="none" strike="noStrike" kern="1200" cap="none" dirty="0" smtClean="0">
                <a:solidFill>
                  <a:schemeClr val="dk1"/>
                </a:solidFill>
                <a:effectLst/>
                <a:latin typeface="Calibri"/>
                <a:ea typeface="Calibri"/>
                <a:cs typeface="Calibri"/>
                <a:sym typeface="Calibri"/>
              </a:rPr>
              <a:t>車いすユーザーの青年の方ですね。</a:t>
            </a:r>
          </a:p>
          <a:p>
            <a:r>
              <a:rPr kumimoji="1" lang="ja-JP" altLang="ja-JP" sz="1200" b="0" i="0" u="none" strike="noStrike" kern="1200" cap="none" dirty="0" smtClean="0">
                <a:solidFill>
                  <a:schemeClr val="dk1"/>
                </a:solidFill>
                <a:effectLst/>
                <a:latin typeface="Calibri"/>
                <a:ea typeface="Calibri"/>
                <a:cs typeface="Calibri"/>
                <a:sym typeface="Calibri"/>
              </a:rPr>
              <a:t>一般的にいえば運転手さんではありません。</a:t>
            </a:r>
          </a:p>
          <a:p>
            <a:r>
              <a:rPr kumimoji="1" lang="ja-JP" altLang="ja-JP" sz="1200" b="0" i="0" u="none" strike="noStrike" kern="1200" cap="none" dirty="0" smtClean="0">
                <a:solidFill>
                  <a:schemeClr val="dk1"/>
                </a:solidFill>
                <a:effectLst/>
                <a:latin typeface="Calibri"/>
                <a:ea typeface="Calibri"/>
                <a:cs typeface="Calibri"/>
                <a:sym typeface="Calibri"/>
              </a:rPr>
              <a:t>ディスアビリティの帰属先はこの方です。</a:t>
            </a:r>
          </a:p>
          <a:p>
            <a:r>
              <a:rPr kumimoji="1" lang="ja-JP" altLang="ja-JP" sz="1200" b="0" i="0" u="none" strike="noStrike" kern="1200" cap="none" dirty="0" smtClean="0">
                <a:solidFill>
                  <a:schemeClr val="dk1"/>
                </a:solidFill>
                <a:effectLst/>
                <a:latin typeface="Calibri"/>
                <a:ea typeface="Calibri"/>
                <a:cs typeface="Calibri"/>
                <a:sym typeface="Calibri"/>
              </a:rPr>
              <a:t>つまりインペアメントとディスアビリティで、主語が違っています。</a:t>
            </a:r>
          </a:p>
          <a:p>
            <a:r>
              <a:rPr kumimoji="1" lang="ja-JP" altLang="ja-JP" sz="1200" b="0" i="0" u="none" strike="noStrike" kern="1200" cap="none" dirty="0" smtClean="0">
                <a:solidFill>
                  <a:schemeClr val="dk1"/>
                </a:solidFill>
                <a:effectLst/>
                <a:latin typeface="Calibri"/>
                <a:ea typeface="Calibri"/>
                <a:cs typeface="Calibri"/>
                <a:sym typeface="Calibri"/>
              </a:rPr>
              <a:t>これはことさらに特殊な例ということでもなくて、</a:t>
            </a:r>
          </a:p>
          <a:p>
            <a:r>
              <a:rPr kumimoji="1" lang="ja-JP" altLang="ja-JP" sz="1200" b="0" i="0" u="none" strike="noStrike" kern="1200" cap="none" dirty="0" smtClean="0">
                <a:solidFill>
                  <a:schemeClr val="dk1"/>
                </a:solidFill>
                <a:effectLst/>
                <a:latin typeface="Calibri"/>
                <a:ea typeface="Calibri"/>
                <a:cs typeface="Calibri"/>
                <a:sym typeface="Calibri"/>
              </a:rPr>
              <a:t>障害現象は全体的にこんな構造です。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障害される人は｢</a:t>
            </a:r>
            <a:r>
              <a:rPr kumimoji="1" lang="ja-JP" altLang="ja-JP" sz="1200" b="0" i="0" u="sng" strike="noStrike" kern="1200" cap="none" dirty="0" smtClean="0">
                <a:solidFill>
                  <a:schemeClr val="dk1"/>
                </a:solidFill>
                <a:effectLst/>
                <a:latin typeface="Calibri"/>
                <a:ea typeface="Calibri"/>
                <a:cs typeface="Calibri"/>
                <a:sym typeface="Calibri"/>
              </a:rPr>
              <a:t>できない</a:t>
            </a:r>
            <a:r>
              <a:rPr kumimoji="1" lang="ja-JP" altLang="ja-JP" sz="1200" b="0" i="0" u="none" strike="noStrike" kern="1200" cap="none" dirty="0" smtClean="0">
                <a:solidFill>
                  <a:schemeClr val="dk1"/>
                </a:solidFill>
                <a:effectLst/>
                <a:latin typeface="Calibri"/>
                <a:ea typeface="Calibri"/>
                <a:cs typeface="Calibri"/>
                <a:sym typeface="Calibri"/>
              </a:rPr>
              <a:t>｣人、逆に健常者が｢</a:t>
            </a:r>
            <a:r>
              <a:rPr kumimoji="1" lang="ja-JP" altLang="ja-JP" sz="1200" b="0" i="0" u="sng" strike="noStrike" kern="1200" cap="none" dirty="0" smtClean="0">
                <a:solidFill>
                  <a:schemeClr val="dk1"/>
                </a:solidFill>
                <a:effectLst/>
                <a:latin typeface="Calibri"/>
                <a:ea typeface="Calibri"/>
                <a:cs typeface="Calibri"/>
                <a:sym typeface="Calibri"/>
              </a:rPr>
              <a:t>できる</a:t>
            </a:r>
            <a:r>
              <a:rPr kumimoji="1" lang="ja-JP" altLang="ja-JP" sz="1200" b="0" i="0" u="none" strike="noStrike" kern="1200" cap="none" dirty="0" smtClean="0">
                <a:solidFill>
                  <a:schemeClr val="dk1"/>
                </a:solidFill>
                <a:effectLst/>
                <a:latin typeface="Calibri"/>
                <a:ea typeface="Calibri"/>
                <a:cs typeface="Calibri"/>
                <a:sym typeface="Calibri"/>
              </a:rPr>
              <a:t>｣人、</a:t>
            </a:r>
          </a:p>
          <a:p>
            <a:r>
              <a:rPr kumimoji="1" lang="ja-JP" altLang="ja-JP" sz="1200" b="0" i="0" u="none" strike="noStrike" kern="1200" cap="none" dirty="0" smtClean="0">
                <a:solidFill>
                  <a:schemeClr val="dk1"/>
                </a:solidFill>
                <a:effectLst/>
                <a:latin typeface="Calibri"/>
                <a:ea typeface="Calibri"/>
                <a:cs typeface="Calibri"/>
                <a:sym typeface="Calibri"/>
              </a:rPr>
              <a:t>当然の様に健常はそういうものだと信じられていますけど、違います。</a:t>
            </a:r>
          </a:p>
          <a:p>
            <a:r>
              <a:rPr kumimoji="1" lang="en-US" altLang="ja-JP" sz="1200" b="0" i="0" u="none" strike="noStrike" kern="1200" cap="none" dirty="0" smtClean="0">
                <a:solidFill>
                  <a:schemeClr val="dk1"/>
                </a:solidFill>
                <a:effectLst/>
                <a:latin typeface="Calibri"/>
                <a:ea typeface="Calibri"/>
                <a:cs typeface="Calibri"/>
                <a:sym typeface="Calibri"/>
              </a:rPr>
              <a:t> </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65448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r>
              <a:rPr kumimoji="1" lang="ja-JP" altLang="ja-JP" sz="1200" b="0" i="0" u="none" strike="noStrike" kern="1200" cap="none" dirty="0" smtClean="0">
                <a:solidFill>
                  <a:schemeClr val="dk1"/>
                </a:solidFill>
                <a:effectLst/>
                <a:latin typeface="Calibri"/>
                <a:ea typeface="Calibri"/>
                <a:cs typeface="Calibri"/>
                <a:sym typeface="Calibri"/>
              </a:rPr>
              <a:t>＜寸劇１＞</a:t>
            </a:r>
          </a:p>
          <a:p>
            <a:r>
              <a:rPr kumimoji="1" lang="ja-JP" altLang="ja-JP" sz="1200" b="0" i="0" u="none" strike="noStrike" kern="1200" cap="none" dirty="0" smtClean="0">
                <a:solidFill>
                  <a:schemeClr val="dk1"/>
                </a:solidFill>
                <a:effectLst/>
                <a:latin typeface="Calibri"/>
                <a:ea typeface="Calibri"/>
                <a:cs typeface="Calibri"/>
                <a:sym typeface="Calibri"/>
              </a:rPr>
              <a:t>「バスに乗りたい」</a:t>
            </a:r>
          </a:p>
          <a:p>
            <a:r>
              <a:rPr kumimoji="1" lang="ja-JP" altLang="ja-JP" sz="1200" b="0" i="0" u="none" strike="noStrike" kern="1200" cap="none" dirty="0" smtClean="0">
                <a:solidFill>
                  <a:schemeClr val="dk1"/>
                </a:solidFill>
                <a:effectLst/>
                <a:latin typeface="Calibri"/>
                <a:ea typeface="Calibri"/>
                <a:cs typeface="Calibri"/>
                <a:sym typeface="Calibri"/>
              </a:rPr>
              <a:t>（拍子木の音）</a:t>
            </a:r>
          </a:p>
          <a:p>
            <a:r>
              <a:rPr kumimoji="1" lang="ja-JP" altLang="ja-JP" sz="1200" b="0" i="0" u="none" strike="noStrike" kern="1200" cap="none" dirty="0" smtClean="0">
                <a:solidFill>
                  <a:schemeClr val="dk1"/>
                </a:solidFill>
                <a:effectLst/>
                <a:latin typeface="Calibri"/>
                <a:ea typeface="Calibri"/>
                <a:cs typeface="Calibri"/>
                <a:sym typeface="Calibri"/>
              </a:rPr>
              <a:t>○ナレーション バスに乗りたい。</a:t>
            </a:r>
          </a:p>
          <a:p>
            <a:r>
              <a:rPr kumimoji="1" lang="ja-JP" altLang="ja-JP" sz="1200" b="0" i="0" u="none" strike="noStrike" kern="1200" cap="none" dirty="0" smtClean="0">
                <a:solidFill>
                  <a:schemeClr val="dk1"/>
                </a:solidFill>
                <a:effectLst/>
                <a:latin typeface="Calibri"/>
                <a:ea typeface="Calibri"/>
                <a:cs typeface="Calibri"/>
                <a:sym typeface="Calibri"/>
              </a:rPr>
              <a:t>○車椅子の青年 今日は気になるあの人と初めての食事だから遅れることはできない。約</a:t>
            </a:r>
          </a:p>
          <a:p>
            <a:r>
              <a:rPr kumimoji="1" lang="ja-JP" altLang="ja-JP" sz="1200" b="0" i="0" u="none" strike="noStrike" kern="1200" cap="none" dirty="0" smtClean="0">
                <a:solidFill>
                  <a:schemeClr val="dk1"/>
                </a:solidFill>
                <a:effectLst/>
                <a:latin typeface="Calibri"/>
                <a:ea typeface="Calibri"/>
                <a:cs typeface="Calibri"/>
                <a:sym typeface="Calibri"/>
              </a:rPr>
              <a:t>束の１時間前に着けるように早めにバスに乗ろう。それにしてもドキドキしてきたなあ。</a:t>
            </a:r>
          </a:p>
          <a:p>
            <a:r>
              <a:rPr kumimoji="1" lang="ja-JP" altLang="ja-JP" sz="1200" b="0" i="0" u="none" strike="noStrike" kern="1200" cap="none" dirty="0" smtClean="0">
                <a:solidFill>
                  <a:schemeClr val="dk1"/>
                </a:solidFill>
                <a:effectLst/>
                <a:latin typeface="Calibri"/>
                <a:ea typeface="Calibri"/>
                <a:cs typeface="Calibri"/>
                <a:sym typeface="Calibri"/>
              </a:rPr>
              <a:t>ノンステップバス，まだかなあ。</a:t>
            </a:r>
          </a:p>
          <a:p>
            <a:r>
              <a:rPr kumimoji="1" lang="ja-JP" altLang="ja-JP" sz="1200" b="0" i="0" u="none" strike="noStrike" kern="1200" cap="none" dirty="0" smtClean="0">
                <a:solidFill>
                  <a:schemeClr val="dk1"/>
                </a:solidFill>
                <a:effectLst/>
                <a:latin typeface="Calibri"/>
                <a:ea typeface="Calibri"/>
                <a:cs typeface="Calibri"/>
                <a:sym typeface="Calibri"/>
              </a:rPr>
              <a:t>あっ，ノンステップバス，来た。</a:t>
            </a:r>
          </a:p>
          <a:p>
            <a:r>
              <a:rPr kumimoji="1" lang="ja-JP" altLang="ja-JP" sz="1200" b="0" i="0" u="none" strike="noStrike" kern="1200" cap="none" dirty="0" smtClean="0">
                <a:solidFill>
                  <a:schemeClr val="dk1"/>
                </a:solidFill>
                <a:effectLst/>
                <a:latin typeface="Calibri"/>
                <a:ea typeface="Calibri"/>
                <a:cs typeface="Calibri"/>
                <a:sym typeface="Calibri"/>
              </a:rPr>
              <a:t>○バス（運転士，ちらっと見て通過。）</a:t>
            </a:r>
          </a:p>
          <a:p>
            <a:r>
              <a:rPr kumimoji="1" lang="ja-JP" altLang="ja-JP" sz="1200" b="0" i="0" u="none" strike="noStrike" kern="1200" cap="none" dirty="0" smtClean="0">
                <a:solidFill>
                  <a:schemeClr val="dk1"/>
                </a:solidFill>
                <a:effectLst/>
                <a:latin typeface="Calibri"/>
                <a:ea typeface="Calibri"/>
                <a:cs typeface="Calibri"/>
                <a:sym typeface="Calibri"/>
              </a:rPr>
              <a:t>○車椅子の青年 えっ。なぜ今，乗せてくれなかったのだろう。目が合ったのに。こんな</a:t>
            </a:r>
          </a:p>
          <a:p>
            <a:r>
              <a:rPr kumimoji="1" lang="ja-JP" altLang="ja-JP" sz="1200" b="0" i="0" u="none" strike="noStrike" kern="1200" cap="none" dirty="0" smtClean="0">
                <a:solidFill>
                  <a:schemeClr val="dk1"/>
                </a:solidFill>
                <a:effectLst/>
                <a:latin typeface="Calibri"/>
                <a:ea typeface="Calibri"/>
                <a:cs typeface="Calibri"/>
                <a:sym typeface="Calibri"/>
              </a:rPr>
              <a:t>に目立つ車椅子に乗っているのに。なぜ乗せてくれなかったのだろう。まあ，仕方がない。</a:t>
            </a:r>
          </a:p>
          <a:p>
            <a:r>
              <a:rPr kumimoji="1" lang="ja-JP" altLang="ja-JP" sz="1200" b="0" i="0" u="none" strike="noStrike" kern="1200" cap="none" dirty="0" smtClean="0">
                <a:solidFill>
                  <a:schemeClr val="dk1"/>
                </a:solidFill>
                <a:effectLst/>
                <a:latin typeface="Calibri"/>
                <a:ea typeface="Calibri"/>
                <a:cs typeface="Calibri"/>
                <a:sym typeface="Calibri"/>
              </a:rPr>
              <a:t>次のバスでも間に合うから，次のバスで行くか。</a:t>
            </a:r>
          </a:p>
          <a:p>
            <a:r>
              <a:rPr kumimoji="1" lang="ja-JP" altLang="ja-JP" sz="1200" b="0" i="0" u="none" strike="noStrike" kern="1200" cap="none" dirty="0" smtClean="0">
                <a:solidFill>
                  <a:schemeClr val="dk1"/>
                </a:solidFill>
                <a:effectLst/>
                <a:latin typeface="Calibri"/>
                <a:ea typeface="Calibri"/>
                <a:cs typeface="Calibri"/>
                <a:sym typeface="Calibri"/>
              </a:rPr>
              <a:t>あっ，次のバス来た。</a:t>
            </a:r>
          </a:p>
          <a:p>
            <a:r>
              <a:rPr kumimoji="1" lang="en-US" altLang="ja-JP" sz="1200" b="0" i="0" u="none" strike="noStrike" kern="1200" cap="none" dirty="0" smtClean="0">
                <a:solidFill>
                  <a:schemeClr val="dk1"/>
                </a:solidFill>
                <a:effectLst/>
                <a:latin typeface="Calibri"/>
                <a:ea typeface="Calibri"/>
                <a:cs typeface="Calibri"/>
                <a:sym typeface="Calibri"/>
              </a:rPr>
              <a:t>2</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○バス運転士 乗るの？</a:t>
            </a:r>
          </a:p>
          <a:p>
            <a:r>
              <a:rPr kumimoji="1" lang="ja-JP" altLang="ja-JP" sz="1200" b="0" i="0" u="none" strike="noStrike" kern="1200" cap="none" dirty="0" smtClean="0">
                <a:solidFill>
                  <a:schemeClr val="dk1"/>
                </a:solidFill>
                <a:effectLst/>
                <a:latin typeface="Calibri"/>
                <a:ea typeface="Calibri"/>
                <a:cs typeface="Calibri"/>
                <a:sym typeface="Calibri"/>
              </a:rPr>
              <a:t>○車椅子の青年 はい，乗りたいです。お願いします。</a:t>
            </a:r>
          </a:p>
          <a:p>
            <a:r>
              <a:rPr kumimoji="1" lang="ja-JP" altLang="ja-JP" sz="1200" b="0" i="0" u="none" strike="noStrike" kern="1200" cap="none" dirty="0" smtClean="0">
                <a:solidFill>
                  <a:schemeClr val="dk1"/>
                </a:solidFill>
                <a:effectLst/>
                <a:latin typeface="Calibri"/>
                <a:ea typeface="Calibri"/>
                <a:cs typeface="Calibri"/>
                <a:sym typeface="Calibri"/>
              </a:rPr>
              <a:t>○バス運転士 一人なの？</a:t>
            </a:r>
          </a:p>
          <a:p>
            <a:r>
              <a:rPr kumimoji="1" lang="ja-JP" altLang="ja-JP" sz="1200" b="0" i="0" u="none" strike="noStrike" kern="1200" cap="none" dirty="0" smtClean="0">
                <a:solidFill>
                  <a:schemeClr val="dk1"/>
                </a:solidFill>
                <a:effectLst/>
                <a:latin typeface="Calibri"/>
                <a:ea typeface="Calibri"/>
                <a:cs typeface="Calibri"/>
                <a:sym typeface="Calibri"/>
              </a:rPr>
              <a:t>○車椅子の青年 そうなんです。だから，ちょっと手伝ってもらいたくて…。</a:t>
            </a:r>
          </a:p>
          <a:p>
            <a:r>
              <a:rPr kumimoji="1" lang="ja-JP" altLang="ja-JP" sz="1200" b="0" i="0" u="none" strike="noStrike" kern="1200" cap="none" dirty="0" smtClean="0">
                <a:solidFill>
                  <a:schemeClr val="dk1"/>
                </a:solidFill>
                <a:effectLst/>
                <a:latin typeface="Calibri"/>
                <a:ea typeface="Calibri"/>
                <a:cs typeface="Calibri"/>
                <a:sym typeface="Calibri"/>
              </a:rPr>
              <a:t>○運転士 わし，腰が痛くて…。ちょっと次のバスにしてくれるか。</a:t>
            </a:r>
          </a:p>
          <a:p>
            <a:r>
              <a:rPr kumimoji="1" lang="ja-JP" altLang="ja-JP" sz="1200" b="0" i="0" u="none" strike="noStrike" kern="1200" cap="none" dirty="0" smtClean="0">
                <a:solidFill>
                  <a:schemeClr val="dk1"/>
                </a:solidFill>
                <a:effectLst/>
                <a:latin typeface="Calibri"/>
                <a:ea typeface="Calibri"/>
                <a:cs typeface="Calibri"/>
                <a:sym typeface="Calibri"/>
              </a:rPr>
              <a:t>（バスが発車して去る。）</a:t>
            </a:r>
          </a:p>
          <a:p>
            <a:r>
              <a:rPr kumimoji="1" lang="ja-JP" altLang="ja-JP" sz="1200" b="0" i="0" u="none" strike="noStrike" kern="1200" cap="none" dirty="0" smtClean="0">
                <a:solidFill>
                  <a:schemeClr val="dk1"/>
                </a:solidFill>
                <a:effectLst/>
                <a:latin typeface="Calibri"/>
                <a:ea typeface="Calibri"/>
                <a:cs typeface="Calibri"/>
                <a:sym typeface="Calibri"/>
              </a:rPr>
              <a:t>○車椅子の青年 えっ，え～。腰が痛いって。そんなの理由になるのか。今のバスに乗ら</a:t>
            </a:r>
          </a:p>
          <a:p>
            <a:r>
              <a:rPr kumimoji="1" lang="ja-JP" altLang="ja-JP" sz="1200" b="0" i="0" u="none" strike="noStrike" kern="1200" cap="none" dirty="0" smtClean="0">
                <a:solidFill>
                  <a:schemeClr val="dk1"/>
                </a:solidFill>
                <a:effectLst/>
                <a:latin typeface="Calibri"/>
                <a:ea typeface="Calibri"/>
                <a:cs typeface="Calibri"/>
                <a:sym typeface="Calibri"/>
              </a:rPr>
              <a:t>ないと約束に間に合わない。どうしよう。どうしよう。</a:t>
            </a:r>
          </a:p>
          <a:p>
            <a:r>
              <a:rPr kumimoji="1" lang="ja-JP" altLang="ja-JP" sz="1200" b="0" i="0" u="none" strike="noStrike" kern="1200" cap="none" dirty="0" smtClean="0">
                <a:solidFill>
                  <a:schemeClr val="dk1"/>
                </a:solidFill>
                <a:effectLst/>
                <a:latin typeface="Calibri"/>
                <a:ea typeface="Calibri"/>
                <a:cs typeface="Calibri"/>
                <a:sym typeface="Calibri"/>
              </a:rPr>
              <a:t>とりあえず電話しなくては。</a:t>
            </a:r>
          </a:p>
          <a:p>
            <a:r>
              <a:rPr kumimoji="1" lang="ja-JP" altLang="ja-JP" sz="1200" b="0" i="0" u="none" strike="noStrike" kern="1200" cap="none" dirty="0" smtClean="0">
                <a:solidFill>
                  <a:schemeClr val="dk1"/>
                </a:solidFill>
                <a:effectLst/>
                <a:latin typeface="Calibri"/>
                <a:ea typeface="Calibri"/>
                <a:cs typeface="Calibri"/>
                <a:sym typeface="Calibri"/>
              </a:rPr>
              <a:t>あ，もしもし。あ，ごめん。今，ちょっとうまくバスに乗れなくて，約束より</a:t>
            </a:r>
            <a:r>
              <a:rPr kumimoji="1" lang="en-US" altLang="ja-JP" sz="1200" b="0" i="0" u="none" strike="noStrike" kern="1200" cap="none" dirty="0" smtClean="0">
                <a:solidFill>
                  <a:schemeClr val="dk1"/>
                </a:solidFill>
                <a:effectLst/>
                <a:latin typeface="Calibri"/>
                <a:ea typeface="Calibri"/>
                <a:cs typeface="Calibri"/>
                <a:sym typeface="Calibri"/>
              </a:rPr>
              <a:t> 30 </a:t>
            </a:r>
            <a:r>
              <a:rPr kumimoji="1" lang="ja-JP" altLang="ja-JP" sz="1200" b="0" i="0" u="none" strike="noStrike" kern="1200" cap="none" dirty="0" smtClean="0">
                <a:solidFill>
                  <a:schemeClr val="dk1"/>
                </a:solidFill>
                <a:effectLst/>
                <a:latin typeface="Calibri"/>
                <a:ea typeface="Calibri"/>
                <a:cs typeface="Calibri"/>
                <a:sym typeface="Calibri"/>
              </a:rPr>
              <a:t>分</a:t>
            </a:r>
            <a:r>
              <a:rPr kumimoji="1" lang="ja-JP" altLang="ja-JP" sz="1200" b="0" i="0" u="none" strike="noStrike" kern="1200" cap="none" dirty="0" err="1" smtClean="0">
                <a:solidFill>
                  <a:schemeClr val="dk1"/>
                </a:solidFill>
                <a:effectLst/>
                <a:latin typeface="Calibri"/>
                <a:ea typeface="Calibri"/>
                <a:cs typeface="Calibri"/>
                <a:sym typeface="Calibri"/>
              </a:rPr>
              <a:t>くら</a:t>
            </a:r>
            <a:endParaRPr kumimoji="1" lang="ja-JP" altLang="ja-JP" sz="1200" b="0" i="0" u="none" strike="noStrike" kern="1200" cap="none" dirty="0" smtClean="0">
              <a:solidFill>
                <a:schemeClr val="dk1"/>
              </a:solidFill>
              <a:effectLst/>
              <a:latin typeface="Calibri"/>
              <a:ea typeface="Calibri"/>
              <a:cs typeface="Calibri"/>
              <a:sym typeface="Calibri"/>
            </a:endParaRPr>
          </a:p>
          <a:p>
            <a:r>
              <a:rPr kumimoji="1" lang="ja-JP" altLang="ja-JP" sz="1200" b="0" i="0" u="none" strike="noStrike" kern="1200" cap="none" dirty="0" smtClean="0">
                <a:solidFill>
                  <a:schemeClr val="dk1"/>
                </a:solidFill>
                <a:effectLst/>
                <a:latin typeface="Calibri"/>
                <a:ea typeface="Calibri"/>
                <a:cs typeface="Calibri"/>
                <a:sym typeface="Calibri"/>
              </a:rPr>
              <a:t>い遅れそうなんだ。でも，急いで行くから，ごめん，待っててね。うん，ありがとう。</a:t>
            </a:r>
          </a:p>
          <a:p>
            <a:r>
              <a:rPr kumimoji="1" lang="ja-JP" altLang="ja-JP" sz="1200" b="0" i="0" u="none" strike="noStrike" kern="1200" cap="none" dirty="0" smtClean="0">
                <a:solidFill>
                  <a:schemeClr val="dk1"/>
                </a:solidFill>
                <a:effectLst/>
                <a:latin typeface="Calibri"/>
                <a:ea typeface="Calibri"/>
                <a:cs typeface="Calibri"/>
                <a:sym typeface="Calibri"/>
              </a:rPr>
              <a:t>ああ，よかった。何とか許してもらえたよ。でも，次のバスに乗らないと駄目だなあ。</a:t>
            </a:r>
          </a:p>
          <a:p>
            <a:r>
              <a:rPr kumimoji="1" lang="ja-JP" altLang="ja-JP" sz="1200" b="0" i="0" u="none" strike="noStrike" kern="1200" cap="none" dirty="0" smtClean="0">
                <a:solidFill>
                  <a:schemeClr val="dk1"/>
                </a:solidFill>
                <a:effectLst/>
                <a:latin typeface="Calibri"/>
                <a:ea typeface="Calibri"/>
                <a:cs typeface="Calibri"/>
                <a:sym typeface="Calibri"/>
              </a:rPr>
              <a:t>バスまだかなあ。早く来ないかなあ。</a:t>
            </a:r>
          </a:p>
          <a:p>
            <a:r>
              <a:rPr kumimoji="1" lang="ja-JP" altLang="ja-JP" sz="1200" b="0" i="0" u="none" strike="noStrike" kern="1200" cap="none" dirty="0" smtClean="0">
                <a:solidFill>
                  <a:schemeClr val="dk1"/>
                </a:solidFill>
                <a:effectLst/>
                <a:latin typeface="Calibri"/>
                <a:ea typeface="Calibri"/>
                <a:cs typeface="Calibri"/>
                <a:sym typeface="Calibri"/>
              </a:rPr>
              <a:t>あ，来た，来た。乗ります！乗ります！</a:t>
            </a:r>
          </a:p>
          <a:p>
            <a:r>
              <a:rPr kumimoji="1" lang="ja-JP" altLang="ja-JP" sz="1200" b="0" i="0" u="none" strike="noStrike" kern="1200" cap="none" dirty="0" smtClean="0">
                <a:solidFill>
                  <a:schemeClr val="dk1"/>
                </a:solidFill>
                <a:effectLst/>
                <a:latin typeface="Calibri"/>
                <a:ea typeface="Calibri"/>
                <a:cs typeface="Calibri"/>
                <a:sym typeface="Calibri"/>
              </a:rPr>
              <a:t>○運転士 はい，乗りますか？</a:t>
            </a:r>
          </a:p>
          <a:p>
            <a:r>
              <a:rPr kumimoji="1" lang="ja-JP" altLang="ja-JP" sz="1200" b="0" i="0" u="none" strike="noStrike" kern="1200" cap="none" dirty="0" smtClean="0">
                <a:solidFill>
                  <a:schemeClr val="dk1"/>
                </a:solidFill>
                <a:effectLst/>
                <a:latin typeface="Calibri"/>
                <a:ea typeface="Calibri"/>
                <a:cs typeface="Calibri"/>
                <a:sym typeface="Calibri"/>
              </a:rPr>
              <a:t>車椅子のお客様乗られますので，乗車位置を直します。バックします。</a:t>
            </a:r>
          </a:p>
          <a:p>
            <a:r>
              <a:rPr kumimoji="1" lang="ja-JP" altLang="ja-JP" sz="1200" b="0" i="0" u="none" strike="noStrike" kern="1200" cap="none" dirty="0" smtClean="0">
                <a:solidFill>
                  <a:schemeClr val="dk1"/>
                </a:solidFill>
                <a:effectLst/>
                <a:latin typeface="Calibri"/>
                <a:ea typeface="Calibri"/>
                <a:cs typeface="Calibri"/>
                <a:sym typeface="Calibri"/>
              </a:rPr>
              <a:t>（バスを移動させている。）</a:t>
            </a:r>
          </a:p>
          <a:p>
            <a:r>
              <a:rPr kumimoji="1" lang="ja-JP" altLang="ja-JP" sz="1200" b="0" i="0" u="none" strike="noStrike" kern="1200" cap="none" dirty="0" smtClean="0">
                <a:solidFill>
                  <a:schemeClr val="dk1"/>
                </a:solidFill>
                <a:effectLst/>
                <a:latin typeface="Calibri"/>
                <a:ea typeface="Calibri"/>
                <a:cs typeface="Calibri"/>
                <a:sym typeface="Calibri"/>
              </a:rPr>
              <a:t>じゃあ，スロープ出しますね。</a:t>
            </a:r>
          </a:p>
          <a:p>
            <a:r>
              <a:rPr kumimoji="1" lang="ja-JP" altLang="ja-JP" sz="1200" b="0" i="0" u="none" strike="noStrike" kern="1200" cap="none" dirty="0" smtClean="0">
                <a:solidFill>
                  <a:schemeClr val="dk1"/>
                </a:solidFill>
                <a:effectLst/>
                <a:latin typeface="Calibri"/>
                <a:ea typeface="Calibri"/>
                <a:cs typeface="Calibri"/>
                <a:sym typeface="Calibri"/>
              </a:rPr>
              <a:t>○車椅子の青年 はい。お願いします。</a:t>
            </a:r>
            <a:endParaRPr kumimoji="1" lang="ja-JP" altLang="ja-JP" sz="1200" b="0" i="0" u="none" strike="noStrike" kern="1200" cap="none" dirty="0">
              <a:solidFill>
                <a:schemeClr val="dk1"/>
              </a:solidFill>
              <a:effectLst/>
              <a:latin typeface="Calibri"/>
              <a:ea typeface="Calibri"/>
              <a:cs typeface="Calibri"/>
              <a:sym typeface="Calibri"/>
            </a:endParaRPr>
          </a:p>
        </p:txBody>
      </p:sp>
      <p:sp>
        <p:nvSpPr>
          <p:cNvPr id="242" name="Shape 242"/>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12259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Arial"/>
              <a:buNone/>
              <a:defRPr sz="60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Arial"/>
                <a:ea typeface="Arial"/>
                <a:cs typeface="Arial"/>
                <a:sym typeface="Arial"/>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タイトルと 縦書きテキスト">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縦書きタイトルと 縦書きテキスト">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Shape 21"/>
        <p:cNvGrpSpPr/>
        <p:nvPr/>
      </p:nvGrpSpPr>
      <p:grpSpPr>
        <a:xfrm>
          <a:off x="0" y="0"/>
          <a:ext cx="0" cy="0"/>
          <a:chOff x="0" y="0"/>
          <a:chExt cx="0" cy="0"/>
        </a:xfrm>
      </p:grpSpPr>
      <p:sp>
        <p:nvSpPr>
          <p:cNvPr id="22" name="Shape 2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dirty="0"/>
          </a:p>
        </p:txBody>
      </p:sp>
      <p:sp>
        <p:nvSpPr>
          <p:cNvPr id="28" name="Shape 2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60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Arial"/>
                <a:ea typeface="Arial"/>
                <a:cs typeface="Arial"/>
                <a:sym typeface="Arial"/>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Arial"/>
                <a:ea typeface="Arial"/>
                <a:cs typeface="Arial"/>
                <a:sym typeface="Arial"/>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Arial"/>
                <a:ea typeface="Arial"/>
                <a:cs typeface="Arial"/>
                <a:sym typeface="Arial"/>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9pPr>
          </a:lstStyle>
          <a:p>
            <a:endParaRPr/>
          </a:p>
        </p:txBody>
      </p:sp>
      <p:sp>
        <p:nvSpPr>
          <p:cNvPr id="34" name="Shape 3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比較">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 name="Shape 88"/>
          <p:cNvSpPr/>
          <p:nvPr userDrawn="1"/>
        </p:nvSpPr>
        <p:spPr>
          <a:xfrm>
            <a:off x="10168467" y="6488667"/>
            <a:ext cx="1993590" cy="369332"/>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lang="en-US" sz="1800" b="0" i="0" u="none" strike="noStrike" cap="none" dirty="0">
                <a:solidFill>
                  <a:schemeClr val="dk1"/>
                </a:solidFill>
                <a:latin typeface="Arial"/>
                <a:ea typeface="Arial"/>
                <a:cs typeface="Arial"/>
                <a:sym typeface="Arial"/>
              </a:rPr>
              <a:t>Slide </a:t>
            </a:r>
            <a:r>
              <a:rPr lang="en-US" sz="1800" b="0" i="0" u="none" strike="noStrike" cap="none" dirty="0" smtClean="0">
                <a:solidFill>
                  <a:schemeClr val="dk1"/>
                </a:solidFill>
                <a:latin typeface="Arial"/>
                <a:ea typeface="Arial"/>
                <a:cs typeface="Arial"/>
                <a:sym typeface="Arial"/>
              </a:rPr>
              <a:t>[</a:t>
            </a:r>
            <a:fld id="{00000000-1234-1234-1234-123412341234}" type="slidenum">
              <a:rPr lang="en-US" altLang="ja-JP" sz="1800" smtClean="0"/>
              <a:pPr marL="0" marR="0" lvl="0" indent="0" algn="r" defTabSz="914400" rtl="0" eaLnBrk="1" fontAlgn="auto" latinLnBrk="0" hangingPunct="1">
                <a:lnSpc>
                  <a:spcPct val="100000"/>
                </a:lnSpc>
                <a:spcBef>
                  <a:spcPts val="0"/>
                </a:spcBef>
                <a:spcAft>
                  <a:spcPts val="0"/>
                </a:spcAft>
                <a:buClrTx/>
                <a:buSzPct val="25000"/>
                <a:buFontTx/>
                <a:buNone/>
                <a:tabLst/>
                <a:defRPr/>
              </a:pPr>
              <a:t>‹#›</a:t>
            </a:fld>
            <a:r>
              <a:rPr lang="en-US" altLang="ja-JP" sz="1800" dirty="0" smtClean="0"/>
              <a:t>/11</a:t>
            </a:r>
            <a:r>
              <a:rPr lang="en-US" sz="1800" b="0" i="0" u="none" strike="noStrike" cap="none" dirty="0" smtClean="0">
                <a:solidFill>
                  <a:schemeClr val="dk1"/>
                </a:solidFill>
                <a:latin typeface="Arial"/>
                <a:ea typeface="Arial"/>
                <a:cs typeface="Arial"/>
                <a:sym typeface="Arial"/>
              </a:rPr>
              <a:t>]</a:t>
            </a:r>
            <a:endParaRPr lang="en-US" sz="18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タイトル付きの コンテンツ">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32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タイトル付きの図">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Arial"/>
              <a:buNone/>
              <a:defRPr sz="32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Arial"/>
                <a:ea typeface="Arial"/>
                <a:cs typeface="Arial"/>
                <a:sym typeface="Arial"/>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 name="Shape 88"/>
          <p:cNvSpPr/>
          <p:nvPr userDrawn="1"/>
        </p:nvSpPr>
        <p:spPr>
          <a:xfrm>
            <a:off x="10168467" y="6488667"/>
            <a:ext cx="1993590" cy="369332"/>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lang="en-US" sz="1800" b="0" i="0" u="none" strike="noStrike" cap="none" dirty="0" smtClean="0">
                <a:solidFill>
                  <a:schemeClr val="dk1"/>
                </a:solidFill>
                <a:latin typeface="Arial"/>
                <a:ea typeface="Arial"/>
                <a:cs typeface="Arial"/>
                <a:sym typeface="Arial"/>
              </a:rPr>
              <a:t>Slide [</a:t>
            </a:r>
            <a:fld id="{00000000-1234-1234-1234-123412341234}" type="slidenum">
              <a:rPr lang="en-US" altLang="ja-JP" sz="1800" smtClean="0"/>
              <a:pPr marL="0" marR="0" lvl="0" indent="0" algn="r" defTabSz="914400" rtl="0" eaLnBrk="1" fontAlgn="auto" latinLnBrk="0" hangingPunct="1">
                <a:lnSpc>
                  <a:spcPct val="100000"/>
                </a:lnSpc>
                <a:spcBef>
                  <a:spcPts val="0"/>
                </a:spcBef>
                <a:spcAft>
                  <a:spcPts val="0"/>
                </a:spcAft>
                <a:buClrTx/>
                <a:buSzPct val="25000"/>
                <a:buFontTx/>
                <a:buNone/>
                <a:tabLst/>
                <a:defRPr/>
              </a:pPr>
              <a:t>‹#›</a:t>
            </a:fld>
            <a:r>
              <a:rPr lang="en-US" altLang="ja-JP" sz="1800" dirty="0" smtClean="0"/>
              <a:t>/12</a:t>
            </a:r>
            <a:r>
              <a:rPr lang="en-US" sz="1800" b="0" i="0" u="none" strike="noStrike" cap="none" dirty="0" smtClean="0">
                <a:solidFill>
                  <a:schemeClr val="dk1"/>
                </a:solidFill>
                <a:latin typeface="Arial"/>
                <a:ea typeface="Arial"/>
                <a:cs typeface="Arial"/>
                <a:sym typeface="Arial"/>
              </a:rPr>
              <a:t>]</a:t>
            </a:r>
            <a:endParaRPr lang="en-US" sz="18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iming>
    <p:tnLst>
      <p:par>
        <p:cTn id="1" dur="indefinite" restart="never" nodeType="tmRoot"/>
      </p:par>
    </p:tnLst>
  </p:timing>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eb.archive.org/web/20170613022950/http:/www.city.kyoto.lg.jp/bunshi/cmsfiles/contents/0000180/180436/9kouenroku.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eb.archive.org/web/20170727070005/http:/www.pref.kyoto.jp/shogaishien/documents/134744980040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9" name="Shape 89"/>
          <p:cNvSpPr/>
          <p:nvPr/>
        </p:nvSpPr>
        <p:spPr>
          <a:xfrm>
            <a:off x="8903369" y="5254592"/>
            <a:ext cx="3163166" cy="857450"/>
          </a:xfrm>
          <a:prstGeom prst="rect">
            <a:avLst/>
          </a:prstGeom>
          <a:noFill/>
          <a:ln>
            <a:noFill/>
          </a:ln>
        </p:spPr>
        <p:txBody>
          <a:bodyPr lIns="91425" tIns="45700" rIns="91425" bIns="45700" anchor="t" anchorCtr="0">
            <a:noAutofit/>
          </a:bodyPr>
          <a:lstStyle/>
          <a:p>
            <a:pPr lvl="0" algn="r">
              <a:buSzPct val="25000"/>
            </a:pPr>
            <a:r>
              <a:rPr lang="ja-JP" altLang="en-US" sz="2600" dirty="0" smtClean="0">
                <a:solidFill>
                  <a:schemeClr val="dk1"/>
                </a:solidFill>
              </a:rPr>
              <a:t>第</a:t>
            </a:r>
            <a:r>
              <a:rPr lang="en-US" altLang="ja-JP" sz="2600" dirty="0" smtClean="0">
                <a:solidFill>
                  <a:schemeClr val="dk1"/>
                </a:solidFill>
              </a:rPr>
              <a:t>14</a:t>
            </a:r>
            <a:r>
              <a:rPr lang="ja-JP" altLang="en-US" sz="2600" dirty="0" smtClean="0">
                <a:solidFill>
                  <a:schemeClr val="dk1"/>
                </a:solidFill>
              </a:rPr>
              <a:t>回障害</a:t>
            </a:r>
            <a:r>
              <a:rPr lang="ja-JP" altLang="en-US" sz="2600" dirty="0">
                <a:solidFill>
                  <a:schemeClr val="dk1"/>
                </a:solidFill>
              </a:rPr>
              <a:t>学会 </a:t>
            </a:r>
            <a:endParaRPr lang="en-US" altLang="ja-JP" sz="2600" dirty="0" smtClean="0">
              <a:solidFill>
                <a:schemeClr val="dk1"/>
              </a:solidFill>
            </a:endParaRPr>
          </a:p>
          <a:p>
            <a:pPr lvl="0" algn="r">
              <a:buSzPct val="25000"/>
            </a:pPr>
            <a:r>
              <a:rPr lang="en-US" sz="2600" b="0" i="0" u="none" strike="noStrike" cap="none" dirty="0" smtClean="0">
                <a:solidFill>
                  <a:schemeClr val="dk1"/>
                </a:solidFill>
                <a:latin typeface="Arial"/>
                <a:ea typeface="Arial"/>
                <a:cs typeface="Arial"/>
                <a:sym typeface="Arial"/>
              </a:rPr>
              <a:t>2017.10.29 </a:t>
            </a:r>
            <a:r>
              <a:rPr lang="en-US" sz="2600" b="0" i="0" u="none" strike="noStrike" cap="none" dirty="0" err="1" smtClean="0">
                <a:solidFill>
                  <a:schemeClr val="dk1"/>
                </a:solidFill>
                <a:latin typeface="Arial"/>
                <a:ea typeface="Arial"/>
                <a:cs typeface="Arial"/>
                <a:sym typeface="Arial"/>
              </a:rPr>
              <a:t>川添</a:t>
            </a:r>
            <a:r>
              <a:rPr lang="en-US" sz="2600" b="0" i="0" u="none" strike="noStrike" cap="none" dirty="0" smtClean="0">
                <a:solidFill>
                  <a:schemeClr val="dk1"/>
                </a:solidFill>
                <a:latin typeface="Arial"/>
                <a:ea typeface="Arial"/>
                <a:cs typeface="Arial"/>
                <a:sym typeface="Arial"/>
              </a:rPr>
              <a:t> 睡</a:t>
            </a:r>
            <a:endParaRPr lang="en-US" sz="2600" b="0" i="0" u="none" strike="noStrike" cap="none" dirty="0">
              <a:solidFill>
                <a:schemeClr val="dk1"/>
              </a:solidFill>
              <a:latin typeface="Arial"/>
              <a:ea typeface="Arial"/>
              <a:cs typeface="Arial"/>
              <a:sym typeface="Arial"/>
            </a:endParaRPr>
          </a:p>
        </p:txBody>
      </p:sp>
      <p:sp>
        <p:nvSpPr>
          <p:cNvPr id="7" name="Shape 90"/>
          <p:cNvSpPr/>
          <p:nvPr/>
        </p:nvSpPr>
        <p:spPr>
          <a:xfrm>
            <a:off x="892684" y="785052"/>
            <a:ext cx="10406633" cy="831000"/>
          </a:xfrm>
          <a:prstGeom prst="roundRect">
            <a:avLst>
              <a:gd name="adj" fmla="val 16667"/>
            </a:avLst>
          </a:prstGeom>
          <a:solidFill>
            <a:schemeClr val="accent3">
              <a:lumMod val="20000"/>
              <a:lumOff val="80000"/>
              <a:alpha val="74510"/>
            </a:schemeClr>
          </a:solidFill>
          <a:ln>
            <a:noFill/>
          </a:ln>
        </p:spPr>
        <p:txBody>
          <a:bodyPr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 name="Shape 91"/>
          <p:cNvSpPr/>
          <p:nvPr/>
        </p:nvSpPr>
        <p:spPr>
          <a:xfrm>
            <a:off x="889921" y="844924"/>
            <a:ext cx="10412158" cy="670800"/>
          </a:xfrm>
          <a:prstGeom prst="rect">
            <a:avLst/>
          </a:prstGeom>
          <a:noFill/>
          <a:ln>
            <a:noFill/>
          </a:ln>
        </p:spPr>
        <p:txBody>
          <a:bodyPr lIns="91425" tIns="45700" rIns="91425" bIns="45700" anchor="t" anchorCtr="0">
            <a:noAutofit/>
          </a:bodyPr>
          <a:lstStyle/>
          <a:p>
            <a:pPr lvl="0" algn="ctr">
              <a:buSzPct val="25000"/>
            </a:pPr>
            <a:r>
              <a:rPr lang="ja-JP" altLang="en-US" sz="3800" b="1" dirty="0">
                <a:solidFill>
                  <a:schemeClr val="tx1"/>
                </a:solidFill>
                <a:latin typeface="+mn-ea"/>
                <a:ea typeface="+mn-ea"/>
              </a:rPr>
              <a:t>エイブリズムと差別のあいだの関係性について</a:t>
            </a:r>
            <a:endParaRPr lang="en-US" sz="3800" b="1" dirty="0">
              <a:solidFill>
                <a:schemeClr val="tx1"/>
              </a:solidFill>
              <a:latin typeface="+mn-ea"/>
              <a:ea typeface="+mn-ea"/>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p:nvPr/>
        </p:nvSpPr>
        <p:spPr>
          <a:xfrm>
            <a:off x="309401" y="362911"/>
            <a:ext cx="10748743" cy="582732"/>
          </a:xfrm>
          <a:prstGeom prst="rect">
            <a:avLst/>
          </a:prstGeom>
          <a:solidFill>
            <a:schemeClr val="accent3">
              <a:lumMod val="20000"/>
              <a:lumOff val="80000"/>
              <a:alpha val="49803"/>
            </a:schemeClr>
          </a:solidFill>
          <a:ln>
            <a:noFill/>
          </a:ln>
        </p:spPr>
        <p:txBody>
          <a:bodyPr lIns="91425" tIns="45700" rIns="91425" bIns="45700" anchor="t" anchorCtr="0">
            <a:noAutofit/>
          </a:bodyPr>
          <a:lstStyle/>
          <a:p>
            <a:r>
              <a:rPr lang="ja-JP" altLang="ja-JP" sz="3200" b="1" dirty="0">
                <a:solidFill>
                  <a:schemeClr val="accent5">
                    <a:lumMod val="50000"/>
                  </a:schemeClr>
                </a:solidFill>
              </a:rPr>
              <a:t>理由</a:t>
            </a:r>
            <a:r>
              <a:rPr lang="ja-JP" altLang="ja-JP" sz="3200" b="1" dirty="0" smtClean="0">
                <a:solidFill>
                  <a:schemeClr val="accent5">
                    <a:lumMod val="50000"/>
                  </a:schemeClr>
                </a:solidFill>
              </a:rPr>
              <a:t>④</a:t>
            </a:r>
            <a:r>
              <a:rPr lang="ja-JP" altLang="en-US" sz="3200" b="1" dirty="0" smtClean="0">
                <a:solidFill>
                  <a:schemeClr val="accent5">
                    <a:lumMod val="50000"/>
                  </a:schemeClr>
                </a:solidFill>
              </a:rPr>
              <a:t> 「</a:t>
            </a:r>
            <a:r>
              <a:rPr lang="ja-JP" altLang="ja-JP" sz="3200" b="1" dirty="0" smtClean="0">
                <a:solidFill>
                  <a:schemeClr val="accent5">
                    <a:lumMod val="50000"/>
                  </a:schemeClr>
                </a:solidFill>
              </a:rPr>
              <a:t>でき</a:t>
            </a:r>
            <a:r>
              <a:rPr lang="ja-JP" altLang="en-US" sz="3200" b="1" dirty="0" smtClean="0">
                <a:solidFill>
                  <a:schemeClr val="accent5">
                    <a:lumMod val="50000"/>
                  </a:schemeClr>
                </a:solidFill>
              </a:rPr>
              <a:t>る」</a:t>
            </a:r>
            <a:r>
              <a:rPr lang="ja-JP" altLang="ja-JP" sz="3200" b="1" dirty="0" smtClean="0">
                <a:solidFill>
                  <a:schemeClr val="accent5">
                    <a:lumMod val="50000"/>
                  </a:schemeClr>
                </a:solidFill>
              </a:rPr>
              <a:t>と</a:t>
            </a:r>
            <a:r>
              <a:rPr lang="ja-JP" altLang="ja-JP" sz="3200" b="1" dirty="0">
                <a:solidFill>
                  <a:schemeClr val="accent5">
                    <a:lumMod val="50000"/>
                  </a:schemeClr>
                </a:solidFill>
              </a:rPr>
              <a:t>いうこと</a:t>
            </a:r>
            <a:r>
              <a:rPr lang="ja-JP" altLang="ja-JP" sz="3200" b="1" dirty="0" smtClean="0">
                <a:solidFill>
                  <a:schemeClr val="accent5">
                    <a:lumMod val="50000"/>
                  </a:schemeClr>
                </a:solidFill>
              </a:rPr>
              <a:t>と</a:t>
            </a:r>
            <a:r>
              <a:rPr lang="en-US" altLang="ja-JP" sz="3200" b="1" dirty="0">
                <a:solidFill>
                  <a:schemeClr val="accent5">
                    <a:lumMod val="50000"/>
                  </a:schemeClr>
                </a:solidFill>
              </a:rPr>
              <a:t>disability</a:t>
            </a:r>
            <a:r>
              <a:rPr lang="ja-JP" altLang="ja-JP" sz="3200" b="1" dirty="0" smtClean="0">
                <a:solidFill>
                  <a:schemeClr val="accent5">
                    <a:lumMod val="50000"/>
                  </a:schemeClr>
                </a:solidFill>
              </a:rPr>
              <a:t>が</a:t>
            </a:r>
            <a:r>
              <a:rPr lang="ja-JP" altLang="ja-JP" sz="3200" b="1" dirty="0">
                <a:solidFill>
                  <a:schemeClr val="accent5">
                    <a:lumMod val="50000"/>
                  </a:schemeClr>
                </a:solidFill>
              </a:rPr>
              <a:t>結びつくとき</a:t>
            </a:r>
          </a:p>
        </p:txBody>
      </p:sp>
      <p:sp>
        <p:nvSpPr>
          <p:cNvPr id="245" name="Shape 245"/>
          <p:cNvSpPr/>
          <p:nvPr/>
        </p:nvSpPr>
        <p:spPr>
          <a:xfrm>
            <a:off x="309401" y="1341538"/>
            <a:ext cx="11641299" cy="4868762"/>
          </a:xfrm>
          <a:prstGeom prst="rect">
            <a:avLst/>
          </a:prstGeom>
          <a:noFill/>
          <a:ln>
            <a:noFill/>
          </a:ln>
        </p:spPr>
        <p:txBody>
          <a:bodyPr lIns="91425" tIns="45700" rIns="91425" bIns="45700" anchor="t" anchorCtr="0">
            <a:noAutofit/>
          </a:bodyPr>
          <a:lstStyle/>
          <a:p>
            <a:pPr>
              <a:buSzPct val="25000"/>
            </a:pPr>
            <a:r>
              <a:rPr lang="en-US" altLang="ja-JP" sz="3200" i="1" dirty="0" smtClean="0">
                <a:solidFill>
                  <a:schemeClr val="accent1">
                    <a:lumMod val="50000"/>
                  </a:schemeClr>
                </a:solidFill>
              </a:rPr>
              <a:t>“</a:t>
            </a:r>
            <a:r>
              <a:rPr lang="ja-JP" altLang="en-US" sz="3200" i="1" dirty="0" smtClean="0">
                <a:solidFill>
                  <a:schemeClr val="accent1">
                    <a:lumMod val="50000"/>
                  </a:schemeClr>
                </a:solidFill>
              </a:rPr>
              <a:t>・</a:t>
            </a:r>
            <a:r>
              <a:rPr lang="ja-JP" altLang="en-US" sz="3200" i="1" dirty="0">
                <a:solidFill>
                  <a:schemeClr val="accent1">
                    <a:lumMod val="50000"/>
                  </a:schemeClr>
                </a:solidFill>
              </a:rPr>
              <a:t>子どもの保育所にエレベーターがなく</a:t>
            </a:r>
            <a:r>
              <a:rPr lang="ja-JP" altLang="en-US" sz="3200" i="1" dirty="0" smtClean="0">
                <a:solidFill>
                  <a:schemeClr val="accent1">
                    <a:lumMod val="50000"/>
                  </a:schemeClr>
                </a:solidFill>
              </a:rPr>
              <a:t>、</a:t>
            </a:r>
            <a:endParaRPr lang="en-US" altLang="ja-JP" sz="3200" i="1" dirty="0" smtClean="0">
              <a:solidFill>
                <a:schemeClr val="accent1">
                  <a:lumMod val="50000"/>
                </a:schemeClr>
              </a:solidFill>
            </a:endParaRPr>
          </a:p>
          <a:p>
            <a:pPr>
              <a:buSzPct val="25000"/>
            </a:pPr>
            <a:r>
              <a:rPr lang="ja-JP" altLang="en-US" sz="3200" i="1" dirty="0" smtClean="0">
                <a:solidFill>
                  <a:schemeClr val="accent1">
                    <a:lumMod val="50000"/>
                  </a:schemeClr>
                </a:solidFill>
              </a:rPr>
              <a:t>参観</a:t>
            </a:r>
            <a:r>
              <a:rPr lang="ja-JP" altLang="en-US" sz="3200" i="1" dirty="0">
                <a:solidFill>
                  <a:schemeClr val="accent1">
                    <a:lumMod val="50000"/>
                  </a:schemeClr>
                </a:solidFill>
              </a:rPr>
              <a:t>日は危険を伴いながら自力で</a:t>
            </a:r>
            <a:r>
              <a:rPr lang="ja-JP" altLang="en-US" sz="3200" i="1" dirty="0" smtClean="0">
                <a:solidFill>
                  <a:schemeClr val="accent1">
                    <a:lumMod val="50000"/>
                  </a:schemeClr>
                </a:solidFill>
              </a:rPr>
              <a:t>階段</a:t>
            </a:r>
            <a:r>
              <a:rPr lang="ja-JP" altLang="en-US" sz="3200" i="1" dirty="0">
                <a:solidFill>
                  <a:schemeClr val="accent1">
                    <a:lumMod val="50000"/>
                  </a:schemeClr>
                </a:solidFill>
              </a:rPr>
              <a:t>を上るか</a:t>
            </a:r>
            <a:r>
              <a:rPr lang="ja-JP" altLang="en-US" sz="3200" i="1" dirty="0" smtClean="0">
                <a:solidFill>
                  <a:schemeClr val="accent1">
                    <a:lumMod val="50000"/>
                  </a:schemeClr>
                </a:solidFill>
              </a:rPr>
              <a:t>、</a:t>
            </a:r>
            <a:endParaRPr lang="en-US" altLang="ja-JP" sz="3200" i="1" dirty="0" smtClean="0">
              <a:solidFill>
                <a:schemeClr val="accent1">
                  <a:lumMod val="50000"/>
                </a:schemeClr>
              </a:solidFill>
            </a:endParaRPr>
          </a:p>
          <a:p>
            <a:pPr>
              <a:buSzPct val="25000"/>
            </a:pPr>
            <a:r>
              <a:rPr lang="ja-JP" altLang="en-US" sz="3200" i="1" dirty="0" smtClean="0">
                <a:solidFill>
                  <a:schemeClr val="accent1">
                    <a:lumMod val="50000"/>
                  </a:schemeClr>
                </a:solidFill>
              </a:rPr>
              <a:t>夫</a:t>
            </a:r>
            <a:r>
              <a:rPr lang="ja-JP" altLang="en-US" sz="3200" i="1" dirty="0">
                <a:solidFill>
                  <a:schemeClr val="accent1">
                    <a:lumMod val="50000"/>
                  </a:schemeClr>
                </a:solidFill>
              </a:rPr>
              <a:t>にかつがれるのを余儀なくされる。（肢体不自由</a:t>
            </a:r>
            <a:r>
              <a:rPr lang="ja-JP" altLang="en-US" sz="3200" i="1" dirty="0" smtClean="0">
                <a:solidFill>
                  <a:schemeClr val="accent1">
                    <a:lumMod val="50000"/>
                  </a:schemeClr>
                </a:solidFill>
              </a:rPr>
              <a:t>）</a:t>
            </a:r>
            <a:r>
              <a:rPr lang="en-US" altLang="ja-JP" sz="3200" i="1" dirty="0" smtClean="0">
                <a:solidFill>
                  <a:schemeClr val="accent1">
                    <a:lumMod val="50000"/>
                  </a:schemeClr>
                </a:solidFill>
              </a:rPr>
              <a:t>”</a:t>
            </a:r>
          </a:p>
          <a:p>
            <a:pPr algn="r">
              <a:buSzPct val="25000"/>
            </a:pPr>
            <a:r>
              <a:rPr kumimoji="1" lang="en-US" altLang="ja-JP" sz="3200" kern="1200" dirty="0" smtClean="0">
                <a:solidFill>
                  <a:schemeClr val="tx2">
                    <a:lumMod val="25000"/>
                  </a:schemeClr>
                </a:solidFill>
                <a:ea typeface="Calibri"/>
                <a:cs typeface="Calibri"/>
                <a:sym typeface="Calibri"/>
              </a:rPr>
              <a:t>(</a:t>
            </a:r>
            <a:r>
              <a:rPr kumimoji="1" lang="ja-JP" altLang="en-US" sz="3200" kern="1200" dirty="0" smtClean="0">
                <a:solidFill>
                  <a:schemeClr val="tx2">
                    <a:lumMod val="25000"/>
                  </a:schemeClr>
                </a:solidFill>
                <a:ea typeface="Calibri"/>
                <a:cs typeface="Calibri"/>
                <a:sym typeface="Calibri"/>
              </a:rPr>
              <a:t>村田「</a:t>
            </a:r>
            <a:r>
              <a:rPr kumimoji="1" lang="ja-JP" altLang="en-US" sz="3200" kern="1200" dirty="0">
                <a:solidFill>
                  <a:schemeClr val="tx2">
                    <a:lumMod val="25000"/>
                  </a:schemeClr>
                </a:solidFill>
                <a:ea typeface="Calibri"/>
                <a:cs typeface="Calibri"/>
                <a:sym typeface="Calibri"/>
              </a:rPr>
              <a:t>女性障害者が受ける様々な事例</a:t>
            </a:r>
            <a:r>
              <a:rPr kumimoji="1" lang="ja-JP" altLang="en-US" sz="3200" kern="1200" dirty="0" smtClean="0">
                <a:solidFill>
                  <a:schemeClr val="tx2">
                    <a:lumMod val="25000"/>
                  </a:schemeClr>
                </a:solidFill>
                <a:ea typeface="Calibri"/>
                <a:cs typeface="Calibri"/>
                <a:sym typeface="Calibri"/>
              </a:rPr>
              <a:t>」</a:t>
            </a:r>
            <a:r>
              <a:rPr kumimoji="1" lang="en-US" altLang="ja-JP" sz="3200" kern="1200" dirty="0" smtClean="0">
                <a:solidFill>
                  <a:schemeClr val="tx2">
                    <a:lumMod val="25000"/>
                  </a:schemeClr>
                </a:solidFill>
                <a:ea typeface="Calibri"/>
                <a:cs typeface="Calibri"/>
                <a:sym typeface="Calibri"/>
              </a:rPr>
              <a:t>)</a:t>
            </a:r>
          </a:p>
          <a:p>
            <a:pPr>
              <a:buSzPct val="25000"/>
            </a:pPr>
            <a:endParaRPr kumimoji="1" lang="en-US" altLang="ja-JP" sz="1600" kern="1200" dirty="0" smtClean="0">
              <a:solidFill>
                <a:schemeClr val="tx2">
                  <a:lumMod val="25000"/>
                </a:schemeClr>
              </a:solidFill>
              <a:ea typeface="Calibri"/>
              <a:cs typeface="Calibri"/>
              <a:sym typeface="Calibri"/>
            </a:endParaRPr>
          </a:p>
          <a:p>
            <a:r>
              <a:rPr kumimoji="1" lang="ja-JP" altLang="en-US" sz="3200" kern="1200" dirty="0" smtClean="0">
                <a:solidFill>
                  <a:schemeClr val="accent2">
                    <a:lumMod val="50000"/>
                  </a:schemeClr>
                </a:solidFill>
                <a:latin typeface="Calibri"/>
                <a:ea typeface="Calibri"/>
                <a:cs typeface="Calibri"/>
                <a:sym typeface="Calibri"/>
              </a:rPr>
              <a:t>暗黙の期待 ⇔ 介助者と被介助者の性別が逆の場合は</a:t>
            </a:r>
            <a:r>
              <a:rPr kumimoji="1" lang="en-US" altLang="ja-JP" sz="3200" kern="1200" dirty="0" smtClean="0">
                <a:solidFill>
                  <a:schemeClr val="accent2">
                    <a:lumMod val="50000"/>
                  </a:schemeClr>
                </a:solidFill>
                <a:latin typeface="+mj-lt"/>
                <a:ea typeface="Calibri"/>
                <a:cs typeface="Calibri"/>
                <a:sym typeface="Calibri"/>
              </a:rPr>
              <a:t>?</a:t>
            </a:r>
            <a:endParaRPr kumimoji="1" lang="ja-JP" altLang="ja-JP" sz="3200" kern="1200" dirty="0" smtClean="0">
              <a:solidFill>
                <a:schemeClr val="accent2">
                  <a:lumMod val="50000"/>
                </a:schemeClr>
              </a:solidFill>
              <a:latin typeface="Calibri"/>
              <a:ea typeface="Calibri"/>
              <a:cs typeface="Calibri"/>
              <a:sym typeface="Calibri"/>
            </a:endParaRPr>
          </a:p>
          <a:p>
            <a:endParaRPr kumimoji="1" lang="en-US" altLang="ja-JP" sz="800" kern="1200" dirty="0" smtClean="0">
              <a:solidFill>
                <a:schemeClr val="accent2">
                  <a:lumMod val="50000"/>
                </a:schemeClr>
              </a:solidFill>
              <a:latin typeface="Calibri"/>
              <a:ea typeface="Calibri"/>
              <a:cs typeface="Calibri"/>
              <a:sym typeface="Calibri"/>
            </a:endParaRPr>
          </a:p>
          <a:p>
            <a:r>
              <a:rPr kumimoji="1" lang="ja-JP" altLang="en-US" sz="3200" kern="1200" dirty="0" smtClean="0">
                <a:solidFill>
                  <a:schemeClr val="accent2">
                    <a:lumMod val="50000"/>
                  </a:schemeClr>
                </a:solidFill>
                <a:latin typeface="Calibri"/>
                <a:ea typeface="Calibri"/>
                <a:cs typeface="Calibri"/>
                <a:sym typeface="Calibri"/>
              </a:rPr>
              <a:t>「</a:t>
            </a:r>
            <a:r>
              <a:rPr kumimoji="1" lang="ja-JP" altLang="ja-JP" sz="3200" kern="1200" dirty="0" smtClean="0">
                <a:solidFill>
                  <a:schemeClr val="accent2">
                    <a:lumMod val="50000"/>
                  </a:schemeClr>
                </a:solidFill>
                <a:latin typeface="Calibri"/>
                <a:ea typeface="Calibri"/>
                <a:cs typeface="Calibri"/>
                <a:sym typeface="Calibri"/>
              </a:rPr>
              <a:t>夫は男性</a:t>
            </a:r>
            <a:r>
              <a:rPr kumimoji="1" lang="ja-JP" altLang="ja-JP" sz="3200" kern="1200" dirty="0">
                <a:solidFill>
                  <a:schemeClr val="accent2">
                    <a:lumMod val="50000"/>
                  </a:schemeClr>
                </a:solidFill>
                <a:latin typeface="Calibri"/>
                <a:ea typeface="Calibri"/>
                <a:cs typeface="Calibri"/>
                <a:sym typeface="Calibri"/>
              </a:rPr>
              <a:t>だから、女性の妻をかついで</a:t>
            </a:r>
            <a:r>
              <a:rPr kumimoji="1" lang="ja-JP" altLang="ja-JP" sz="3200" u="sng" kern="1200" dirty="0" smtClean="0">
                <a:solidFill>
                  <a:schemeClr val="accent2">
                    <a:lumMod val="50000"/>
                  </a:schemeClr>
                </a:solidFill>
                <a:latin typeface="Calibri"/>
                <a:ea typeface="Calibri"/>
                <a:cs typeface="Calibri"/>
                <a:sym typeface="Calibri"/>
              </a:rPr>
              <a:t>もらえる</a:t>
            </a:r>
            <a:r>
              <a:rPr kumimoji="1" lang="ja-JP" altLang="en-US" sz="3200" kern="1200" dirty="0" smtClean="0">
                <a:solidFill>
                  <a:schemeClr val="accent2">
                    <a:lumMod val="50000"/>
                  </a:schemeClr>
                </a:solidFill>
                <a:latin typeface="Calibri"/>
                <a:ea typeface="Calibri"/>
                <a:cs typeface="Calibri"/>
                <a:sym typeface="Calibri"/>
              </a:rPr>
              <a:t>だろう」</a:t>
            </a:r>
            <a:endParaRPr kumimoji="1" lang="en-US" altLang="ja-JP" sz="3200" kern="1200" dirty="0" smtClean="0">
              <a:solidFill>
                <a:schemeClr val="accent2">
                  <a:lumMod val="50000"/>
                </a:schemeClr>
              </a:solidFill>
              <a:latin typeface="Calibri"/>
              <a:ea typeface="Calibri"/>
              <a:cs typeface="Calibri"/>
              <a:sym typeface="Calibri"/>
            </a:endParaRPr>
          </a:p>
          <a:p>
            <a:r>
              <a:rPr kumimoji="1" lang="ja-JP" altLang="en-US" sz="3200" kern="1200" dirty="0" smtClean="0">
                <a:solidFill>
                  <a:schemeClr val="accent2">
                    <a:lumMod val="50000"/>
                  </a:schemeClr>
                </a:solidFill>
                <a:latin typeface="Calibri"/>
                <a:ea typeface="Calibri"/>
                <a:cs typeface="Calibri"/>
                <a:sym typeface="Calibri"/>
              </a:rPr>
              <a:t>当事者が主張していない</a:t>
            </a:r>
            <a:r>
              <a:rPr kumimoji="1" lang="ja-JP" altLang="ja-JP" sz="3200" kern="1200" dirty="0" smtClean="0">
                <a:solidFill>
                  <a:schemeClr val="accent2">
                    <a:lumMod val="50000"/>
                  </a:schemeClr>
                </a:solidFill>
                <a:latin typeface="Calibri"/>
                <a:ea typeface="Calibri"/>
                <a:cs typeface="Calibri"/>
                <a:sym typeface="Calibri"/>
              </a:rPr>
              <a:t>事柄に</a:t>
            </a:r>
            <a:r>
              <a:rPr kumimoji="1" lang="ja-JP" altLang="en-US" sz="3200" kern="1200" dirty="0" smtClean="0">
                <a:solidFill>
                  <a:schemeClr val="accent2">
                    <a:lumMod val="50000"/>
                  </a:schemeClr>
                </a:solidFill>
                <a:latin typeface="Calibri"/>
                <a:ea typeface="Calibri"/>
                <a:cs typeface="Calibri"/>
                <a:sym typeface="Calibri"/>
              </a:rPr>
              <a:t>も</a:t>
            </a:r>
            <a:r>
              <a:rPr kumimoji="1" lang="ja-JP" altLang="ja-JP" sz="3200" kern="1200" dirty="0" smtClean="0">
                <a:solidFill>
                  <a:schemeClr val="accent2">
                    <a:lumMod val="50000"/>
                  </a:schemeClr>
                </a:solidFill>
                <a:latin typeface="Calibri"/>
                <a:ea typeface="Calibri"/>
                <a:cs typeface="Calibri"/>
                <a:sym typeface="Calibri"/>
              </a:rPr>
              <a:t>周囲</a:t>
            </a:r>
            <a:r>
              <a:rPr kumimoji="1" lang="ja-JP" altLang="ja-JP" sz="3200" kern="1200" dirty="0">
                <a:solidFill>
                  <a:schemeClr val="accent2">
                    <a:lumMod val="50000"/>
                  </a:schemeClr>
                </a:solidFill>
                <a:latin typeface="Calibri"/>
                <a:ea typeface="Calibri"/>
                <a:cs typeface="Calibri"/>
                <a:sym typeface="Calibri"/>
              </a:rPr>
              <a:t>が｢説得</a:t>
            </a:r>
            <a:r>
              <a:rPr kumimoji="1" lang="ja-JP" altLang="ja-JP" sz="3200" kern="1200" dirty="0" smtClean="0">
                <a:solidFill>
                  <a:schemeClr val="accent2">
                    <a:lumMod val="50000"/>
                  </a:schemeClr>
                </a:solidFill>
                <a:latin typeface="Calibri"/>
                <a:ea typeface="Calibri"/>
                <a:cs typeface="Calibri"/>
                <a:sym typeface="Calibri"/>
              </a:rPr>
              <a:t>され｣</a:t>
            </a:r>
            <a:r>
              <a:rPr kumimoji="1" lang="ja-JP" altLang="en-US" sz="3200" u="sng" kern="1200" dirty="0" smtClean="0">
                <a:solidFill>
                  <a:schemeClr val="accent2">
                    <a:lumMod val="50000"/>
                  </a:schemeClr>
                </a:solidFill>
                <a:latin typeface="Calibri"/>
                <a:ea typeface="Calibri"/>
                <a:cs typeface="Calibri"/>
                <a:sym typeface="Calibri"/>
              </a:rPr>
              <a:t>うる</a:t>
            </a:r>
            <a:endParaRPr kumimoji="1" lang="en-US" altLang="ja-JP" sz="3200" u="sng" kern="1200" dirty="0" smtClean="0">
              <a:solidFill>
                <a:schemeClr val="accent2">
                  <a:lumMod val="50000"/>
                </a:schemeClr>
              </a:solidFill>
              <a:latin typeface="Calibri"/>
              <a:ea typeface="Calibri"/>
              <a:cs typeface="Calibri"/>
              <a:sym typeface="Calibri"/>
            </a:endParaRPr>
          </a:p>
          <a:p>
            <a:endParaRPr kumimoji="1" lang="en-US" altLang="ja-JP" sz="800" kern="1200" dirty="0">
              <a:solidFill>
                <a:schemeClr val="dk1"/>
              </a:solidFill>
              <a:latin typeface="Calibri"/>
              <a:ea typeface="Calibri"/>
              <a:cs typeface="Calibri"/>
              <a:sym typeface="Calibri"/>
            </a:endParaRPr>
          </a:p>
          <a:p>
            <a:r>
              <a:rPr kumimoji="1" lang="ja-JP" altLang="ja-JP" sz="3200" kern="1200" dirty="0" smtClean="0">
                <a:solidFill>
                  <a:schemeClr val="accent4">
                    <a:lumMod val="50000"/>
                  </a:schemeClr>
                </a:solidFill>
                <a:latin typeface="Calibri"/>
                <a:ea typeface="Calibri"/>
                <a:cs typeface="Calibri"/>
                <a:sym typeface="Calibri"/>
              </a:rPr>
              <a:t>当事者</a:t>
            </a:r>
            <a:r>
              <a:rPr kumimoji="1" lang="ja-JP" altLang="ja-JP" sz="3200" kern="1200" dirty="0">
                <a:solidFill>
                  <a:schemeClr val="accent4">
                    <a:lumMod val="50000"/>
                  </a:schemeClr>
                </a:solidFill>
                <a:latin typeface="Calibri"/>
                <a:ea typeface="Calibri"/>
                <a:cs typeface="Calibri"/>
                <a:sym typeface="Calibri"/>
              </a:rPr>
              <a:t>の</a:t>
            </a:r>
            <a:r>
              <a:rPr kumimoji="1" lang="ja-JP" altLang="ja-JP" sz="3200" kern="1200" dirty="0" smtClean="0">
                <a:solidFill>
                  <a:schemeClr val="accent4">
                    <a:lumMod val="50000"/>
                  </a:schemeClr>
                </a:solidFill>
                <a:latin typeface="Calibri"/>
                <a:ea typeface="Calibri"/>
                <a:cs typeface="Calibri"/>
                <a:sym typeface="Calibri"/>
              </a:rPr>
              <a:t>周囲が</a:t>
            </a:r>
            <a:r>
              <a:rPr kumimoji="1" lang="ja-JP" altLang="ja-JP" sz="3200" kern="1200" dirty="0">
                <a:solidFill>
                  <a:schemeClr val="accent4">
                    <a:lumMod val="50000"/>
                  </a:schemeClr>
                </a:solidFill>
                <a:latin typeface="Calibri"/>
                <a:ea typeface="Calibri"/>
                <a:cs typeface="Calibri"/>
                <a:sym typeface="Calibri"/>
              </a:rPr>
              <a:t>「</a:t>
            </a:r>
            <a:r>
              <a:rPr kumimoji="1" lang="ja-JP" altLang="ja-JP" sz="3200" u="sng" kern="1200" dirty="0">
                <a:solidFill>
                  <a:schemeClr val="accent4">
                    <a:lumMod val="50000"/>
                  </a:schemeClr>
                </a:solidFill>
                <a:latin typeface="Calibri"/>
                <a:ea typeface="Calibri"/>
                <a:cs typeface="Calibri"/>
                <a:sym typeface="Calibri"/>
              </a:rPr>
              <a:t>できる</a:t>
            </a:r>
            <a:r>
              <a:rPr kumimoji="1" lang="ja-JP" altLang="ja-JP" sz="3200" kern="1200" dirty="0">
                <a:solidFill>
                  <a:schemeClr val="accent4">
                    <a:lumMod val="50000"/>
                  </a:schemeClr>
                </a:solidFill>
                <a:latin typeface="Calibri"/>
                <a:ea typeface="Calibri"/>
                <a:cs typeface="Calibri"/>
                <a:sym typeface="Calibri"/>
              </a:rPr>
              <a:t>人」とみなされた場合</a:t>
            </a:r>
            <a:r>
              <a:rPr kumimoji="1" lang="ja-JP" altLang="ja-JP" sz="3200" kern="1200" dirty="0" smtClean="0">
                <a:solidFill>
                  <a:schemeClr val="accent4">
                    <a:lumMod val="50000"/>
                  </a:schemeClr>
                </a:solidFill>
                <a:latin typeface="Calibri"/>
                <a:ea typeface="Calibri"/>
                <a:cs typeface="Calibri"/>
                <a:sym typeface="Calibri"/>
              </a:rPr>
              <a:t>、</a:t>
            </a:r>
            <a:endParaRPr kumimoji="1" lang="en-US" altLang="ja-JP" sz="3200" kern="1200" dirty="0">
              <a:solidFill>
                <a:schemeClr val="accent4">
                  <a:lumMod val="50000"/>
                </a:schemeClr>
              </a:solidFill>
              <a:latin typeface="Calibri"/>
              <a:ea typeface="Calibri"/>
              <a:cs typeface="Calibri"/>
              <a:sym typeface="Calibri"/>
            </a:endParaRPr>
          </a:p>
          <a:p>
            <a:r>
              <a:rPr kumimoji="1" lang="ja-JP" altLang="ja-JP" sz="3200" kern="1200" dirty="0" smtClean="0">
                <a:solidFill>
                  <a:schemeClr val="accent4">
                    <a:lumMod val="50000"/>
                  </a:schemeClr>
                </a:solidFill>
                <a:latin typeface="Calibri"/>
                <a:ea typeface="Calibri"/>
                <a:cs typeface="Calibri"/>
                <a:sym typeface="Calibri"/>
              </a:rPr>
              <a:t>当事者</a:t>
            </a:r>
            <a:r>
              <a:rPr kumimoji="1" lang="ja-JP" altLang="ja-JP" sz="3200" kern="1200" dirty="0">
                <a:solidFill>
                  <a:schemeClr val="accent4">
                    <a:lumMod val="50000"/>
                  </a:schemeClr>
                </a:solidFill>
                <a:latin typeface="Calibri"/>
                <a:ea typeface="Calibri"/>
                <a:cs typeface="Calibri"/>
                <a:sym typeface="Calibri"/>
              </a:rPr>
              <a:t>は逆に不便な状況に</a:t>
            </a:r>
            <a:r>
              <a:rPr kumimoji="1" lang="ja-JP" altLang="ja-JP" sz="3200" kern="1200" dirty="0" smtClean="0">
                <a:solidFill>
                  <a:schemeClr val="accent4">
                    <a:lumMod val="50000"/>
                  </a:schemeClr>
                </a:solidFill>
                <a:latin typeface="Calibri"/>
                <a:ea typeface="Calibri"/>
                <a:cs typeface="Calibri"/>
                <a:sym typeface="Calibri"/>
              </a:rPr>
              <a:t>置かれる</a:t>
            </a:r>
            <a:r>
              <a:rPr kumimoji="1" lang="ja-JP" altLang="en-US" sz="3200" kern="1200" dirty="0" smtClean="0">
                <a:solidFill>
                  <a:schemeClr val="accent4">
                    <a:lumMod val="50000"/>
                  </a:schemeClr>
                </a:solidFill>
                <a:latin typeface="Calibri"/>
                <a:ea typeface="Calibri"/>
                <a:cs typeface="Calibri"/>
                <a:sym typeface="Calibri"/>
              </a:rPr>
              <a:t>こともある</a:t>
            </a:r>
            <a:r>
              <a:rPr kumimoji="1" lang="en-US" altLang="ja-JP" sz="3200" kern="1200" dirty="0">
                <a:solidFill>
                  <a:schemeClr val="accent4">
                    <a:lumMod val="50000"/>
                  </a:schemeClr>
                </a:solidFill>
                <a:latin typeface="+mj-lt"/>
                <a:ea typeface="Calibri"/>
                <a:cs typeface="Calibri"/>
                <a:sym typeface="Calibri"/>
              </a:rPr>
              <a:t>?</a:t>
            </a:r>
            <a:endParaRPr lang="en-US" altLang="ja-JP" sz="3200" dirty="0">
              <a:solidFill>
                <a:schemeClr val="accent4">
                  <a:lumMod val="50000"/>
                </a:schemeClr>
              </a:solidFill>
              <a:latin typeface="+mj-lt"/>
            </a:endParaRPr>
          </a:p>
        </p:txBody>
      </p:sp>
    </p:spTree>
    <p:extLst>
      <p:ext uri="{BB962C8B-B14F-4D97-AF65-F5344CB8AC3E}">
        <p14:creationId xmlns:p14="http://schemas.microsoft.com/office/powerpoint/2010/main" val="4063233045"/>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45" name="左右矢印 44"/>
          <p:cNvSpPr/>
          <p:nvPr/>
        </p:nvSpPr>
        <p:spPr>
          <a:xfrm>
            <a:off x="6255261" y="3323392"/>
            <a:ext cx="2844000" cy="414000"/>
          </a:xfrm>
          <a:prstGeom prst="leftRightArrow">
            <a:avLst/>
          </a:prstGeom>
          <a:gradFill>
            <a:gsLst>
              <a:gs pos="0">
                <a:schemeClr val="accent2">
                  <a:lumMod val="40000"/>
                  <a:lumOff val="60000"/>
                </a:schemeClr>
              </a:gs>
              <a:gs pos="100000">
                <a:schemeClr val="accent6">
                  <a:lumMod val="60000"/>
                  <a:lumOff val="40000"/>
                </a:schemeClr>
              </a:gs>
            </a:gsLst>
            <a:lin ang="0" scaled="0"/>
          </a:gradFill>
          <a:ln w="952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左右矢印 39"/>
          <p:cNvSpPr/>
          <p:nvPr/>
        </p:nvSpPr>
        <p:spPr>
          <a:xfrm>
            <a:off x="2351314" y="1277630"/>
            <a:ext cx="6747947" cy="414000"/>
          </a:xfrm>
          <a:prstGeom prst="leftRightArrow">
            <a:avLst/>
          </a:prstGeom>
          <a:gradFill>
            <a:gsLst>
              <a:gs pos="0">
                <a:srgbClr val="FFFFCC"/>
              </a:gs>
              <a:gs pos="47000">
                <a:srgbClr val="FCFDCA"/>
              </a:gs>
              <a:gs pos="65000">
                <a:schemeClr val="accent2">
                  <a:lumMod val="40000"/>
                  <a:lumOff val="60000"/>
                </a:schemeClr>
              </a:gs>
              <a:gs pos="91000">
                <a:schemeClr val="accent6">
                  <a:lumMod val="60000"/>
                  <a:lumOff val="40000"/>
                </a:schemeClr>
              </a:gs>
            </a:gsLst>
            <a:lin ang="0" scaled="0"/>
          </a:gradFill>
          <a:ln w="9525">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06007" y="1192243"/>
            <a:ext cx="1415772" cy="584775"/>
          </a:xfrm>
          <a:prstGeom prst="rect">
            <a:avLst/>
          </a:prstGeom>
          <a:noFill/>
          <a:ln>
            <a:noFill/>
          </a:ln>
        </p:spPr>
        <p:txBody>
          <a:bodyPr wrap="none">
            <a:spAutoFit/>
          </a:bodyPr>
          <a:lstStyle/>
          <a:p>
            <a:r>
              <a:rPr lang="ja-JP" altLang="en-US" sz="3200" b="1" dirty="0">
                <a:solidFill>
                  <a:schemeClr val="accent1">
                    <a:lumMod val="50000"/>
                  </a:schemeClr>
                </a:solidFill>
              </a:rPr>
              <a:t>不</a:t>
            </a:r>
            <a:r>
              <a:rPr lang="ja-JP" altLang="ja-JP" sz="3200" b="1" dirty="0">
                <a:solidFill>
                  <a:schemeClr val="accent1">
                    <a:lumMod val="50000"/>
                  </a:schemeClr>
                </a:solidFill>
              </a:rPr>
              <a:t>連動</a:t>
            </a:r>
            <a:endParaRPr lang="en-US" altLang="ja-JP" sz="3200" b="1" dirty="0">
              <a:solidFill>
                <a:schemeClr val="accent1">
                  <a:lumMod val="50000"/>
                </a:schemeClr>
              </a:solidFill>
            </a:endParaRPr>
          </a:p>
        </p:txBody>
      </p:sp>
      <p:sp>
        <p:nvSpPr>
          <p:cNvPr id="156" name="Shape 156"/>
          <p:cNvSpPr/>
          <p:nvPr/>
        </p:nvSpPr>
        <p:spPr>
          <a:xfrm>
            <a:off x="309403" y="362911"/>
            <a:ext cx="2320586" cy="584774"/>
          </a:xfrm>
          <a:prstGeom prst="rect">
            <a:avLst/>
          </a:prstGeom>
          <a:solidFill>
            <a:schemeClr val="accent3">
              <a:lumMod val="20000"/>
              <a:lumOff val="80000"/>
              <a:alpha val="49803"/>
            </a:schemeClr>
          </a:solidFill>
          <a:ln>
            <a:noFill/>
          </a:ln>
        </p:spPr>
        <p:txBody>
          <a:bodyPr lIns="91425" tIns="45700" rIns="91425" bIns="45700" anchor="t" anchorCtr="0">
            <a:noAutofit/>
          </a:bodyPr>
          <a:lstStyle/>
          <a:p>
            <a:r>
              <a:rPr lang="ja-JP" altLang="ja-JP" sz="3200" b="1" dirty="0">
                <a:solidFill>
                  <a:schemeClr val="accent5">
                    <a:lumMod val="50000"/>
                  </a:schemeClr>
                </a:solidFill>
              </a:rPr>
              <a:t>前半</a:t>
            </a:r>
            <a:r>
              <a:rPr lang="ja-JP" altLang="ja-JP" sz="3200" b="1" dirty="0" smtClean="0">
                <a:solidFill>
                  <a:schemeClr val="accent5">
                    <a:lumMod val="50000"/>
                  </a:schemeClr>
                </a:solidFill>
              </a:rPr>
              <a:t>まとめ</a:t>
            </a:r>
            <a:endParaRPr lang="ja-JP" altLang="ja-JP" sz="3200" dirty="0">
              <a:solidFill>
                <a:schemeClr val="accent5">
                  <a:lumMod val="50000"/>
                </a:schemeClr>
              </a:solidFill>
            </a:endParaRPr>
          </a:p>
        </p:txBody>
      </p:sp>
      <p:sp>
        <p:nvSpPr>
          <p:cNvPr id="10" name="Shape 159"/>
          <p:cNvSpPr/>
          <p:nvPr/>
        </p:nvSpPr>
        <p:spPr>
          <a:xfrm>
            <a:off x="309403" y="1341538"/>
            <a:ext cx="11699721" cy="1689126"/>
          </a:xfrm>
          <a:prstGeom prst="rect">
            <a:avLst/>
          </a:prstGeom>
          <a:noFill/>
          <a:ln>
            <a:noFill/>
          </a:ln>
        </p:spPr>
        <p:txBody>
          <a:bodyPr lIns="91425" tIns="45700" rIns="91425" bIns="45700" anchor="t" anchorCtr="0">
            <a:noAutofit/>
          </a:bodyPr>
          <a:lstStyle/>
          <a:p>
            <a:endParaRPr lang="en-US" altLang="ja-JP" sz="3200" dirty="0" smtClean="0">
              <a:solidFill>
                <a:schemeClr val="accent1">
                  <a:lumMod val="50000"/>
                </a:schemeClr>
              </a:solidFill>
              <a:latin typeface="+mj-lt"/>
            </a:endParaRPr>
          </a:p>
        </p:txBody>
      </p:sp>
      <p:sp>
        <p:nvSpPr>
          <p:cNvPr id="16" name="正方形/長方形 15"/>
          <p:cNvSpPr/>
          <p:nvPr/>
        </p:nvSpPr>
        <p:spPr>
          <a:xfrm>
            <a:off x="5906812" y="1910204"/>
            <a:ext cx="1005403" cy="1200329"/>
          </a:xfrm>
          <a:prstGeom prst="rect">
            <a:avLst/>
          </a:prstGeom>
          <a:solidFill>
            <a:schemeClr val="accent2">
              <a:lumMod val="40000"/>
              <a:lumOff val="60000"/>
              <a:alpha val="30000"/>
            </a:schemeClr>
          </a:solidFill>
        </p:spPr>
        <p:txBody>
          <a:bodyPr wrap="none">
            <a:spAutoFit/>
          </a:bodyPr>
          <a:lstStyle/>
          <a:p>
            <a:r>
              <a:rPr kumimoji="1" lang="ja-JP" altLang="ja-JP" sz="3200" kern="1200" dirty="0" smtClean="0">
                <a:solidFill>
                  <a:srgbClr val="FF3300"/>
                </a:solidFill>
                <a:ea typeface="Calibri"/>
                <a:cs typeface="Calibri"/>
                <a:sym typeface="Calibri"/>
              </a:rPr>
              <a:t>良い</a:t>
            </a:r>
            <a:endParaRPr kumimoji="1" lang="en-US" altLang="ja-JP" sz="3200" kern="1200" dirty="0">
              <a:solidFill>
                <a:srgbClr val="FF3300"/>
              </a:solidFill>
              <a:ea typeface="Calibri"/>
              <a:cs typeface="Calibri"/>
              <a:sym typeface="Calibri"/>
            </a:endParaRPr>
          </a:p>
          <a:p>
            <a:endParaRPr kumimoji="1" lang="en-US" altLang="ja-JP" sz="800" kern="1200" dirty="0">
              <a:solidFill>
                <a:schemeClr val="accent1">
                  <a:lumMod val="50000"/>
                </a:schemeClr>
              </a:solidFill>
              <a:ea typeface="Calibri"/>
              <a:cs typeface="Calibri"/>
              <a:sym typeface="Calibri"/>
            </a:endParaRPr>
          </a:p>
          <a:p>
            <a:r>
              <a:rPr kumimoji="1" lang="ja-JP" altLang="ja-JP" sz="3200" kern="1200" dirty="0" smtClean="0">
                <a:solidFill>
                  <a:schemeClr val="accent3">
                    <a:lumMod val="75000"/>
                  </a:schemeClr>
                </a:solidFill>
                <a:ea typeface="Calibri"/>
                <a:cs typeface="Calibri"/>
                <a:sym typeface="Calibri"/>
              </a:rPr>
              <a:t>悪い</a:t>
            </a:r>
            <a:endParaRPr lang="ja-JP" altLang="en-US" sz="3200" dirty="0">
              <a:solidFill>
                <a:schemeClr val="accent3">
                  <a:lumMod val="75000"/>
                </a:schemeClr>
              </a:solidFill>
            </a:endParaRPr>
          </a:p>
        </p:txBody>
      </p:sp>
      <p:sp>
        <p:nvSpPr>
          <p:cNvPr id="19" name="正方形/長方形 18"/>
          <p:cNvSpPr/>
          <p:nvPr/>
        </p:nvSpPr>
        <p:spPr>
          <a:xfrm>
            <a:off x="8595961" y="1910204"/>
            <a:ext cx="1005403" cy="1200329"/>
          </a:xfrm>
          <a:prstGeom prst="rect">
            <a:avLst/>
          </a:prstGeom>
          <a:solidFill>
            <a:schemeClr val="accent6">
              <a:lumMod val="40000"/>
              <a:lumOff val="60000"/>
              <a:alpha val="30000"/>
            </a:schemeClr>
          </a:solidFill>
        </p:spPr>
        <p:txBody>
          <a:bodyPr wrap="none">
            <a:spAutoFit/>
          </a:bodyPr>
          <a:lstStyle/>
          <a:p>
            <a:r>
              <a:rPr kumimoji="1" lang="ja-JP" altLang="ja-JP" sz="3200" kern="1200" dirty="0" smtClean="0">
                <a:solidFill>
                  <a:srgbClr val="FF3300"/>
                </a:solidFill>
                <a:ea typeface="Calibri"/>
                <a:cs typeface="Calibri"/>
                <a:sym typeface="Calibri"/>
              </a:rPr>
              <a:t>健常</a:t>
            </a:r>
            <a:endParaRPr kumimoji="1" lang="en-US" altLang="ja-JP" sz="3200" kern="1200" dirty="0" smtClean="0">
              <a:solidFill>
                <a:srgbClr val="FF3300"/>
              </a:solidFill>
              <a:ea typeface="Calibri"/>
              <a:cs typeface="Calibri"/>
              <a:sym typeface="Calibri"/>
            </a:endParaRPr>
          </a:p>
          <a:p>
            <a:endParaRPr kumimoji="1" lang="en-US" altLang="ja-JP" sz="800" kern="1200" dirty="0">
              <a:solidFill>
                <a:schemeClr val="accent1">
                  <a:lumMod val="50000"/>
                </a:schemeClr>
              </a:solidFill>
              <a:ea typeface="Calibri"/>
              <a:cs typeface="Calibri"/>
              <a:sym typeface="Calibri"/>
            </a:endParaRPr>
          </a:p>
          <a:p>
            <a:r>
              <a:rPr kumimoji="1" lang="ja-JP" altLang="ja-JP" sz="3200" kern="1200" dirty="0" smtClean="0">
                <a:solidFill>
                  <a:schemeClr val="accent3">
                    <a:lumMod val="75000"/>
                  </a:schemeClr>
                </a:solidFill>
                <a:ea typeface="Calibri"/>
                <a:cs typeface="Calibri"/>
                <a:sym typeface="Calibri"/>
              </a:rPr>
              <a:t>障害</a:t>
            </a:r>
            <a:endParaRPr lang="ja-JP" altLang="en-US" sz="3200" dirty="0">
              <a:solidFill>
                <a:schemeClr val="accent3">
                  <a:lumMod val="75000"/>
                </a:schemeClr>
              </a:solidFill>
            </a:endParaRPr>
          </a:p>
        </p:txBody>
      </p:sp>
      <p:sp>
        <p:nvSpPr>
          <p:cNvPr id="7" name="正方形/長方形 6"/>
          <p:cNvSpPr/>
          <p:nvPr/>
        </p:nvSpPr>
        <p:spPr>
          <a:xfrm>
            <a:off x="306007" y="3238005"/>
            <a:ext cx="5410455" cy="584775"/>
          </a:xfrm>
          <a:prstGeom prst="rect">
            <a:avLst/>
          </a:prstGeom>
        </p:spPr>
        <p:txBody>
          <a:bodyPr wrap="none">
            <a:spAutoFit/>
          </a:bodyPr>
          <a:lstStyle/>
          <a:p>
            <a:r>
              <a:rPr kumimoji="1" lang="ja-JP" altLang="ja-JP" sz="3200" b="1" kern="1200" dirty="0" smtClean="0">
                <a:solidFill>
                  <a:schemeClr val="accent1">
                    <a:lumMod val="50000"/>
                  </a:schemeClr>
                </a:solidFill>
                <a:latin typeface="+mn-lt"/>
                <a:ea typeface="Calibri"/>
                <a:cs typeface="Calibri"/>
                <a:sym typeface="Calibri"/>
              </a:rPr>
              <a:t>健</a:t>
            </a:r>
            <a:r>
              <a:rPr kumimoji="1" lang="ja-JP" altLang="ja-JP" sz="3200" b="1" kern="1200" dirty="0">
                <a:solidFill>
                  <a:schemeClr val="accent1">
                    <a:lumMod val="50000"/>
                  </a:schemeClr>
                </a:solidFill>
                <a:latin typeface="+mn-lt"/>
                <a:ea typeface="Calibri"/>
                <a:cs typeface="Calibri"/>
                <a:sym typeface="Calibri"/>
              </a:rPr>
              <a:t>常</a:t>
            </a:r>
            <a:r>
              <a:rPr kumimoji="1" lang="en-US" altLang="ja-JP" sz="3200" b="1" kern="1200" dirty="0" smtClean="0">
                <a:solidFill>
                  <a:schemeClr val="accent1">
                    <a:lumMod val="50000"/>
                  </a:schemeClr>
                </a:solidFill>
                <a:latin typeface="+mn-lt"/>
                <a:ea typeface="Calibri"/>
                <a:cs typeface="Calibri"/>
                <a:sym typeface="Calibri"/>
              </a:rPr>
              <a:t>=</a:t>
            </a:r>
            <a:r>
              <a:rPr kumimoji="1" lang="ja-JP" altLang="en-US" sz="3200" b="1" kern="1200" dirty="0" smtClean="0">
                <a:solidFill>
                  <a:schemeClr val="accent1">
                    <a:lumMod val="50000"/>
                  </a:schemeClr>
                </a:solidFill>
                <a:latin typeface="+mn-lt"/>
                <a:ea typeface="Calibri"/>
                <a:cs typeface="Calibri"/>
                <a:sym typeface="Calibri"/>
              </a:rPr>
              <a:t>良い</a:t>
            </a:r>
            <a:r>
              <a:rPr kumimoji="1" lang="en-US" altLang="ja-JP" sz="3200" b="1" kern="1200" dirty="0" smtClean="0">
                <a:solidFill>
                  <a:schemeClr val="accent1">
                    <a:lumMod val="50000"/>
                  </a:schemeClr>
                </a:solidFill>
                <a:latin typeface="+mn-lt"/>
                <a:ea typeface="Calibri"/>
                <a:cs typeface="Calibri"/>
                <a:sym typeface="Calibri"/>
              </a:rPr>
              <a:t>, </a:t>
            </a:r>
            <a:r>
              <a:rPr kumimoji="1" lang="ja-JP" altLang="ja-JP" sz="3200" b="1" kern="1200" dirty="0" smtClean="0">
                <a:solidFill>
                  <a:schemeClr val="accent1">
                    <a:lumMod val="50000"/>
                  </a:schemeClr>
                </a:solidFill>
                <a:latin typeface="+mn-lt"/>
                <a:ea typeface="Calibri"/>
                <a:cs typeface="Calibri"/>
                <a:sym typeface="Calibri"/>
              </a:rPr>
              <a:t>障害</a:t>
            </a:r>
            <a:r>
              <a:rPr kumimoji="1" lang="en-US" altLang="ja-JP" sz="3200" b="1" kern="1200" dirty="0" smtClean="0">
                <a:solidFill>
                  <a:schemeClr val="accent1">
                    <a:lumMod val="50000"/>
                  </a:schemeClr>
                </a:solidFill>
                <a:latin typeface="+mn-lt"/>
                <a:ea typeface="Calibri"/>
                <a:cs typeface="Calibri"/>
                <a:sym typeface="Calibri"/>
              </a:rPr>
              <a:t>=</a:t>
            </a:r>
            <a:r>
              <a:rPr kumimoji="1" lang="ja-JP" altLang="en-US" sz="3200" b="1" kern="1200" dirty="0" smtClean="0">
                <a:solidFill>
                  <a:schemeClr val="accent1">
                    <a:lumMod val="50000"/>
                  </a:schemeClr>
                </a:solidFill>
                <a:latin typeface="+mn-lt"/>
                <a:ea typeface="Calibri"/>
                <a:cs typeface="Calibri"/>
                <a:sym typeface="Calibri"/>
              </a:rPr>
              <a:t>悪いは</a:t>
            </a:r>
            <a:r>
              <a:rPr lang="ja-JP" altLang="en-US" sz="3200" b="1" dirty="0" smtClean="0">
                <a:solidFill>
                  <a:schemeClr val="accent1">
                    <a:lumMod val="50000"/>
                  </a:schemeClr>
                </a:solidFill>
                <a:latin typeface="+mn-lt"/>
              </a:rPr>
              <a:t>一貫</a:t>
            </a:r>
            <a:endParaRPr lang="en-US" altLang="ja-JP" sz="3200" b="1" dirty="0">
              <a:solidFill>
                <a:schemeClr val="accent1">
                  <a:lumMod val="50000"/>
                </a:schemeClr>
              </a:solidFill>
              <a:latin typeface="+mn-lt"/>
            </a:endParaRPr>
          </a:p>
        </p:txBody>
      </p:sp>
      <p:grpSp>
        <p:nvGrpSpPr>
          <p:cNvPr id="18" name="グループ化 17"/>
          <p:cNvGrpSpPr/>
          <p:nvPr/>
        </p:nvGrpSpPr>
        <p:grpSpPr>
          <a:xfrm>
            <a:off x="4888310" y="1235682"/>
            <a:ext cx="498301" cy="497896"/>
            <a:chOff x="4324561" y="1024602"/>
            <a:chExt cx="498301" cy="497896"/>
          </a:xfrm>
        </p:grpSpPr>
        <p:cxnSp>
          <p:nvCxnSpPr>
            <p:cNvPr id="32" name="直線コネクタ 31"/>
            <p:cNvCxnSpPr/>
            <p:nvPr/>
          </p:nvCxnSpPr>
          <p:spPr>
            <a:xfrm>
              <a:off x="4324763" y="1024602"/>
              <a:ext cx="497896" cy="497896"/>
            </a:xfrm>
            <a:prstGeom prst="line">
              <a:avLst/>
            </a:prstGeom>
            <a:ln w="8572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4324561" y="1024602"/>
              <a:ext cx="498301" cy="497896"/>
            </a:xfrm>
            <a:prstGeom prst="line">
              <a:avLst/>
            </a:prstGeom>
            <a:ln w="85725">
              <a:solidFill>
                <a:srgbClr val="FF3300"/>
              </a:solidFill>
            </a:ln>
          </p:spPr>
          <p:style>
            <a:lnRef idx="1">
              <a:schemeClr val="accent1"/>
            </a:lnRef>
            <a:fillRef idx="0">
              <a:schemeClr val="accent1"/>
            </a:fillRef>
            <a:effectRef idx="0">
              <a:schemeClr val="accent1"/>
            </a:effectRef>
            <a:fontRef idx="minor">
              <a:schemeClr val="tx1"/>
            </a:fontRef>
          </p:style>
        </p:cxnSp>
      </p:grpSp>
      <p:sp>
        <p:nvSpPr>
          <p:cNvPr id="38" name="正方形/長方形 37"/>
          <p:cNvSpPr/>
          <p:nvPr/>
        </p:nvSpPr>
        <p:spPr>
          <a:xfrm>
            <a:off x="635977" y="1910204"/>
            <a:ext cx="4264309" cy="1200329"/>
          </a:xfrm>
          <a:prstGeom prst="rect">
            <a:avLst/>
          </a:prstGeom>
          <a:solidFill>
            <a:srgbClr val="FFFFCC">
              <a:alpha val="20000"/>
            </a:srgbClr>
          </a:solidFill>
        </p:spPr>
        <p:txBody>
          <a:bodyPr wrap="none">
            <a:spAutoFit/>
          </a:bodyPr>
          <a:lstStyle/>
          <a:p>
            <a:r>
              <a:rPr lang="ja-JP" altLang="ja-JP" sz="3200" dirty="0" smtClean="0">
                <a:solidFill>
                  <a:schemeClr val="accent2">
                    <a:lumMod val="50000"/>
                  </a:schemeClr>
                </a:solidFill>
              </a:rPr>
              <a:t>できる</a:t>
            </a:r>
            <a:r>
              <a:rPr lang="en-US" altLang="ja-JP" sz="3200" dirty="0" smtClean="0">
                <a:solidFill>
                  <a:schemeClr val="accent2">
                    <a:lumMod val="50000"/>
                  </a:schemeClr>
                </a:solidFill>
              </a:rPr>
              <a:t> (</a:t>
            </a:r>
            <a:r>
              <a:rPr kumimoji="1" lang="ja-JP" altLang="ja-JP" sz="3200" kern="1200" dirty="0" smtClean="0">
                <a:solidFill>
                  <a:schemeClr val="accent2">
                    <a:lumMod val="50000"/>
                  </a:schemeClr>
                </a:solidFill>
                <a:ea typeface="Calibri"/>
                <a:cs typeface="Calibri"/>
                <a:sym typeface="Calibri"/>
              </a:rPr>
              <a:t>能力</a:t>
            </a:r>
            <a:r>
              <a:rPr kumimoji="1" lang="ja-JP" altLang="en-US" sz="3200" kern="1200" dirty="0">
                <a:solidFill>
                  <a:schemeClr val="accent2">
                    <a:lumMod val="50000"/>
                  </a:schemeClr>
                </a:solidFill>
                <a:ea typeface="Calibri"/>
                <a:cs typeface="Calibri"/>
                <a:sym typeface="Calibri"/>
              </a:rPr>
              <a:t>が</a:t>
            </a:r>
            <a:r>
              <a:rPr kumimoji="1" lang="ja-JP" altLang="ja-JP" sz="3200" kern="1200" dirty="0" smtClean="0">
                <a:solidFill>
                  <a:schemeClr val="accent2">
                    <a:lumMod val="50000"/>
                  </a:schemeClr>
                </a:solidFill>
                <a:ea typeface="Calibri"/>
                <a:cs typeface="Calibri"/>
                <a:sym typeface="Calibri"/>
              </a:rPr>
              <a:t>ある</a:t>
            </a:r>
            <a:r>
              <a:rPr lang="en-US" altLang="ja-JP" sz="3200" dirty="0" smtClean="0">
                <a:solidFill>
                  <a:schemeClr val="accent2">
                    <a:lumMod val="50000"/>
                  </a:schemeClr>
                </a:solidFill>
              </a:rPr>
              <a:t>)</a:t>
            </a:r>
            <a:endParaRPr lang="en-US" altLang="ja-JP" sz="3200" dirty="0">
              <a:solidFill>
                <a:schemeClr val="accent2">
                  <a:lumMod val="50000"/>
                </a:schemeClr>
              </a:solidFill>
            </a:endParaRPr>
          </a:p>
          <a:p>
            <a:endParaRPr lang="en-US" altLang="ja-JP" sz="800" dirty="0">
              <a:solidFill>
                <a:schemeClr val="accent2">
                  <a:lumMod val="50000"/>
                </a:schemeClr>
              </a:solidFill>
            </a:endParaRPr>
          </a:p>
          <a:p>
            <a:r>
              <a:rPr lang="ja-JP" altLang="ja-JP" sz="3200" dirty="0" smtClean="0">
                <a:solidFill>
                  <a:schemeClr val="accent2">
                    <a:lumMod val="50000"/>
                  </a:schemeClr>
                </a:solidFill>
              </a:rPr>
              <a:t>できない</a:t>
            </a:r>
            <a:r>
              <a:rPr lang="en-US" altLang="ja-JP" sz="3200" dirty="0" smtClean="0">
                <a:solidFill>
                  <a:schemeClr val="accent2">
                    <a:lumMod val="50000"/>
                  </a:schemeClr>
                </a:solidFill>
              </a:rPr>
              <a:t> (</a:t>
            </a:r>
            <a:r>
              <a:rPr kumimoji="1" lang="ja-JP" altLang="ja-JP" sz="3200" kern="1200" dirty="0" smtClean="0">
                <a:solidFill>
                  <a:schemeClr val="accent2">
                    <a:lumMod val="50000"/>
                  </a:schemeClr>
                </a:solidFill>
                <a:ea typeface="Calibri"/>
                <a:cs typeface="Calibri"/>
                <a:sym typeface="Calibri"/>
              </a:rPr>
              <a:t>能力</a:t>
            </a:r>
            <a:r>
              <a:rPr kumimoji="1" lang="ja-JP" altLang="en-US" sz="3200" kern="1200" dirty="0" smtClean="0">
                <a:solidFill>
                  <a:schemeClr val="accent2">
                    <a:lumMod val="50000"/>
                  </a:schemeClr>
                </a:solidFill>
                <a:ea typeface="Calibri"/>
                <a:cs typeface="Calibri"/>
                <a:sym typeface="Calibri"/>
              </a:rPr>
              <a:t>が</a:t>
            </a:r>
            <a:r>
              <a:rPr kumimoji="1" lang="ja-JP" altLang="ja-JP" sz="3200" kern="1200" dirty="0" smtClean="0">
                <a:solidFill>
                  <a:schemeClr val="accent2">
                    <a:lumMod val="50000"/>
                  </a:schemeClr>
                </a:solidFill>
                <a:ea typeface="Calibri"/>
                <a:cs typeface="Calibri"/>
                <a:sym typeface="Calibri"/>
              </a:rPr>
              <a:t>な</a:t>
            </a:r>
            <a:r>
              <a:rPr kumimoji="1" lang="ja-JP" altLang="en-US" sz="3200" kern="1200" dirty="0" smtClean="0">
                <a:solidFill>
                  <a:schemeClr val="accent2">
                    <a:lumMod val="50000"/>
                  </a:schemeClr>
                </a:solidFill>
                <a:ea typeface="Calibri"/>
                <a:cs typeface="Calibri"/>
                <a:sym typeface="Calibri"/>
              </a:rPr>
              <a:t>い</a:t>
            </a:r>
            <a:r>
              <a:rPr kumimoji="1" lang="en-US" altLang="ja-JP" sz="3200" kern="1200" dirty="0" smtClean="0">
                <a:solidFill>
                  <a:schemeClr val="accent2">
                    <a:lumMod val="50000"/>
                  </a:schemeClr>
                </a:solidFill>
                <a:ea typeface="Calibri"/>
                <a:cs typeface="Calibri"/>
                <a:sym typeface="Calibri"/>
              </a:rPr>
              <a:t>)</a:t>
            </a:r>
            <a:endParaRPr lang="ja-JP" altLang="en-US" sz="3200" dirty="0">
              <a:solidFill>
                <a:schemeClr val="accent2">
                  <a:lumMod val="50000"/>
                </a:schemeClr>
              </a:solidFill>
            </a:endParaRPr>
          </a:p>
        </p:txBody>
      </p:sp>
      <p:grpSp>
        <p:nvGrpSpPr>
          <p:cNvPr id="30" name="グループ化 29"/>
          <p:cNvGrpSpPr/>
          <p:nvPr/>
        </p:nvGrpSpPr>
        <p:grpSpPr>
          <a:xfrm>
            <a:off x="376136" y="4023361"/>
            <a:ext cx="10701166" cy="2272937"/>
            <a:chOff x="402262" y="3931920"/>
            <a:chExt cx="10701166" cy="2272937"/>
          </a:xfrm>
        </p:grpSpPr>
        <p:grpSp>
          <p:nvGrpSpPr>
            <p:cNvPr id="3" name="グループ化 2"/>
            <p:cNvGrpSpPr/>
            <p:nvPr/>
          </p:nvGrpSpPr>
          <p:grpSpPr>
            <a:xfrm>
              <a:off x="637397" y="4328215"/>
              <a:ext cx="10131776" cy="1465233"/>
              <a:chOff x="493704" y="3544434"/>
              <a:chExt cx="10131776" cy="1465233"/>
            </a:xfrm>
          </p:grpSpPr>
          <p:grpSp>
            <p:nvGrpSpPr>
              <p:cNvPr id="2" name="グループ化 1"/>
              <p:cNvGrpSpPr/>
              <p:nvPr/>
            </p:nvGrpSpPr>
            <p:grpSpPr>
              <a:xfrm>
                <a:off x="4050417" y="3544434"/>
                <a:ext cx="3877985" cy="1465233"/>
                <a:chOff x="1123694" y="3544434"/>
                <a:chExt cx="3877985" cy="1465233"/>
              </a:xfrm>
            </p:grpSpPr>
            <p:sp>
              <p:nvSpPr>
                <p:cNvPr id="8" name="正方形/長方形 7"/>
                <p:cNvSpPr/>
                <p:nvPr/>
              </p:nvSpPr>
              <p:spPr>
                <a:xfrm>
                  <a:off x="1739247" y="3544434"/>
                  <a:ext cx="2646878" cy="584775"/>
                </a:xfrm>
                <a:prstGeom prst="rect">
                  <a:avLst/>
                </a:prstGeom>
                <a:solidFill>
                  <a:srgbClr val="FFFFCC"/>
                </a:solidFill>
              </p:spPr>
              <p:txBody>
                <a:bodyPr wrap="none">
                  <a:spAutoFit/>
                </a:bodyPr>
                <a:lstStyle/>
                <a:p>
                  <a:r>
                    <a:rPr kumimoji="1" lang="ja-JP" altLang="ja-JP" sz="3200" kern="1200" dirty="0">
                      <a:solidFill>
                        <a:schemeClr val="dk1"/>
                      </a:solidFill>
                      <a:latin typeface="Calibri"/>
                      <a:ea typeface="Calibri"/>
                      <a:cs typeface="Calibri"/>
                      <a:sym typeface="Calibri"/>
                    </a:rPr>
                    <a:t>エイブリズム</a:t>
                  </a:r>
                </a:p>
              </p:txBody>
            </p:sp>
            <p:sp>
              <p:nvSpPr>
                <p:cNvPr id="9" name="正方形/長方形 8"/>
                <p:cNvSpPr/>
                <p:nvPr/>
              </p:nvSpPr>
              <p:spPr>
                <a:xfrm>
                  <a:off x="1123694" y="4424892"/>
                  <a:ext cx="3877985" cy="584775"/>
                </a:xfrm>
                <a:prstGeom prst="rect">
                  <a:avLst/>
                </a:prstGeom>
                <a:solidFill>
                  <a:schemeClr val="accent6">
                    <a:lumMod val="20000"/>
                    <a:lumOff val="80000"/>
                  </a:schemeClr>
                </a:solidFill>
                <a:ln>
                  <a:noFill/>
                </a:ln>
              </p:spPr>
              <p:txBody>
                <a:bodyPr wrap="none">
                  <a:spAutoFit/>
                </a:bodyPr>
                <a:lstStyle/>
                <a:p>
                  <a:r>
                    <a:rPr kumimoji="1" lang="ja-JP" altLang="ja-JP" sz="3200" kern="1200" dirty="0">
                      <a:solidFill>
                        <a:schemeClr val="dk1"/>
                      </a:solidFill>
                      <a:latin typeface="Calibri"/>
                      <a:ea typeface="Calibri"/>
                      <a:cs typeface="Calibri"/>
                      <a:sym typeface="Calibri"/>
                    </a:rPr>
                    <a:t>ディスエイブリズム</a:t>
                  </a:r>
                  <a:endParaRPr lang="ja-JP" altLang="en-US" sz="3200" dirty="0"/>
                </a:p>
              </p:txBody>
            </p:sp>
          </p:grpSp>
          <p:sp>
            <p:nvSpPr>
              <p:cNvPr id="11" name="正方形/長方形 10"/>
              <p:cNvSpPr/>
              <p:nvPr/>
            </p:nvSpPr>
            <p:spPr>
              <a:xfrm>
                <a:off x="493704" y="3748357"/>
                <a:ext cx="2632451" cy="1077218"/>
              </a:xfrm>
              <a:prstGeom prst="rect">
                <a:avLst/>
              </a:prstGeom>
            </p:spPr>
            <p:txBody>
              <a:bodyPr wrap="none">
                <a:spAutoFit/>
              </a:bodyPr>
              <a:lstStyle/>
              <a:p>
                <a:pPr algn="ctr"/>
                <a:r>
                  <a:rPr kumimoji="1" lang="en-US" altLang="ja-JP" sz="3200" b="1" kern="1200" smtClean="0">
                    <a:solidFill>
                      <a:schemeClr val="dk1"/>
                    </a:solidFill>
                    <a:latin typeface="+mj-lt"/>
                    <a:ea typeface="Calibri"/>
                    <a:cs typeface="Calibri"/>
                    <a:sym typeface="Calibri"/>
                  </a:rPr>
                  <a:t>X </a:t>
                </a:r>
                <a:r>
                  <a:rPr kumimoji="1" lang="ja-JP" altLang="en-US" sz="3200" b="1" kern="1200" dirty="0" smtClean="0">
                    <a:solidFill>
                      <a:schemeClr val="dk1"/>
                    </a:solidFill>
                    <a:latin typeface="+mj-lt"/>
                    <a:ea typeface="Calibri"/>
                    <a:cs typeface="Calibri"/>
                    <a:sym typeface="Calibri"/>
                  </a:rPr>
                  <a:t>中立</a:t>
                </a:r>
                <a:r>
                  <a:rPr kumimoji="1" lang="ja-JP" altLang="ja-JP" sz="3200" b="1" kern="1200" dirty="0" smtClean="0">
                    <a:solidFill>
                      <a:schemeClr val="dk1"/>
                    </a:solidFill>
                    <a:latin typeface="+mj-lt"/>
                    <a:ea typeface="Calibri"/>
                    <a:cs typeface="Calibri"/>
                    <a:sym typeface="Calibri"/>
                  </a:rPr>
                  <a:t>の根拠</a:t>
                </a:r>
                <a:endParaRPr kumimoji="1" lang="en-US" altLang="ja-JP" sz="3200" b="1" kern="1200" dirty="0" smtClean="0">
                  <a:solidFill>
                    <a:schemeClr val="dk1"/>
                  </a:solidFill>
                  <a:latin typeface="+mj-lt"/>
                  <a:ea typeface="Calibri"/>
                  <a:cs typeface="Calibri"/>
                  <a:sym typeface="Calibri"/>
                </a:endParaRPr>
              </a:p>
              <a:p>
                <a:pPr algn="ctr"/>
                <a:r>
                  <a:rPr kumimoji="1" lang="ja-JP" altLang="en-US" sz="3200" b="1" kern="1200" dirty="0">
                    <a:solidFill>
                      <a:schemeClr val="dk1"/>
                    </a:solidFill>
                    <a:latin typeface="+mj-lt"/>
                    <a:sym typeface="Calibri"/>
                  </a:rPr>
                  <a:t>理由</a:t>
                </a:r>
                <a:endParaRPr lang="ja-JP" altLang="en-US" sz="3200" b="1" dirty="0">
                  <a:latin typeface="+mj-lt"/>
                </a:endParaRPr>
              </a:p>
            </p:txBody>
          </p:sp>
          <p:sp>
            <p:nvSpPr>
              <p:cNvPr id="14" name="正方形/長方形 13"/>
              <p:cNvSpPr/>
              <p:nvPr/>
            </p:nvSpPr>
            <p:spPr>
              <a:xfrm>
                <a:off x="8772088" y="3748357"/>
                <a:ext cx="1853392" cy="1077218"/>
              </a:xfrm>
              <a:prstGeom prst="rect">
                <a:avLst/>
              </a:prstGeom>
            </p:spPr>
            <p:txBody>
              <a:bodyPr wrap="none">
                <a:spAutoFit/>
              </a:bodyPr>
              <a:lstStyle/>
              <a:p>
                <a:pPr algn="ctr"/>
                <a:r>
                  <a:rPr kumimoji="1" lang="en-US" altLang="ja-JP" sz="3200" b="1" kern="1200" dirty="0" smtClean="0">
                    <a:solidFill>
                      <a:schemeClr val="dk1"/>
                    </a:solidFill>
                    <a:latin typeface="+mj-lt"/>
                    <a:ea typeface="Calibri"/>
                    <a:cs typeface="Calibri"/>
                    <a:sym typeface="Calibri"/>
                  </a:rPr>
                  <a:t>O </a:t>
                </a:r>
                <a:r>
                  <a:rPr kumimoji="1" lang="ja-JP" altLang="ja-JP" sz="3200" b="1" kern="1200" dirty="0" smtClean="0">
                    <a:solidFill>
                      <a:schemeClr val="dk1"/>
                    </a:solidFill>
                    <a:latin typeface="+mj-lt"/>
                    <a:ea typeface="Calibri"/>
                    <a:cs typeface="Calibri"/>
                    <a:sym typeface="Calibri"/>
                  </a:rPr>
                  <a:t>影響下</a:t>
                </a:r>
                <a:endParaRPr lang="en-US" altLang="ja-JP" sz="3200" b="1" dirty="0" smtClean="0">
                  <a:latin typeface="+mj-lt"/>
                  <a:ea typeface="Calibri"/>
                </a:endParaRPr>
              </a:p>
              <a:p>
                <a:pPr algn="ctr"/>
                <a:r>
                  <a:rPr kumimoji="1" lang="ja-JP" altLang="en-US" sz="3200" b="1" kern="1200" dirty="0" smtClean="0">
                    <a:solidFill>
                      <a:schemeClr val="dk1"/>
                    </a:solidFill>
                    <a:latin typeface="+mj-lt"/>
                    <a:ea typeface="Calibri"/>
                    <a:cs typeface="Calibri"/>
                    <a:sym typeface="Calibri"/>
                  </a:rPr>
                  <a:t>方便</a:t>
                </a:r>
                <a:endParaRPr kumimoji="1" lang="en-US" altLang="ja-JP" sz="3200" b="1" kern="1200" dirty="0" smtClean="0">
                  <a:solidFill>
                    <a:schemeClr val="dk1"/>
                  </a:solidFill>
                  <a:latin typeface="+mj-lt"/>
                  <a:ea typeface="Calibri"/>
                  <a:cs typeface="Calibri"/>
                  <a:sym typeface="Calibri"/>
                </a:endParaRPr>
              </a:p>
            </p:txBody>
          </p:sp>
          <p:sp>
            <p:nvSpPr>
              <p:cNvPr id="29" name="環状矢印 28"/>
              <p:cNvSpPr/>
              <p:nvPr/>
            </p:nvSpPr>
            <p:spPr>
              <a:xfrm rot="5400000" flipV="1">
                <a:off x="3364288" y="3676361"/>
                <a:ext cx="1135511" cy="1134000"/>
              </a:xfrm>
              <a:prstGeom prst="circularArrow">
                <a:avLst/>
              </a:prstGeom>
              <a:gradFill flip="none" rotWithShape="1">
                <a:gsLst>
                  <a:gs pos="0">
                    <a:schemeClr val="accent3">
                      <a:lumMod val="75000"/>
                    </a:schemeClr>
                  </a:gs>
                  <a:gs pos="94000">
                    <a:schemeClr val="accent3">
                      <a:lumMod val="60000"/>
                      <a:lumOff val="40000"/>
                    </a:schemeClr>
                  </a:gs>
                  <a:gs pos="100000">
                    <a:schemeClr val="accent3">
                      <a:lumMod val="60000"/>
                      <a:lumOff val="40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環状矢印 38"/>
              <p:cNvSpPr/>
              <p:nvPr/>
            </p:nvSpPr>
            <p:spPr>
              <a:xfrm rot="5400000" flipH="1">
                <a:off x="7548632" y="3677116"/>
                <a:ext cx="1134000" cy="1134000"/>
              </a:xfrm>
              <a:prstGeom prst="circular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環状矢印 24"/>
              <p:cNvSpPr/>
              <p:nvPr/>
            </p:nvSpPr>
            <p:spPr>
              <a:xfrm rot="16200000" flipV="1">
                <a:off x="7547876" y="3677872"/>
                <a:ext cx="1135511" cy="1134000"/>
              </a:xfrm>
              <a:prstGeom prst="circularArrow">
                <a:avLst/>
              </a:prstGeom>
              <a:gradFill flip="none" rotWithShape="1">
                <a:gsLst>
                  <a:gs pos="0">
                    <a:schemeClr val="accent4">
                      <a:lumMod val="75000"/>
                    </a:schemeClr>
                  </a:gs>
                  <a:gs pos="94000">
                    <a:schemeClr val="accent4">
                      <a:lumMod val="60000"/>
                      <a:lumOff val="40000"/>
                    </a:schemeClr>
                  </a:gs>
                  <a:gs pos="100000">
                    <a:schemeClr val="accent4">
                      <a:lumMod val="60000"/>
                      <a:lumOff val="40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環状矢印 26"/>
              <p:cNvSpPr/>
              <p:nvPr/>
            </p:nvSpPr>
            <p:spPr>
              <a:xfrm rot="5400000" flipV="1">
                <a:off x="3364288" y="3676361"/>
                <a:ext cx="1135511" cy="1134000"/>
              </a:xfrm>
              <a:prstGeom prst="circularArrow">
                <a:avLst/>
              </a:prstGeom>
              <a:gradFill flip="none" rotWithShape="1">
                <a:gsLst>
                  <a:gs pos="0">
                    <a:schemeClr val="accent4">
                      <a:lumMod val="75000"/>
                    </a:schemeClr>
                  </a:gs>
                  <a:gs pos="94000">
                    <a:schemeClr val="accent4">
                      <a:lumMod val="60000"/>
                      <a:lumOff val="40000"/>
                    </a:schemeClr>
                  </a:gs>
                  <a:gs pos="100000">
                    <a:schemeClr val="accent4">
                      <a:lumMod val="60000"/>
                      <a:lumOff val="40000"/>
                    </a:schemeClr>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31" name="グループ化 30"/>
              <p:cNvGrpSpPr/>
              <p:nvPr/>
            </p:nvGrpSpPr>
            <p:grpSpPr>
              <a:xfrm>
                <a:off x="3304793" y="3951067"/>
                <a:ext cx="498301" cy="497896"/>
                <a:chOff x="4959297" y="5344172"/>
                <a:chExt cx="669600" cy="669056"/>
              </a:xfrm>
            </p:grpSpPr>
            <p:cxnSp>
              <p:nvCxnSpPr>
                <p:cNvPr id="34" name="直線コネクタ 33"/>
                <p:cNvCxnSpPr/>
                <p:nvPr/>
              </p:nvCxnSpPr>
              <p:spPr>
                <a:xfrm>
                  <a:off x="4959569" y="5344172"/>
                  <a:ext cx="669056" cy="669056"/>
                </a:xfrm>
                <a:prstGeom prst="line">
                  <a:avLst/>
                </a:prstGeom>
                <a:ln w="8572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4959297" y="5344172"/>
                  <a:ext cx="669600" cy="669056"/>
                </a:xfrm>
                <a:prstGeom prst="line">
                  <a:avLst/>
                </a:prstGeom>
                <a:ln w="85725">
                  <a:solidFill>
                    <a:srgbClr val="FF3300"/>
                  </a:solidFill>
                </a:ln>
              </p:spPr>
              <p:style>
                <a:lnRef idx="1">
                  <a:schemeClr val="accent1"/>
                </a:lnRef>
                <a:fillRef idx="0">
                  <a:schemeClr val="accent1"/>
                </a:fillRef>
                <a:effectRef idx="0">
                  <a:schemeClr val="accent1"/>
                </a:effectRef>
                <a:fontRef idx="minor">
                  <a:schemeClr val="tx1"/>
                </a:fontRef>
              </p:style>
            </p:cxnSp>
          </p:grpSp>
        </p:grpSp>
        <p:sp>
          <p:nvSpPr>
            <p:cNvPr id="28" name="正方形/長方形 27"/>
            <p:cNvSpPr/>
            <p:nvPr/>
          </p:nvSpPr>
          <p:spPr>
            <a:xfrm>
              <a:off x="402262" y="3931920"/>
              <a:ext cx="10701166" cy="2272937"/>
            </a:xfrm>
            <a:prstGeom prst="rect">
              <a:avLst/>
            </a:prstGeom>
            <a:noFill/>
            <a:ln w="22225">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335940322"/>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p:nvPr/>
        </p:nvSpPr>
        <p:spPr>
          <a:xfrm>
            <a:off x="309403" y="362911"/>
            <a:ext cx="4264309" cy="584774"/>
          </a:xfrm>
          <a:prstGeom prst="rect">
            <a:avLst/>
          </a:prstGeom>
          <a:solidFill>
            <a:schemeClr val="accent3">
              <a:lumMod val="20000"/>
              <a:lumOff val="80000"/>
              <a:alpha val="49803"/>
            </a:schemeClr>
          </a:solidFill>
          <a:ln>
            <a:noFill/>
          </a:ln>
        </p:spPr>
        <p:txBody>
          <a:bodyPr lIns="91425" tIns="45700" rIns="91425" bIns="45700" anchor="t" anchorCtr="0">
            <a:noAutofit/>
          </a:bodyPr>
          <a:lstStyle/>
          <a:p>
            <a:r>
              <a:rPr lang="ja-JP" altLang="ja-JP" sz="3200" b="1" dirty="0" smtClean="0">
                <a:solidFill>
                  <a:schemeClr val="accent5">
                    <a:lumMod val="50000"/>
                  </a:schemeClr>
                </a:solidFill>
              </a:rPr>
              <a:t>性別制度という交差点</a:t>
            </a:r>
            <a:endParaRPr lang="ja-JP" altLang="ja-JP" sz="3200" dirty="0">
              <a:solidFill>
                <a:schemeClr val="accent5">
                  <a:lumMod val="50000"/>
                </a:schemeClr>
              </a:solidFill>
            </a:endParaRPr>
          </a:p>
        </p:txBody>
      </p:sp>
      <p:sp>
        <p:nvSpPr>
          <p:cNvPr id="10" name="Shape 159"/>
          <p:cNvSpPr/>
          <p:nvPr/>
        </p:nvSpPr>
        <p:spPr>
          <a:xfrm>
            <a:off x="309403" y="1341537"/>
            <a:ext cx="11699721" cy="4954759"/>
          </a:xfrm>
          <a:prstGeom prst="rect">
            <a:avLst/>
          </a:prstGeom>
          <a:noFill/>
          <a:ln>
            <a:noFill/>
          </a:ln>
        </p:spPr>
        <p:txBody>
          <a:bodyPr lIns="91425" tIns="45700" rIns="91425" bIns="45700" anchor="t" anchorCtr="0">
            <a:noAutofit/>
          </a:bodyPr>
          <a:lstStyle/>
          <a:p>
            <a:r>
              <a:rPr kumimoji="1" lang="ja-JP" altLang="ja-JP" sz="3200" kern="1200" dirty="0" smtClean="0">
                <a:solidFill>
                  <a:schemeClr val="accent1">
                    <a:lumMod val="50000"/>
                  </a:schemeClr>
                </a:solidFill>
                <a:latin typeface="+mj-lt"/>
                <a:ea typeface="Calibri"/>
                <a:cs typeface="Calibri"/>
                <a:sym typeface="Calibri"/>
              </a:rPr>
              <a:t>障害を</a:t>
            </a:r>
            <a:r>
              <a:rPr kumimoji="1" lang="ja-JP" altLang="en-US" sz="3200" kern="1200" dirty="0">
                <a:solidFill>
                  <a:schemeClr val="accent1">
                    <a:lumMod val="50000"/>
                  </a:schemeClr>
                </a:solidFill>
                <a:latin typeface="+mj-lt"/>
                <a:ea typeface="Calibri"/>
                <a:cs typeface="Calibri"/>
                <a:sym typeface="Calibri"/>
              </a:rPr>
              <a:t>「</a:t>
            </a:r>
            <a:r>
              <a:rPr kumimoji="1" lang="ja-JP" altLang="ja-JP" sz="3200" kern="1200" dirty="0" smtClean="0">
                <a:solidFill>
                  <a:schemeClr val="accent1">
                    <a:lumMod val="50000"/>
                  </a:schemeClr>
                </a:solidFill>
                <a:latin typeface="+mj-lt"/>
                <a:ea typeface="Calibri"/>
                <a:cs typeface="Calibri"/>
                <a:sym typeface="Calibri"/>
              </a:rPr>
              <a:t>解消する</a:t>
            </a:r>
            <a:r>
              <a:rPr kumimoji="1" lang="ja-JP" altLang="en-US" sz="3200" kern="1200" dirty="0" smtClean="0">
                <a:solidFill>
                  <a:schemeClr val="accent1">
                    <a:lumMod val="50000"/>
                  </a:schemeClr>
                </a:solidFill>
                <a:latin typeface="+mj-lt"/>
                <a:ea typeface="Calibri"/>
                <a:cs typeface="Calibri"/>
                <a:sym typeface="Calibri"/>
              </a:rPr>
              <a:t>」</a:t>
            </a:r>
            <a:r>
              <a:rPr kumimoji="1" lang="ja-JP" altLang="ja-JP" sz="3200" kern="1200" dirty="0" smtClean="0">
                <a:solidFill>
                  <a:schemeClr val="accent1">
                    <a:lumMod val="50000"/>
                  </a:schemeClr>
                </a:solidFill>
                <a:latin typeface="+mj-lt"/>
                <a:ea typeface="Calibri"/>
                <a:cs typeface="Calibri"/>
                <a:sym typeface="Calibri"/>
              </a:rPr>
              <a:t>と</a:t>
            </a:r>
            <a:r>
              <a:rPr kumimoji="1" lang="ja-JP" altLang="ja-JP" sz="3200" kern="1200" dirty="0">
                <a:solidFill>
                  <a:schemeClr val="accent1">
                    <a:lumMod val="50000"/>
                  </a:schemeClr>
                </a:solidFill>
                <a:latin typeface="+mj-lt"/>
                <a:ea typeface="Calibri"/>
                <a:cs typeface="Calibri"/>
                <a:sym typeface="Calibri"/>
              </a:rPr>
              <a:t>いう</a:t>
            </a:r>
            <a:r>
              <a:rPr kumimoji="1" lang="ja-JP" altLang="ja-JP" sz="3200" kern="1200" dirty="0" smtClean="0">
                <a:solidFill>
                  <a:schemeClr val="accent1">
                    <a:lumMod val="50000"/>
                  </a:schemeClr>
                </a:solidFill>
                <a:latin typeface="+mj-lt"/>
                <a:ea typeface="Calibri"/>
                <a:cs typeface="Calibri"/>
                <a:sym typeface="Calibri"/>
              </a:rPr>
              <a:t>より</a:t>
            </a:r>
            <a:r>
              <a:rPr kumimoji="1" lang="ja-JP" altLang="en-US" sz="3200" kern="1200" dirty="0" smtClean="0">
                <a:solidFill>
                  <a:schemeClr val="accent1">
                    <a:lumMod val="50000"/>
                  </a:schemeClr>
                </a:solidFill>
                <a:latin typeface="+mj-lt"/>
                <a:ea typeface="Calibri"/>
                <a:cs typeface="Calibri"/>
                <a:sym typeface="Calibri"/>
              </a:rPr>
              <a:t>「</a:t>
            </a:r>
            <a:r>
              <a:rPr kumimoji="1" lang="ja-JP" altLang="ja-JP" sz="3200" kern="1200" dirty="0" smtClean="0">
                <a:solidFill>
                  <a:schemeClr val="accent1">
                    <a:lumMod val="50000"/>
                  </a:schemeClr>
                </a:solidFill>
                <a:latin typeface="+mj-lt"/>
                <a:ea typeface="Calibri"/>
                <a:cs typeface="Calibri"/>
                <a:sym typeface="Calibri"/>
              </a:rPr>
              <a:t>乗り越える</a:t>
            </a:r>
            <a:r>
              <a:rPr kumimoji="1" lang="ja-JP" altLang="en-US" sz="3200" kern="1200" dirty="0">
                <a:solidFill>
                  <a:schemeClr val="accent1">
                    <a:lumMod val="50000"/>
                  </a:schemeClr>
                </a:solidFill>
                <a:latin typeface="+mj-lt"/>
                <a:ea typeface="Calibri"/>
                <a:cs typeface="Calibri"/>
                <a:sym typeface="Calibri"/>
              </a:rPr>
              <a:t>」</a:t>
            </a:r>
            <a:r>
              <a:rPr kumimoji="1" lang="ja-JP" altLang="ja-JP" sz="3200" kern="1200" dirty="0" smtClean="0">
                <a:solidFill>
                  <a:schemeClr val="accent1">
                    <a:lumMod val="50000"/>
                  </a:schemeClr>
                </a:solidFill>
                <a:latin typeface="+mj-lt"/>
                <a:ea typeface="Calibri"/>
                <a:cs typeface="Calibri"/>
                <a:sym typeface="Calibri"/>
              </a:rPr>
              <a:t>という形でしか対処</a:t>
            </a:r>
            <a:r>
              <a:rPr kumimoji="1" lang="ja-JP" altLang="ja-JP" sz="3200" kern="1200" dirty="0">
                <a:solidFill>
                  <a:schemeClr val="accent1">
                    <a:lumMod val="50000"/>
                  </a:schemeClr>
                </a:solidFill>
                <a:latin typeface="+mj-lt"/>
                <a:ea typeface="Calibri"/>
                <a:cs typeface="Calibri"/>
                <a:sym typeface="Calibri"/>
              </a:rPr>
              <a:t>して</a:t>
            </a:r>
            <a:r>
              <a:rPr kumimoji="1" lang="ja-JP" altLang="ja-JP" sz="3200" kern="1200" dirty="0" smtClean="0">
                <a:solidFill>
                  <a:schemeClr val="accent1">
                    <a:lumMod val="50000"/>
                  </a:schemeClr>
                </a:solidFill>
                <a:latin typeface="+mj-lt"/>
                <a:ea typeface="Calibri"/>
                <a:cs typeface="Calibri"/>
                <a:sym typeface="Calibri"/>
              </a:rPr>
              <a:t>これなかった</a:t>
            </a:r>
            <a:endParaRPr kumimoji="1" lang="en-US" altLang="ja-JP" sz="3200" kern="1200" dirty="0" smtClean="0">
              <a:solidFill>
                <a:schemeClr val="accent1">
                  <a:lumMod val="50000"/>
                </a:schemeClr>
              </a:solidFill>
              <a:latin typeface="+mj-lt"/>
              <a:ea typeface="Calibri"/>
              <a:cs typeface="Calibri"/>
              <a:sym typeface="Calibri"/>
            </a:endParaRPr>
          </a:p>
          <a:p>
            <a:endParaRPr kumimoji="1" lang="en-US" altLang="ja-JP" sz="2400" kern="1200" dirty="0">
              <a:solidFill>
                <a:schemeClr val="accent1">
                  <a:lumMod val="50000"/>
                </a:schemeClr>
              </a:solidFill>
              <a:latin typeface="+mj-lt"/>
              <a:ea typeface="Calibri"/>
              <a:sym typeface="Calibri"/>
            </a:endParaRPr>
          </a:p>
          <a:p>
            <a:r>
              <a:rPr kumimoji="1" lang="ja-JP" altLang="ja-JP" sz="3200" kern="1200" dirty="0" smtClean="0">
                <a:solidFill>
                  <a:schemeClr val="accent2">
                    <a:lumMod val="50000"/>
                  </a:schemeClr>
                </a:solidFill>
                <a:latin typeface="+mj-lt"/>
                <a:ea typeface="Calibri"/>
                <a:cs typeface="Calibri"/>
                <a:sym typeface="Calibri"/>
              </a:rPr>
              <a:t>自分</a:t>
            </a:r>
            <a:r>
              <a:rPr kumimoji="1" lang="ja-JP" altLang="ja-JP" sz="3200" kern="1200" dirty="0">
                <a:solidFill>
                  <a:schemeClr val="accent2">
                    <a:lumMod val="50000"/>
                  </a:schemeClr>
                </a:solidFill>
                <a:latin typeface="+mj-lt"/>
                <a:ea typeface="Calibri"/>
                <a:cs typeface="Calibri"/>
                <a:sym typeface="Calibri"/>
              </a:rPr>
              <a:t>の意見をしゃべった</a:t>
            </a:r>
            <a:r>
              <a:rPr kumimoji="1" lang="ja-JP" altLang="ja-JP" sz="3200" kern="1200" dirty="0" smtClean="0">
                <a:solidFill>
                  <a:schemeClr val="accent2">
                    <a:lumMod val="50000"/>
                  </a:schemeClr>
                </a:solidFill>
                <a:latin typeface="+mj-lt"/>
                <a:ea typeface="Calibri"/>
                <a:cs typeface="Calibri"/>
                <a:sym typeface="Calibri"/>
              </a:rPr>
              <a:t>時</a:t>
            </a:r>
            <a:endParaRPr kumimoji="1" lang="ja-JP" altLang="ja-JP" sz="3200" kern="1200" dirty="0">
              <a:solidFill>
                <a:schemeClr val="accent2">
                  <a:lumMod val="50000"/>
                </a:schemeClr>
              </a:solidFill>
              <a:latin typeface="+mj-lt"/>
              <a:ea typeface="Calibri"/>
              <a:cs typeface="Calibri"/>
              <a:sym typeface="Calibri"/>
            </a:endParaRPr>
          </a:p>
          <a:p>
            <a:r>
              <a:rPr kumimoji="1" lang="ja-JP" altLang="en-US" sz="3200" kern="1200" dirty="0" smtClean="0">
                <a:solidFill>
                  <a:schemeClr val="accent2">
                    <a:lumMod val="50000"/>
                  </a:schemeClr>
                </a:solidFill>
                <a:latin typeface="+mj-lt"/>
                <a:ea typeface="Calibri"/>
                <a:cs typeface="Calibri"/>
                <a:sym typeface="Calibri"/>
              </a:rPr>
              <a:t>　</a:t>
            </a:r>
            <a:r>
              <a:rPr kumimoji="1" lang="en-US" altLang="ja-JP" sz="3200" kern="1200" dirty="0" smtClean="0">
                <a:solidFill>
                  <a:schemeClr val="accent2">
                    <a:lumMod val="50000"/>
                  </a:schemeClr>
                </a:solidFill>
                <a:latin typeface="+mj-lt"/>
                <a:ea typeface="Calibri"/>
                <a:cs typeface="Calibri"/>
                <a:sym typeface="Calibri"/>
              </a:rPr>
              <a:t>&gt;</a:t>
            </a:r>
            <a:r>
              <a:rPr kumimoji="1" lang="ja-JP" altLang="ja-JP" sz="3200" kern="1200" dirty="0" smtClean="0">
                <a:solidFill>
                  <a:schemeClr val="accent2">
                    <a:lumMod val="50000"/>
                  </a:schemeClr>
                </a:solidFill>
                <a:latin typeface="+mj-lt"/>
                <a:ea typeface="Calibri"/>
                <a:cs typeface="Calibri"/>
                <a:sym typeface="Calibri"/>
              </a:rPr>
              <a:t>男性</a:t>
            </a:r>
            <a:r>
              <a:rPr kumimoji="1" lang="ja-JP" altLang="en-US" sz="3200" kern="1200" dirty="0" smtClean="0">
                <a:solidFill>
                  <a:schemeClr val="accent2">
                    <a:lumMod val="50000"/>
                  </a:schemeClr>
                </a:solidFill>
                <a:latin typeface="+mj-lt"/>
                <a:ea typeface="Calibri"/>
                <a:cs typeface="Calibri"/>
                <a:sym typeface="Calibri"/>
              </a:rPr>
              <a:t>「</a:t>
            </a:r>
            <a:r>
              <a:rPr kumimoji="1" lang="ja-JP" altLang="ja-JP" sz="3200" kern="1200" dirty="0" smtClean="0">
                <a:solidFill>
                  <a:schemeClr val="accent2">
                    <a:lumMod val="50000"/>
                  </a:schemeClr>
                </a:solidFill>
                <a:latin typeface="+mj-lt"/>
                <a:ea typeface="Calibri"/>
                <a:cs typeface="Calibri"/>
                <a:sym typeface="Calibri"/>
              </a:rPr>
              <a:t>あの</a:t>
            </a:r>
            <a:r>
              <a:rPr kumimoji="1" lang="ja-JP" altLang="ja-JP" sz="3200" kern="1200" dirty="0">
                <a:solidFill>
                  <a:schemeClr val="accent2">
                    <a:lumMod val="50000"/>
                  </a:schemeClr>
                </a:solidFill>
                <a:latin typeface="+mj-lt"/>
                <a:ea typeface="Calibri"/>
                <a:cs typeface="Calibri"/>
                <a:sym typeface="Calibri"/>
              </a:rPr>
              <a:t>人ははっきりした主張を持って</a:t>
            </a:r>
            <a:r>
              <a:rPr kumimoji="1" lang="ja-JP" altLang="ja-JP" sz="3200" kern="1200" dirty="0" smtClean="0">
                <a:solidFill>
                  <a:schemeClr val="accent2">
                    <a:lumMod val="50000"/>
                  </a:schemeClr>
                </a:solidFill>
                <a:latin typeface="+mj-lt"/>
                <a:ea typeface="Calibri"/>
                <a:cs typeface="Calibri"/>
                <a:sym typeface="Calibri"/>
              </a:rPr>
              <a:t>いる</a:t>
            </a:r>
            <a:r>
              <a:rPr kumimoji="1" lang="ja-JP" altLang="en-US" sz="3200" kern="1200" dirty="0" smtClean="0">
                <a:solidFill>
                  <a:schemeClr val="accent2">
                    <a:lumMod val="50000"/>
                  </a:schemeClr>
                </a:solidFill>
                <a:latin typeface="+mj-lt"/>
                <a:ea typeface="Calibri"/>
                <a:cs typeface="Calibri"/>
                <a:sym typeface="Calibri"/>
              </a:rPr>
              <a:t>」</a:t>
            </a:r>
            <a:endParaRPr kumimoji="1" lang="ja-JP" altLang="ja-JP" sz="3200" kern="1200" dirty="0">
              <a:solidFill>
                <a:schemeClr val="accent2">
                  <a:lumMod val="50000"/>
                </a:schemeClr>
              </a:solidFill>
              <a:latin typeface="+mj-lt"/>
              <a:ea typeface="Calibri"/>
              <a:cs typeface="Calibri"/>
              <a:sym typeface="Calibri"/>
            </a:endParaRPr>
          </a:p>
          <a:p>
            <a:r>
              <a:rPr kumimoji="1" lang="ja-JP" altLang="en-US" sz="3200" kern="1200" dirty="0" smtClean="0">
                <a:solidFill>
                  <a:schemeClr val="accent2">
                    <a:lumMod val="50000"/>
                  </a:schemeClr>
                </a:solidFill>
                <a:latin typeface="+mj-lt"/>
                <a:ea typeface="Calibri"/>
                <a:cs typeface="Calibri"/>
                <a:sym typeface="Calibri"/>
              </a:rPr>
              <a:t>　</a:t>
            </a:r>
            <a:r>
              <a:rPr kumimoji="1" lang="en-US" altLang="ja-JP" sz="3200" kern="1200" dirty="0" smtClean="0">
                <a:solidFill>
                  <a:schemeClr val="accent2">
                    <a:lumMod val="50000"/>
                  </a:schemeClr>
                </a:solidFill>
                <a:latin typeface="+mj-lt"/>
                <a:ea typeface="Calibri"/>
                <a:cs typeface="Calibri"/>
                <a:sym typeface="Calibri"/>
              </a:rPr>
              <a:t>&gt;</a:t>
            </a:r>
            <a:r>
              <a:rPr kumimoji="1" lang="ja-JP" altLang="ja-JP" sz="3200" kern="1200" dirty="0" smtClean="0">
                <a:solidFill>
                  <a:schemeClr val="accent2">
                    <a:lumMod val="50000"/>
                  </a:schemeClr>
                </a:solidFill>
                <a:latin typeface="+mj-lt"/>
                <a:ea typeface="Calibri"/>
                <a:cs typeface="Calibri"/>
                <a:sym typeface="Calibri"/>
              </a:rPr>
              <a:t>女性</a:t>
            </a:r>
            <a:r>
              <a:rPr kumimoji="1" lang="ja-JP" altLang="en-US" sz="3200" kern="1200" dirty="0" smtClean="0">
                <a:solidFill>
                  <a:schemeClr val="accent2">
                    <a:lumMod val="50000"/>
                  </a:schemeClr>
                </a:solidFill>
                <a:latin typeface="+mj-lt"/>
                <a:ea typeface="Calibri"/>
                <a:cs typeface="Calibri"/>
                <a:sym typeface="Calibri"/>
              </a:rPr>
              <a:t>「</a:t>
            </a:r>
            <a:r>
              <a:rPr kumimoji="1" lang="ja-JP" altLang="ja-JP" sz="3200" kern="1200" dirty="0">
                <a:solidFill>
                  <a:schemeClr val="accent2">
                    <a:lumMod val="50000"/>
                  </a:schemeClr>
                </a:solidFill>
                <a:ea typeface="Calibri"/>
                <a:cs typeface="Calibri"/>
                <a:sym typeface="Calibri"/>
              </a:rPr>
              <a:t>あの人は</a:t>
            </a:r>
            <a:r>
              <a:rPr kumimoji="1" lang="ja-JP" altLang="ja-JP" sz="3200" kern="1200" dirty="0" smtClean="0">
                <a:solidFill>
                  <a:schemeClr val="accent2">
                    <a:lumMod val="50000"/>
                  </a:schemeClr>
                </a:solidFill>
                <a:latin typeface="+mj-lt"/>
                <a:ea typeface="Calibri"/>
                <a:cs typeface="Calibri"/>
                <a:sym typeface="Calibri"/>
              </a:rPr>
              <a:t>周囲</a:t>
            </a:r>
            <a:r>
              <a:rPr kumimoji="1" lang="ja-JP" altLang="ja-JP" sz="3200" kern="1200" dirty="0">
                <a:solidFill>
                  <a:schemeClr val="accent2">
                    <a:lumMod val="50000"/>
                  </a:schemeClr>
                </a:solidFill>
                <a:latin typeface="+mj-lt"/>
                <a:ea typeface="Calibri"/>
                <a:cs typeface="Calibri"/>
                <a:sym typeface="Calibri"/>
              </a:rPr>
              <a:t>と協調する気が</a:t>
            </a:r>
            <a:r>
              <a:rPr kumimoji="1" lang="ja-JP" altLang="ja-JP" sz="3200" kern="1200" dirty="0" smtClean="0">
                <a:solidFill>
                  <a:schemeClr val="accent2">
                    <a:lumMod val="50000"/>
                  </a:schemeClr>
                </a:solidFill>
                <a:latin typeface="+mj-lt"/>
                <a:ea typeface="Calibri"/>
                <a:cs typeface="Calibri"/>
                <a:sym typeface="Calibri"/>
              </a:rPr>
              <a:t>ない</a:t>
            </a:r>
            <a:r>
              <a:rPr kumimoji="1" lang="ja-JP" altLang="en-US" sz="3200" kern="1200" dirty="0" smtClean="0">
                <a:solidFill>
                  <a:schemeClr val="accent2">
                    <a:lumMod val="50000"/>
                  </a:schemeClr>
                </a:solidFill>
                <a:latin typeface="+mj-lt"/>
                <a:ea typeface="Calibri"/>
                <a:cs typeface="Calibri"/>
                <a:sym typeface="Calibri"/>
              </a:rPr>
              <a:t>」</a:t>
            </a:r>
            <a:r>
              <a:rPr kumimoji="1" lang="en-US" altLang="ja-JP" sz="3200" kern="1200" dirty="0" smtClean="0">
                <a:solidFill>
                  <a:schemeClr val="accent2">
                    <a:lumMod val="50000"/>
                  </a:schemeClr>
                </a:solidFill>
                <a:latin typeface="+mj-lt"/>
                <a:ea typeface="Calibri"/>
                <a:cs typeface="Calibri"/>
                <a:sym typeface="Calibri"/>
              </a:rPr>
              <a:t>(</a:t>
            </a:r>
            <a:r>
              <a:rPr kumimoji="1" lang="ja-JP" altLang="ja-JP" sz="3200" kern="1200" dirty="0" smtClean="0">
                <a:solidFill>
                  <a:schemeClr val="accent2">
                    <a:lumMod val="50000"/>
                  </a:schemeClr>
                </a:solidFill>
                <a:latin typeface="+mj-lt"/>
                <a:ea typeface="Calibri"/>
                <a:cs typeface="Calibri"/>
                <a:sym typeface="Calibri"/>
              </a:rPr>
              <a:t>悪意</a:t>
            </a:r>
            <a:r>
              <a:rPr kumimoji="1" lang="ja-JP" altLang="ja-JP" sz="3200" kern="1200" dirty="0">
                <a:solidFill>
                  <a:schemeClr val="accent2">
                    <a:lumMod val="50000"/>
                  </a:schemeClr>
                </a:solidFill>
                <a:latin typeface="+mj-lt"/>
                <a:ea typeface="Calibri"/>
                <a:cs typeface="Calibri"/>
                <a:sym typeface="Calibri"/>
              </a:rPr>
              <a:t>の</a:t>
            </a:r>
            <a:r>
              <a:rPr kumimoji="1" lang="ja-JP" altLang="ja-JP" sz="3200" kern="1200" dirty="0" smtClean="0">
                <a:solidFill>
                  <a:schemeClr val="accent2">
                    <a:lumMod val="50000"/>
                  </a:schemeClr>
                </a:solidFill>
                <a:latin typeface="+mj-lt"/>
                <a:ea typeface="Calibri"/>
                <a:cs typeface="Calibri"/>
                <a:sym typeface="Calibri"/>
              </a:rPr>
              <a:t>積み重ね</a:t>
            </a:r>
            <a:r>
              <a:rPr kumimoji="1" lang="en-US" altLang="ja-JP" sz="3200" kern="1200" dirty="0" smtClean="0">
                <a:solidFill>
                  <a:schemeClr val="accent2">
                    <a:lumMod val="50000"/>
                  </a:schemeClr>
                </a:solidFill>
                <a:latin typeface="+mj-lt"/>
                <a:ea typeface="Calibri"/>
                <a:cs typeface="Calibri"/>
                <a:sym typeface="Calibri"/>
              </a:rPr>
              <a:t>)</a:t>
            </a:r>
          </a:p>
          <a:p>
            <a:endParaRPr kumimoji="1" lang="en-US" altLang="ja-JP" sz="2400" kern="1200" dirty="0" smtClean="0">
              <a:solidFill>
                <a:schemeClr val="accent2">
                  <a:lumMod val="50000"/>
                </a:schemeClr>
              </a:solidFill>
              <a:latin typeface="+mj-lt"/>
              <a:ea typeface="Calibri"/>
              <a:sym typeface="Calibri"/>
            </a:endParaRPr>
          </a:p>
          <a:p>
            <a:r>
              <a:rPr kumimoji="1" lang="ja-JP" altLang="ja-JP" sz="3200" kern="1200" dirty="0" smtClean="0">
                <a:solidFill>
                  <a:schemeClr val="accent1">
                    <a:lumMod val="50000"/>
                  </a:schemeClr>
                </a:solidFill>
                <a:latin typeface="Calibri"/>
                <a:ea typeface="Calibri"/>
                <a:cs typeface="Calibri"/>
                <a:sym typeface="Calibri"/>
              </a:rPr>
              <a:t>男性</a:t>
            </a:r>
            <a:r>
              <a:rPr kumimoji="1" lang="ja-JP" altLang="en-US" sz="3200" kern="1200" dirty="0" smtClean="0">
                <a:solidFill>
                  <a:schemeClr val="accent1">
                    <a:lumMod val="50000"/>
                  </a:schemeClr>
                </a:solidFill>
                <a:latin typeface="Calibri"/>
                <a:ea typeface="Calibri"/>
                <a:cs typeface="Calibri"/>
                <a:sym typeface="Calibri"/>
              </a:rPr>
              <a:t>という</a:t>
            </a:r>
            <a:r>
              <a:rPr kumimoji="1" lang="ja-JP" altLang="ja-JP" sz="3200" kern="1200" dirty="0" smtClean="0">
                <a:solidFill>
                  <a:schemeClr val="accent1">
                    <a:lumMod val="50000"/>
                  </a:schemeClr>
                </a:solidFill>
                <a:latin typeface="Calibri"/>
                <a:ea typeface="Calibri"/>
                <a:cs typeface="Calibri"/>
                <a:sym typeface="Calibri"/>
              </a:rPr>
              <a:t>身分の抑圧性を明らかにする</a:t>
            </a:r>
            <a:r>
              <a:rPr kumimoji="1" lang="ja-JP" altLang="en-US" sz="3200" kern="1200" dirty="0">
                <a:solidFill>
                  <a:schemeClr val="accent1">
                    <a:lumMod val="50000"/>
                  </a:schemeClr>
                </a:solidFill>
                <a:latin typeface="Calibri"/>
                <a:ea typeface="Calibri"/>
                <a:cs typeface="Calibri"/>
                <a:sym typeface="Calibri"/>
              </a:rPr>
              <a:t>作業</a:t>
            </a:r>
            <a:endParaRPr kumimoji="1" lang="en-US" altLang="ja-JP" sz="3200" kern="1200" dirty="0">
              <a:solidFill>
                <a:schemeClr val="accent1">
                  <a:lumMod val="50000"/>
                </a:schemeClr>
              </a:solidFill>
              <a:latin typeface="Calibri"/>
              <a:ea typeface="Calibri"/>
              <a:cs typeface="Calibri"/>
              <a:sym typeface="Calibri"/>
            </a:endParaRPr>
          </a:p>
          <a:p>
            <a:r>
              <a:rPr kumimoji="1" lang="ja-JP" altLang="en-US" sz="3200" kern="1200" dirty="0" smtClean="0">
                <a:solidFill>
                  <a:schemeClr val="accent2">
                    <a:lumMod val="50000"/>
                  </a:schemeClr>
                </a:solidFill>
                <a:latin typeface="Calibri"/>
                <a:ea typeface="Calibri"/>
                <a:cs typeface="Calibri"/>
                <a:sym typeface="Calibri"/>
              </a:rPr>
              <a:t>その</a:t>
            </a:r>
            <a:r>
              <a:rPr kumimoji="1" lang="ja-JP" altLang="ja-JP" sz="3200" kern="1200" dirty="0" smtClean="0">
                <a:solidFill>
                  <a:schemeClr val="accent2">
                    <a:lumMod val="50000"/>
                  </a:schemeClr>
                </a:solidFill>
                <a:latin typeface="Calibri"/>
                <a:ea typeface="Calibri"/>
                <a:cs typeface="Calibri"/>
                <a:sym typeface="Calibri"/>
              </a:rPr>
              <a:t>不快</a:t>
            </a:r>
            <a:r>
              <a:rPr kumimoji="1" lang="ja-JP" altLang="en-US" sz="3200" kern="1200" dirty="0" smtClean="0">
                <a:solidFill>
                  <a:schemeClr val="accent2">
                    <a:lumMod val="50000"/>
                  </a:schemeClr>
                </a:solidFill>
                <a:latin typeface="Calibri"/>
                <a:ea typeface="Calibri"/>
                <a:cs typeface="Calibri"/>
                <a:sym typeface="Calibri"/>
              </a:rPr>
              <a:t>さ・</a:t>
            </a:r>
            <a:r>
              <a:rPr kumimoji="1" lang="ja-JP" altLang="ja-JP" sz="3200" kern="1200" dirty="0" smtClean="0">
                <a:solidFill>
                  <a:schemeClr val="accent2">
                    <a:lumMod val="50000"/>
                  </a:schemeClr>
                </a:solidFill>
                <a:latin typeface="Calibri"/>
                <a:ea typeface="Calibri"/>
                <a:cs typeface="Calibri"/>
                <a:sym typeface="Calibri"/>
              </a:rPr>
              <a:t>苦痛</a:t>
            </a:r>
            <a:r>
              <a:rPr kumimoji="1" lang="ja-JP" altLang="ja-JP" sz="3200" kern="1200" dirty="0">
                <a:solidFill>
                  <a:schemeClr val="accent2">
                    <a:lumMod val="50000"/>
                  </a:schemeClr>
                </a:solidFill>
                <a:latin typeface="Calibri"/>
                <a:ea typeface="Calibri"/>
                <a:cs typeface="Calibri"/>
                <a:sym typeface="Calibri"/>
              </a:rPr>
              <a:t>の感覚は</a:t>
            </a:r>
            <a:r>
              <a:rPr kumimoji="1" lang="ja-JP" altLang="ja-JP" sz="3200" kern="1200" dirty="0" smtClean="0">
                <a:solidFill>
                  <a:schemeClr val="accent2">
                    <a:lumMod val="50000"/>
                  </a:schemeClr>
                </a:solidFill>
                <a:latin typeface="Calibri"/>
                <a:ea typeface="Calibri"/>
                <a:cs typeface="Calibri"/>
                <a:sym typeface="Calibri"/>
              </a:rPr>
              <a:t>、</a:t>
            </a:r>
            <a:r>
              <a:rPr kumimoji="1" lang="ja-JP" altLang="en-US" sz="3200" kern="1200" dirty="0" smtClean="0">
                <a:solidFill>
                  <a:schemeClr val="accent2">
                    <a:lumMod val="50000"/>
                  </a:schemeClr>
                </a:solidFill>
                <a:latin typeface="Calibri"/>
                <a:ea typeface="Calibri"/>
                <a:cs typeface="Calibri"/>
                <a:sym typeface="Calibri"/>
              </a:rPr>
              <a:t>「</a:t>
            </a:r>
            <a:r>
              <a:rPr kumimoji="1" lang="ja-JP" altLang="ja-JP" sz="3200" kern="1200" dirty="0" smtClean="0">
                <a:solidFill>
                  <a:schemeClr val="accent2">
                    <a:lumMod val="50000"/>
                  </a:schemeClr>
                </a:solidFill>
                <a:latin typeface="Calibri"/>
                <a:ea typeface="Calibri"/>
                <a:cs typeface="Calibri"/>
                <a:sym typeface="Calibri"/>
              </a:rPr>
              <a:t>無力化</a:t>
            </a:r>
            <a:r>
              <a:rPr kumimoji="1" lang="ja-JP" altLang="ja-JP" sz="3200" kern="1200" dirty="0">
                <a:solidFill>
                  <a:schemeClr val="accent2">
                    <a:lumMod val="50000"/>
                  </a:schemeClr>
                </a:solidFill>
                <a:latin typeface="Calibri"/>
                <a:ea typeface="Calibri"/>
                <a:cs typeface="Calibri"/>
                <a:sym typeface="Calibri"/>
              </a:rPr>
              <a:t>される</a:t>
            </a:r>
            <a:r>
              <a:rPr kumimoji="1" lang="ja-JP" altLang="ja-JP" sz="3200" kern="1200" dirty="0" smtClean="0">
                <a:solidFill>
                  <a:schemeClr val="accent2">
                    <a:lumMod val="50000"/>
                  </a:schemeClr>
                </a:solidFill>
                <a:latin typeface="Calibri"/>
                <a:ea typeface="Calibri"/>
                <a:cs typeface="Calibri"/>
                <a:sym typeface="Calibri"/>
              </a:rPr>
              <a:t>感覚</a:t>
            </a:r>
            <a:r>
              <a:rPr kumimoji="1" lang="ja-JP" altLang="en-US" sz="3200" kern="1200" dirty="0">
                <a:solidFill>
                  <a:schemeClr val="accent2">
                    <a:lumMod val="50000"/>
                  </a:schemeClr>
                </a:solidFill>
                <a:latin typeface="Calibri"/>
                <a:ea typeface="Calibri"/>
                <a:cs typeface="Calibri"/>
                <a:sym typeface="Calibri"/>
              </a:rPr>
              <a:t>」</a:t>
            </a:r>
            <a:r>
              <a:rPr kumimoji="1" lang="ja-JP" altLang="ja-JP" sz="3200" kern="1200" dirty="0" smtClean="0">
                <a:solidFill>
                  <a:schemeClr val="accent2">
                    <a:lumMod val="50000"/>
                  </a:schemeClr>
                </a:solidFill>
                <a:latin typeface="Calibri"/>
                <a:ea typeface="Calibri"/>
                <a:cs typeface="Calibri"/>
                <a:sym typeface="Calibri"/>
              </a:rPr>
              <a:t>とは異な</a:t>
            </a:r>
            <a:r>
              <a:rPr kumimoji="1" lang="ja-JP" altLang="en-US" sz="3200" kern="1200" dirty="0" smtClean="0">
                <a:solidFill>
                  <a:schemeClr val="accent2">
                    <a:lumMod val="50000"/>
                  </a:schemeClr>
                </a:solidFill>
                <a:latin typeface="Calibri"/>
                <a:ea typeface="Calibri"/>
                <a:cs typeface="Calibri"/>
                <a:sym typeface="Calibri"/>
              </a:rPr>
              <a:t>る</a:t>
            </a:r>
            <a:endParaRPr kumimoji="1" lang="en-US" altLang="ja-JP" sz="3200" kern="1200" dirty="0" smtClean="0">
              <a:solidFill>
                <a:schemeClr val="accent2">
                  <a:lumMod val="50000"/>
                </a:schemeClr>
              </a:solidFill>
              <a:latin typeface="Calibri"/>
              <a:ea typeface="Calibri"/>
              <a:cs typeface="Calibri"/>
              <a:sym typeface="Calibri"/>
            </a:endParaRPr>
          </a:p>
          <a:p>
            <a:endParaRPr kumimoji="1" lang="en-US" altLang="ja-JP" sz="800" kern="1200" dirty="0">
              <a:solidFill>
                <a:schemeClr val="accent2">
                  <a:lumMod val="50000"/>
                </a:schemeClr>
              </a:solidFill>
              <a:latin typeface="Calibri"/>
              <a:ea typeface="Calibri"/>
              <a:cs typeface="Calibri"/>
              <a:sym typeface="Calibri"/>
            </a:endParaRPr>
          </a:p>
          <a:p>
            <a:r>
              <a:rPr kumimoji="1" lang="en-US" altLang="ja-JP" sz="3200" kern="1200" dirty="0" smtClean="0">
                <a:solidFill>
                  <a:schemeClr val="accent4">
                    <a:lumMod val="50000"/>
                  </a:schemeClr>
                </a:solidFill>
                <a:ea typeface="Calibri"/>
                <a:cs typeface="Calibri"/>
                <a:sym typeface="Calibri"/>
              </a:rPr>
              <a:t>&gt;</a:t>
            </a:r>
            <a:r>
              <a:rPr kumimoji="1" lang="ja-JP" altLang="ja-JP" sz="3200" kern="1200" dirty="0" smtClean="0">
                <a:solidFill>
                  <a:schemeClr val="accent4">
                    <a:lumMod val="50000"/>
                  </a:schemeClr>
                </a:solidFill>
                <a:latin typeface="Calibri"/>
                <a:ea typeface="Calibri"/>
                <a:cs typeface="Calibri"/>
                <a:sym typeface="Calibri"/>
              </a:rPr>
              <a:t>私は、その</a:t>
            </a:r>
            <a:r>
              <a:rPr kumimoji="1" lang="ja-JP" altLang="ja-JP" sz="3200" kern="1200" dirty="0">
                <a:solidFill>
                  <a:schemeClr val="accent4">
                    <a:lumMod val="50000"/>
                  </a:schemeClr>
                </a:solidFill>
                <a:latin typeface="Calibri"/>
                <a:ea typeface="Calibri"/>
                <a:cs typeface="Calibri"/>
                <a:sym typeface="Calibri"/>
              </a:rPr>
              <a:t>違いを</a:t>
            </a:r>
            <a:r>
              <a:rPr kumimoji="1" lang="ja-JP" altLang="ja-JP" sz="3200" kern="1200" dirty="0" smtClean="0">
                <a:solidFill>
                  <a:schemeClr val="accent4">
                    <a:lumMod val="50000"/>
                  </a:schemeClr>
                </a:solidFill>
                <a:latin typeface="Calibri"/>
                <a:ea typeface="Calibri"/>
                <a:cs typeface="Calibri"/>
                <a:sym typeface="Calibri"/>
              </a:rPr>
              <a:t>信じ</a:t>
            </a:r>
            <a:r>
              <a:rPr kumimoji="1" lang="ja-JP" altLang="en-US" sz="3200" kern="1200" dirty="0" smtClean="0">
                <a:solidFill>
                  <a:schemeClr val="accent4">
                    <a:lumMod val="50000"/>
                  </a:schemeClr>
                </a:solidFill>
                <a:latin typeface="Calibri"/>
                <a:ea typeface="Calibri"/>
                <a:cs typeface="Calibri"/>
                <a:sym typeface="Calibri"/>
              </a:rPr>
              <a:t>る。</a:t>
            </a:r>
            <a:endParaRPr kumimoji="1" lang="en-US" altLang="ja-JP" sz="3200" kern="1200" dirty="0" smtClean="0">
              <a:solidFill>
                <a:schemeClr val="accent4">
                  <a:lumMod val="50000"/>
                </a:schemeClr>
              </a:solidFill>
              <a:latin typeface="Calibri"/>
              <a:ea typeface="Calibri"/>
              <a:cs typeface="Calibri"/>
              <a:sym typeface="Calibri"/>
            </a:endParaRPr>
          </a:p>
        </p:txBody>
      </p:sp>
    </p:spTree>
    <p:extLst>
      <p:ext uri="{BB962C8B-B14F-4D97-AF65-F5344CB8AC3E}">
        <p14:creationId xmlns:p14="http://schemas.microsoft.com/office/powerpoint/2010/main" val="3617852368"/>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p:nvPr/>
        </p:nvSpPr>
        <p:spPr>
          <a:xfrm>
            <a:off x="309402" y="362911"/>
            <a:ext cx="3155693" cy="584774"/>
          </a:xfrm>
          <a:prstGeom prst="rect">
            <a:avLst/>
          </a:prstGeom>
          <a:solidFill>
            <a:schemeClr val="accent3">
              <a:lumMod val="20000"/>
              <a:lumOff val="80000"/>
              <a:alpha val="49803"/>
            </a:schemeClr>
          </a:solidFill>
          <a:ln>
            <a:noFill/>
          </a:ln>
        </p:spPr>
        <p:txBody>
          <a:bodyPr lIns="91425" tIns="45700" rIns="91425" bIns="45700" anchor="t" anchorCtr="0">
            <a:noAutofit/>
          </a:bodyPr>
          <a:lstStyle/>
          <a:p>
            <a:pPr>
              <a:buSzPct val="25000"/>
            </a:pPr>
            <a:r>
              <a:rPr lang="ja-JP" altLang="en-US" sz="3200" b="1" dirty="0" smtClean="0">
                <a:solidFill>
                  <a:schemeClr val="accent5">
                    <a:lumMod val="50000"/>
                  </a:schemeClr>
                </a:solidFill>
              </a:rPr>
              <a:t>参考文献・</a:t>
            </a:r>
            <a:r>
              <a:rPr lang="ja-JP" altLang="en-US" sz="3200" b="1" dirty="0">
                <a:solidFill>
                  <a:schemeClr val="accent5">
                    <a:lumMod val="50000"/>
                  </a:schemeClr>
                </a:solidFill>
              </a:rPr>
              <a:t>謝辞</a:t>
            </a:r>
            <a:endParaRPr lang="en-US" altLang="ja-JP" sz="3200" b="1" dirty="0">
              <a:solidFill>
                <a:schemeClr val="accent5">
                  <a:lumMod val="50000"/>
                </a:schemeClr>
              </a:solidFill>
            </a:endParaRPr>
          </a:p>
          <a:p>
            <a:pPr>
              <a:buSzPct val="25000"/>
            </a:pPr>
            <a:endParaRPr lang="en-US" altLang="ja-JP" sz="3200" b="1" dirty="0" smtClean="0">
              <a:solidFill>
                <a:schemeClr val="accent5">
                  <a:lumMod val="50000"/>
                </a:schemeClr>
              </a:solidFill>
            </a:endParaRPr>
          </a:p>
        </p:txBody>
      </p:sp>
      <p:sp>
        <p:nvSpPr>
          <p:cNvPr id="245" name="Shape 245"/>
          <p:cNvSpPr/>
          <p:nvPr/>
        </p:nvSpPr>
        <p:spPr>
          <a:xfrm>
            <a:off x="309401" y="1212624"/>
            <a:ext cx="11368793" cy="5378394"/>
          </a:xfrm>
          <a:prstGeom prst="rect">
            <a:avLst/>
          </a:prstGeom>
          <a:noFill/>
          <a:ln>
            <a:noFill/>
          </a:ln>
        </p:spPr>
        <p:txBody>
          <a:bodyPr lIns="91425" tIns="45700" rIns="91425" bIns="45700" anchor="t" anchorCtr="0">
            <a:noAutofit/>
          </a:bodyPr>
          <a:lstStyle/>
          <a:p>
            <a:r>
              <a:rPr lang="ja-JP" altLang="ja-JP" sz="2400" dirty="0" smtClean="0">
                <a:solidFill>
                  <a:schemeClr val="accent6">
                    <a:lumMod val="75000"/>
                  </a:schemeClr>
                </a:solidFill>
                <a:latin typeface="+mj-lt"/>
              </a:rPr>
              <a:t>もし</a:t>
            </a:r>
            <a:r>
              <a:rPr lang="ja-JP" altLang="en-US" sz="2400" dirty="0" smtClean="0">
                <a:solidFill>
                  <a:schemeClr val="accent6">
                    <a:lumMod val="75000"/>
                  </a:schemeClr>
                </a:solidFill>
                <a:latin typeface="+mj-lt"/>
              </a:rPr>
              <a:t>も発表中で</a:t>
            </a:r>
            <a:r>
              <a:rPr lang="ja-JP" altLang="ja-JP" sz="2400" dirty="0" smtClean="0">
                <a:solidFill>
                  <a:schemeClr val="accent6">
                    <a:lumMod val="75000"/>
                  </a:schemeClr>
                </a:solidFill>
                <a:latin typeface="+mj-lt"/>
              </a:rPr>
              <a:t>紹介</a:t>
            </a:r>
            <a:r>
              <a:rPr lang="ja-JP" altLang="en-US" sz="2400" dirty="0">
                <a:solidFill>
                  <a:schemeClr val="accent6">
                    <a:lumMod val="75000"/>
                  </a:schemeClr>
                </a:solidFill>
                <a:latin typeface="+mj-lt"/>
              </a:rPr>
              <a:t>した文章等に</a:t>
            </a:r>
            <a:r>
              <a:rPr lang="ja-JP" altLang="en-US" sz="2400" dirty="0" smtClean="0">
                <a:solidFill>
                  <a:schemeClr val="accent6">
                    <a:lumMod val="75000"/>
                  </a:schemeClr>
                </a:solidFill>
                <a:latin typeface="+mj-lt"/>
              </a:rPr>
              <a:t>ついて</a:t>
            </a:r>
            <a:r>
              <a:rPr lang="en-US" altLang="ja-JP" sz="2400" dirty="0" smtClean="0">
                <a:solidFill>
                  <a:schemeClr val="accent6">
                    <a:lumMod val="75000"/>
                  </a:schemeClr>
                </a:solidFill>
                <a:latin typeface="+mj-lt"/>
              </a:rPr>
              <a:t>, </a:t>
            </a:r>
            <a:r>
              <a:rPr lang="ja-JP" altLang="en-US" sz="2400" dirty="0" smtClean="0">
                <a:solidFill>
                  <a:schemeClr val="accent6">
                    <a:lumMod val="75000"/>
                  </a:schemeClr>
                </a:solidFill>
                <a:latin typeface="+mj-lt"/>
              </a:rPr>
              <a:t>引用元</a:t>
            </a:r>
            <a:r>
              <a:rPr lang="ja-JP" altLang="en-US" sz="2400" dirty="0">
                <a:solidFill>
                  <a:schemeClr val="accent6">
                    <a:lumMod val="75000"/>
                  </a:schemeClr>
                </a:solidFill>
                <a:latin typeface="+mj-lt"/>
              </a:rPr>
              <a:t>の</a:t>
            </a:r>
            <a:r>
              <a:rPr lang="ja-JP" altLang="en-US" sz="2400" dirty="0" smtClean="0">
                <a:solidFill>
                  <a:schemeClr val="accent6">
                    <a:lumMod val="75000"/>
                  </a:schemeClr>
                </a:solidFill>
                <a:latin typeface="+mj-lt"/>
              </a:rPr>
              <a:t>文章等を</a:t>
            </a:r>
            <a:r>
              <a:rPr lang="ja-JP" altLang="ja-JP" sz="2400" dirty="0" smtClean="0">
                <a:solidFill>
                  <a:schemeClr val="accent6">
                    <a:lumMod val="75000"/>
                  </a:schemeClr>
                </a:solidFill>
                <a:latin typeface="+mj-lt"/>
              </a:rPr>
              <a:t>書いた</a:t>
            </a:r>
            <a:r>
              <a:rPr lang="ja-JP" altLang="ja-JP" sz="2400" dirty="0">
                <a:solidFill>
                  <a:schemeClr val="accent6">
                    <a:lumMod val="75000"/>
                  </a:schemeClr>
                </a:solidFill>
                <a:latin typeface="+mj-lt"/>
              </a:rPr>
              <a:t>人</a:t>
            </a:r>
            <a:r>
              <a:rPr lang="ja-JP" altLang="ja-JP" sz="2400" dirty="0" smtClean="0">
                <a:solidFill>
                  <a:schemeClr val="accent6">
                    <a:lumMod val="75000"/>
                  </a:schemeClr>
                </a:solidFill>
                <a:latin typeface="+mj-lt"/>
              </a:rPr>
              <a:t>や</a:t>
            </a:r>
            <a:endParaRPr lang="en-US" altLang="ja-JP" sz="2400" dirty="0" smtClean="0">
              <a:solidFill>
                <a:schemeClr val="accent6">
                  <a:lumMod val="75000"/>
                </a:schemeClr>
              </a:solidFill>
              <a:latin typeface="+mj-lt"/>
            </a:endParaRPr>
          </a:p>
          <a:p>
            <a:r>
              <a:rPr lang="ja-JP" altLang="ja-JP" sz="2400" dirty="0" smtClean="0">
                <a:solidFill>
                  <a:schemeClr val="accent6">
                    <a:lumMod val="75000"/>
                  </a:schemeClr>
                </a:solidFill>
                <a:latin typeface="+mj-lt"/>
              </a:rPr>
              <a:t>それ</a:t>
            </a:r>
            <a:r>
              <a:rPr lang="ja-JP" altLang="ja-JP" sz="2400" dirty="0">
                <a:solidFill>
                  <a:schemeClr val="accent6">
                    <a:lumMod val="75000"/>
                  </a:schemeClr>
                </a:solidFill>
                <a:latin typeface="+mj-lt"/>
              </a:rPr>
              <a:t>に関係のある人が</a:t>
            </a:r>
            <a:r>
              <a:rPr kumimoji="1" lang="ja-JP" altLang="en-US" sz="2400" kern="1200" dirty="0" smtClean="0">
                <a:solidFill>
                  <a:schemeClr val="accent6">
                    <a:lumMod val="75000"/>
                  </a:schemeClr>
                </a:solidFill>
                <a:latin typeface="+mj-lt"/>
                <a:ea typeface="Calibri"/>
                <a:cs typeface="Calibri"/>
                <a:sym typeface="Calibri"/>
              </a:rPr>
              <a:t>「</a:t>
            </a:r>
            <a:r>
              <a:rPr kumimoji="1" lang="ja-JP" altLang="ja-JP" sz="2400" kern="1200" dirty="0" smtClean="0">
                <a:solidFill>
                  <a:schemeClr val="accent6">
                    <a:lumMod val="75000"/>
                  </a:schemeClr>
                </a:solidFill>
                <a:latin typeface="+mj-lt"/>
                <a:ea typeface="Calibri"/>
                <a:cs typeface="Calibri"/>
                <a:sym typeface="Calibri"/>
              </a:rPr>
              <a:t>私</a:t>
            </a:r>
            <a:r>
              <a:rPr kumimoji="1" lang="ja-JP" altLang="ja-JP" sz="2400" kern="1200" dirty="0">
                <a:solidFill>
                  <a:schemeClr val="accent6">
                    <a:lumMod val="75000"/>
                  </a:schemeClr>
                </a:solidFill>
                <a:latin typeface="+mj-lt"/>
                <a:ea typeface="Calibri"/>
                <a:cs typeface="Calibri"/>
                <a:sym typeface="Calibri"/>
              </a:rPr>
              <a:t>の使い方</a:t>
            </a:r>
            <a:r>
              <a:rPr kumimoji="1" lang="ja-JP" altLang="ja-JP" sz="2400" kern="1200" dirty="0" smtClean="0">
                <a:solidFill>
                  <a:schemeClr val="accent6">
                    <a:lumMod val="75000"/>
                  </a:schemeClr>
                </a:solidFill>
                <a:latin typeface="+mj-lt"/>
                <a:ea typeface="Calibri"/>
                <a:cs typeface="Calibri"/>
                <a:sym typeface="Calibri"/>
              </a:rPr>
              <a:t>がおかしかっ</a:t>
            </a:r>
            <a:r>
              <a:rPr kumimoji="1" lang="ja-JP" altLang="en-US" sz="2400" kern="1200" dirty="0" smtClean="0">
                <a:solidFill>
                  <a:schemeClr val="accent6">
                    <a:lumMod val="75000"/>
                  </a:schemeClr>
                </a:solidFill>
                <a:latin typeface="+mj-lt"/>
                <a:ea typeface="Calibri"/>
                <a:cs typeface="Calibri"/>
                <a:sym typeface="Calibri"/>
              </a:rPr>
              <a:t>た」など</a:t>
            </a:r>
            <a:r>
              <a:rPr kumimoji="1" lang="ja-JP" altLang="ja-JP" sz="2400" kern="1200" dirty="0" smtClean="0">
                <a:solidFill>
                  <a:schemeClr val="accent6">
                    <a:lumMod val="75000"/>
                  </a:schemeClr>
                </a:solidFill>
                <a:latin typeface="+mj-lt"/>
                <a:ea typeface="Calibri"/>
                <a:cs typeface="Calibri"/>
                <a:sym typeface="Calibri"/>
              </a:rPr>
              <a:t>と感じましたら</a:t>
            </a:r>
            <a:r>
              <a:rPr kumimoji="1" lang="en-US" altLang="ja-JP" sz="2400" kern="1200" dirty="0" smtClean="0">
                <a:solidFill>
                  <a:schemeClr val="accent6">
                    <a:lumMod val="75000"/>
                  </a:schemeClr>
                </a:solidFill>
                <a:latin typeface="+mj-lt"/>
                <a:ea typeface="Calibri"/>
                <a:cs typeface="Calibri"/>
                <a:sym typeface="Calibri"/>
              </a:rPr>
              <a:t>, </a:t>
            </a:r>
          </a:p>
          <a:p>
            <a:r>
              <a:rPr kumimoji="1" lang="ja-JP" altLang="ja-JP" sz="2400" kern="1200" dirty="0" smtClean="0">
                <a:solidFill>
                  <a:schemeClr val="accent6">
                    <a:lumMod val="75000"/>
                  </a:schemeClr>
                </a:solidFill>
                <a:latin typeface="+mj-lt"/>
                <a:ea typeface="Calibri"/>
                <a:cs typeface="Calibri"/>
                <a:sym typeface="Calibri"/>
              </a:rPr>
              <a:t>大変</a:t>
            </a:r>
            <a:r>
              <a:rPr kumimoji="1" lang="ja-JP" altLang="ja-JP" sz="2400" kern="1200" dirty="0">
                <a:solidFill>
                  <a:schemeClr val="accent6">
                    <a:lumMod val="75000"/>
                  </a:schemeClr>
                </a:solidFill>
                <a:latin typeface="+mj-lt"/>
                <a:ea typeface="Calibri"/>
                <a:cs typeface="Calibri"/>
                <a:sym typeface="Calibri"/>
              </a:rPr>
              <a:t>すみませんが教えて</a:t>
            </a:r>
            <a:r>
              <a:rPr kumimoji="1" lang="ja-JP" altLang="ja-JP" sz="2400" kern="1200" dirty="0" smtClean="0">
                <a:solidFill>
                  <a:schemeClr val="accent6">
                    <a:lumMod val="75000"/>
                  </a:schemeClr>
                </a:solidFill>
                <a:latin typeface="+mj-lt"/>
                <a:ea typeface="Calibri"/>
                <a:cs typeface="Calibri"/>
                <a:sym typeface="Calibri"/>
              </a:rPr>
              <a:t>くだ</a:t>
            </a:r>
            <a:r>
              <a:rPr kumimoji="1" lang="ja-JP" altLang="en-US" sz="2400" kern="1200" dirty="0" smtClean="0">
                <a:solidFill>
                  <a:schemeClr val="accent6">
                    <a:lumMod val="75000"/>
                  </a:schemeClr>
                </a:solidFill>
                <a:latin typeface="+mj-lt"/>
                <a:ea typeface="Calibri"/>
                <a:cs typeface="Calibri"/>
                <a:sym typeface="Calibri"/>
              </a:rPr>
              <a:t>さい</a:t>
            </a:r>
            <a:r>
              <a:rPr kumimoji="1" lang="en-US" altLang="ja-JP" sz="2400" kern="1200" dirty="0" smtClean="0">
                <a:solidFill>
                  <a:schemeClr val="accent6">
                    <a:lumMod val="75000"/>
                  </a:schemeClr>
                </a:solidFill>
                <a:latin typeface="+mj-lt"/>
                <a:ea typeface="Calibri"/>
                <a:cs typeface="Calibri"/>
                <a:sym typeface="Calibri"/>
              </a:rPr>
              <a:t> (kawazoe</a:t>
            </a:r>
            <a:r>
              <a:rPr kumimoji="1" lang="en-US" altLang="ja-JP" sz="2400" kern="1200" dirty="0" smtClean="0">
                <a:solidFill>
                  <a:schemeClr val="accent6">
                    <a:lumMod val="75000"/>
                  </a:schemeClr>
                </a:solidFill>
                <a:latin typeface="+mj-lt"/>
                <a:ea typeface="Calibri"/>
                <a:cs typeface="Calibri"/>
                <a:sym typeface="Calibri"/>
              </a:rPr>
              <a:t>.n.aa@gmail.com</a:t>
            </a:r>
            <a:r>
              <a:rPr kumimoji="1" lang="en-US" altLang="ja-JP" sz="2400" kern="1200" dirty="0" smtClean="0">
                <a:solidFill>
                  <a:schemeClr val="accent6">
                    <a:lumMod val="75000"/>
                  </a:schemeClr>
                </a:solidFill>
                <a:latin typeface="+mj-lt"/>
                <a:ea typeface="Calibri"/>
                <a:cs typeface="Calibri"/>
                <a:sym typeface="Calibri"/>
              </a:rPr>
              <a:t>). </a:t>
            </a:r>
            <a:endParaRPr kumimoji="1" lang="en-US" altLang="ja-JP" sz="2400" kern="1200" dirty="0" smtClean="0">
              <a:solidFill>
                <a:schemeClr val="accent6">
                  <a:lumMod val="75000"/>
                </a:schemeClr>
              </a:solidFill>
              <a:latin typeface="+mj-lt"/>
              <a:ea typeface="Calibri"/>
              <a:cs typeface="Calibri"/>
              <a:sym typeface="Calibri"/>
            </a:endParaRPr>
          </a:p>
          <a:p>
            <a:r>
              <a:rPr kumimoji="1" lang="ja-JP" altLang="ja-JP" sz="2400" kern="1200" dirty="0" smtClean="0">
                <a:solidFill>
                  <a:schemeClr val="accent6">
                    <a:lumMod val="75000"/>
                  </a:schemeClr>
                </a:solidFill>
                <a:latin typeface="+mj-lt"/>
                <a:ea typeface="Calibri"/>
                <a:cs typeface="Calibri"/>
                <a:sym typeface="Calibri"/>
              </a:rPr>
              <a:t>私</a:t>
            </a:r>
            <a:r>
              <a:rPr kumimoji="1" lang="ja-JP" altLang="ja-JP" sz="2400" kern="1200" dirty="0">
                <a:solidFill>
                  <a:schemeClr val="accent6">
                    <a:lumMod val="75000"/>
                  </a:schemeClr>
                </a:solidFill>
                <a:latin typeface="+mj-lt"/>
                <a:ea typeface="Calibri"/>
                <a:cs typeface="Calibri"/>
                <a:sym typeface="Calibri"/>
              </a:rPr>
              <a:t>に</a:t>
            </a:r>
            <a:r>
              <a:rPr kumimoji="1" lang="ja-JP" altLang="ja-JP" sz="2400" kern="1200" dirty="0" smtClean="0">
                <a:solidFill>
                  <a:schemeClr val="accent6">
                    <a:lumMod val="75000"/>
                  </a:schemeClr>
                </a:solidFill>
                <a:latin typeface="+mj-lt"/>
                <a:ea typeface="Calibri"/>
                <a:cs typeface="Calibri"/>
                <a:sym typeface="Calibri"/>
              </a:rPr>
              <a:t>は</a:t>
            </a:r>
            <a:r>
              <a:rPr kumimoji="1" lang="ja-JP" altLang="en-US" sz="2400" kern="1200" dirty="0" smtClean="0">
                <a:solidFill>
                  <a:schemeClr val="accent6">
                    <a:lumMod val="75000"/>
                  </a:schemeClr>
                </a:solidFill>
                <a:latin typeface="+mj-lt"/>
                <a:ea typeface="Calibri"/>
                <a:cs typeface="Calibri"/>
                <a:sym typeface="Calibri"/>
              </a:rPr>
              <a:t>その</a:t>
            </a:r>
            <a:r>
              <a:rPr kumimoji="1" lang="ja-JP" altLang="ja-JP" sz="2400" kern="1200" dirty="0" smtClean="0">
                <a:solidFill>
                  <a:schemeClr val="accent6">
                    <a:lumMod val="75000"/>
                  </a:schemeClr>
                </a:solidFill>
                <a:latin typeface="+mj-lt"/>
                <a:ea typeface="Calibri"/>
                <a:cs typeface="Calibri"/>
                <a:sym typeface="Calibri"/>
              </a:rPr>
              <a:t>やり方</a:t>
            </a:r>
            <a:r>
              <a:rPr kumimoji="1" lang="ja-JP" altLang="ja-JP" sz="2400" kern="1200" dirty="0">
                <a:solidFill>
                  <a:schemeClr val="accent6">
                    <a:lumMod val="75000"/>
                  </a:schemeClr>
                </a:solidFill>
                <a:latin typeface="+mj-lt"/>
                <a:ea typeface="Calibri"/>
                <a:cs typeface="Calibri"/>
                <a:sym typeface="Calibri"/>
              </a:rPr>
              <a:t>について対話に応じる義務が</a:t>
            </a:r>
            <a:r>
              <a:rPr kumimoji="1" lang="ja-JP" altLang="ja-JP" sz="2400" kern="1200" dirty="0" smtClean="0">
                <a:solidFill>
                  <a:schemeClr val="accent6">
                    <a:lumMod val="75000"/>
                  </a:schemeClr>
                </a:solidFill>
                <a:latin typeface="+mj-lt"/>
                <a:ea typeface="Calibri"/>
                <a:cs typeface="Calibri"/>
                <a:sym typeface="Calibri"/>
              </a:rPr>
              <a:t>あります</a:t>
            </a:r>
            <a:r>
              <a:rPr kumimoji="1" lang="en-US" altLang="ja-JP" sz="2400" kern="1200" dirty="0" smtClean="0">
                <a:solidFill>
                  <a:schemeClr val="accent6">
                    <a:lumMod val="75000"/>
                  </a:schemeClr>
                </a:solidFill>
                <a:latin typeface="+mj-lt"/>
                <a:ea typeface="Calibri"/>
                <a:cs typeface="Calibri"/>
                <a:sym typeface="Calibri"/>
              </a:rPr>
              <a:t>. </a:t>
            </a:r>
          </a:p>
          <a:p>
            <a:endParaRPr kumimoji="1" lang="en-US" altLang="ja-JP" sz="1600" kern="1200" dirty="0">
              <a:solidFill>
                <a:srgbClr val="FF0000"/>
              </a:solidFill>
              <a:latin typeface="+mj-lt"/>
              <a:ea typeface="Calibri"/>
              <a:cs typeface="Calibri"/>
              <a:sym typeface="Calibri"/>
            </a:endParaRPr>
          </a:p>
          <a:p>
            <a:r>
              <a:rPr kumimoji="1" lang="ja-JP" altLang="en-US" sz="2400" kern="1200" dirty="0" smtClean="0">
                <a:solidFill>
                  <a:schemeClr val="tx1"/>
                </a:solidFill>
                <a:latin typeface="+mj-lt"/>
                <a:ea typeface="Calibri"/>
                <a:cs typeface="Calibri"/>
                <a:sym typeface="Calibri"/>
              </a:rPr>
              <a:t>石川准 長瀬 </a:t>
            </a:r>
            <a:r>
              <a:rPr kumimoji="1" lang="ja-JP" altLang="en-US" sz="2400" kern="1200" dirty="0">
                <a:solidFill>
                  <a:schemeClr val="tx1"/>
                </a:solidFill>
                <a:latin typeface="+mj-lt"/>
                <a:ea typeface="Calibri"/>
                <a:cs typeface="Calibri"/>
                <a:sym typeface="Calibri"/>
              </a:rPr>
              <a:t>修 </a:t>
            </a:r>
            <a:r>
              <a:rPr kumimoji="1" lang="en-US" altLang="ja-JP" sz="2400" kern="1200" dirty="0" smtClean="0">
                <a:solidFill>
                  <a:schemeClr val="tx1"/>
                </a:solidFill>
                <a:latin typeface="+mj-lt"/>
                <a:ea typeface="Calibri"/>
                <a:cs typeface="Calibri"/>
                <a:sym typeface="Calibri"/>
              </a:rPr>
              <a:t>(</a:t>
            </a:r>
            <a:r>
              <a:rPr kumimoji="1" lang="ja-JP" altLang="en-US" sz="2400" kern="1200" dirty="0" smtClean="0">
                <a:solidFill>
                  <a:schemeClr val="tx1"/>
                </a:solidFill>
                <a:latin typeface="+mj-lt"/>
                <a:ea typeface="Calibri"/>
                <a:cs typeface="Calibri"/>
                <a:sym typeface="Calibri"/>
              </a:rPr>
              <a:t>編著</a:t>
            </a:r>
            <a:r>
              <a:rPr kumimoji="1" lang="en-US" altLang="ja-JP" sz="2400" kern="1200" dirty="0" smtClean="0">
                <a:solidFill>
                  <a:schemeClr val="tx1"/>
                </a:solidFill>
                <a:latin typeface="+mj-lt"/>
                <a:ea typeface="Calibri"/>
                <a:cs typeface="Calibri"/>
                <a:sym typeface="Calibri"/>
              </a:rPr>
              <a:t>),</a:t>
            </a:r>
            <a:r>
              <a:rPr kumimoji="1" lang="ja-JP" altLang="en-US" sz="2400" kern="1200" dirty="0" smtClean="0">
                <a:solidFill>
                  <a:schemeClr val="tx1"/>
                </a:solidFill>
                <a:latin typeface="+mj-lt"/>
                <a:ea typeface="Calibri"/>
                <a:cs typeface="Calibri"/>
                <a:sym typeface="Calibri"/>
              </a:rPr>
              <a:t> </a:t>
            </a:r>
            <a:r>
              <a:rPr kumimoji="1" lang="en-US" altLang="ja-JP" sz="2400" kern="1200" dirty="0" smtClean="0">
                <a:solidFill>
                  <a:schemeClr val="tx1"/>
                </a:solidFill>
                <a:latin typeface="+mj-lt"/>
                <a:ea typeface="Calibri"/>
                <a:cs typeface="Calibri"/>
                <a:sym typeface="Calibri"/>
              </a:rPr>
              <a:t>1999</a:t>
            </a:r>
            <a:r>
              <a:rPr kumimoji="1" lang="en-US" altLang="ja-JP" sz="2400" kern="1200" dirty="0" smtClean="0">
                <a:solidFill>
                  <a:schemeClr val="tx1"/>
                </a:solidFill>
                <a:latin typeface="+mj-lt"/>
                <a:ea typeface="Calibri"/>
                <a:cs typeface="Calibri"/>
                <a:sym typeface="Calibri"/>
              </a:rPr>
              <a:t>,</a:t>
            </a:r>
            <a:r>
              <a:rPr kumimoji="1" lang="ja-JP" altLang="en-US" sz="2400" kern="1200" dirty="0" smtClean="0">
                <a:solidFill>
                  <a:schemeClr val="tx1"/>
                </a:solidFill>
                <a:latin typeface="+mj-lt"/>
                <a:ea typeface="Calibri"/>
                <a:cs typeface="Calibri"/>
                <a:sym typeface="Calibri"/>
              </a:rPr>
              <a:t>「障害学</a:t>
            </a:r>
            <a:r>
              <a:rPr kumimoji="1" lang="ja-JP" altLang="en-US" sz="2400" kern="1200" dirty="0">
                <a:solidFill>
                  <a:schemeClr val="tx1"/>
                </a:solidFill>
                <a:latin typeface="+mj-lt"/>
                <a:ea typeface="Calibri"/>
                <a:cs typeface="Calibri"/>
                <a:sym typeface="Calibri"/>
              </a:rPr>
              <a:t>への</a:t>
            </a:r>
            <a:r>
              <a:rPr kumimoji="1" lang="ja-JP" altLang="en-US" sz="2400" kern="1200" dirty="0" smtClean="0">
                <a:solidFill>
                  <a:schemeClr val="tx1"/>
                </a:solidFill>
                <a:latin typeface="+mj-lt"/>
                <a:ea typeface="Calibri"/>
                <a:cs typeface="Calibri"/>
                <a:sym typeface="Calibri"/>
              </a:rPr>
              <a:t>招待」</a:t>
            </a:r>
            <a:r>
              <a:rPr kumimoji="1" lang="en-US" altLang="ja-JP" sz="2400" kern="1200" dirty="0" smtClean="0">
                <a:solidFill>
                  <a:schemeClr val="tx1"/>
                </a:solidFill>
                <a:latin typeface="+mj-lt"/>
                <a:ea typeface="Calibri"/>
                <a:cs typeface="Calibri"/>
                <a:sym typeface="Calibri"/>
              </a:rPr>
              <a:t>, </a:t>
            </a:r>
            <a:r>
              <a:rPr kumimoji="1" lang="ja-JP" altLang="en-US" sz="2400" kern="1200" dirty="0" smtClean="0">
                <a:solidFill>
                  <a:schemeClr val="tx1"/>
                </a:solidFill>
                <a:latin typeface="+mj-lt"/>
                <a:ea typeface="Calibri"/>
                <a:cs typeface="Calibri"/>
                <a:sym typeface="Calibri"/>
              </a:rPr>
              <a:t>明石書店</a:t>
            </a:r>
            <a:endParaRPr kumimoji="1" lang="en-US" altLang="ja-JP" sz="2400" kern="1200" dirty="0" smtClean="0">
              <a:solidFill>
                <a:schemeClr val="tx1"/>
              </a:solidFill>
              <a:latin typeface="+mj-lt"/>
              <a:ea typeface="Calibri"/>
              <a:cs typeface="Calibri"/>
              <a:sym typeface="Calibri"/>
            </a:endParaRPr>
          </a:p>
          <a:p>
            <a:r>
              <a:rPr kumimoji="1" lang="ja-JP" altLang="en-US" sz="2400" kern="1200" dirty="0" smtClean="0">
                <a:solidFill>
                  <a:schemeClr val="tx1"/>
                </a:solidFill>
                <a:latin typeface="+mj-lt"/>
                <a:ea typeface="Calibri"/>
                <a:cs typeface="Calibri"/>
                <a:sym typeface="Calibri"/>
              </a:rPr>
              <a:t>松波</a:t>
            </a:r>
            <a:r>
              <a:rPr kumimoji="1" lang="ja-JP" altLang="en-US" sz="2400" kern="1200" dirty="0">
                <a:solidFill>
                  <a:schemeClr val="tx1"/>
                </a:solidFill>
                <a:latin typeface="+mj-lt"/>
                <a:ea typeface="Calibri"/>
                <a:cs typeface="Calibri"/>
                <a:sym typeface="Calibri"/>
              </a:rPr>
              <a:t>めぐみ 障害のある</a:t>
            </a:r>
            <a:r>
              <a:rPr kumimoji="1" lang="ja-JP" altLang="en-US" sz="2400" kern="1200" dirty="0">
                <a:solidFill>
                  <a:schemeClr val="dk1"/>
                </a:solidFill>
                <a:latin typeface="+mj-lt"/>
                <a:ea typeface="Calibri"/>
                <a:cs typeface="Calibri"/>
                <a:sym typeface="Calibri"/>
              </a:rPr>
              <a:t>方々の劇団サークルの皆さん</a:t>
            </a:r>
            <a:r>
              <a:rPr kumimoji="1" lang="en-US" altLang="ja-JP" sz="2400" kern="1200" dirty="0">
                <a:solidFill>
                  <a:schemeClr val="dk1"/>
                </a:solidFill>
                <a:latin typeface="+mj-lt"/>
                <a:ea typeface="Calibri"/>
                <a:cs typeface="Calibri"/>
                <a:sym typeface="Calibri"/>
              </a:rPr>
              <a:t>, </a:t>
            </a:r>
            <a:r>
              <a:rPr kumimoji="1" lang="en-US" altLang="ja-JP" sz="2400" kern="1200" dirty="0" smtClean="0">
                <a:solidFill>
                  <a:schemeClr val="dk1"/>
                </a:solidFill>
                <a:latin typeface="+mj-lt"/>
                <a:ea typeface="Calibri"/>
                <a:cs typeface="Calibri"/>
                <a:sym typeface="Calibri"/>
              </a:rPr>
              <a:t>2015</a:t>
            </a:r>
          </a:p>
          <a:p>
            <a:r>
              <a:rPr kumimoji="1" lang="ja-JP" altLang="en-US" sz="2400" kern="1200" dirty="0" smtClean="0">
                <a:solidFill>
                  <a:schemeClr val="dk1"/>
                </a:solidFill>
                <a:latin typeface="+mj-lt"/>
                <a:ea typeface="Calibri"/>
                <a:cs typeface="Calibri"/>
                <a:sym typeface="Calibri"/>
              </a:rPr>
              <a:t>「</a:t>
            </a:r>
            <a:r>
              <a:rPr kumimoji="1" lang="ja-JP" altLang="en-US" sz="2400" kern="1200" dirty="0">
                <a:solidFill>
                  <a:schemeClr val="dk1"/>
                </a:solidFill>
                <a:latin typeface="+mj-lt"/>
                <a:ea typeface="Calibri"/>
                <a:cs typeface="Calibri"/>
                <a:sym typeface="Calibri"/>
              </a:rPr>
              <a:t>平成 </a:t>
            </a:r>
            <a:r>
              <a:rPr kumimoji="1" lang="en-US" altLang="ja-JP" sz="2400" kern="1200" dirty="0">
                <a:solidFill>
                  <a:schemeClr val="dk1"/>
                </a:solidFill>
                <a:latin typeface="+mj-lt"/>
                <a:ea typeface="Calibri"/>
                <a:cs typeface="Calibri"/>
                <a:sym typeface="Calibri"/>
              </a:rPr>
              <a:t>26 </a:t>
            </a:r>
            <a:r>
              <a:rPr kumimoji="1" lang="ja-JP" altLang="en-US" sz="2400" kern="1200" dirty="0">
                <a:solidFill>
                  <a:schemeClr val="dk1"/>
                </a:solidFill>
                <a:latin typeface="+mj-lt"/>
                <a:ea typeface="Calibri"/>
                <a:cs typeface="Calibri"/>
                <a:sym typeface="Calibri"/>
              </a:rPr>
              <a:t>年度第 </a:t>
            </a:r>
            <a:r>
              <a:rPr kumimoji="1" lang="en-US" altLang="ja-JP" sz="2400" kern="1200" dirty="0">
                <a:solidFill>
                  <a:schemeClr val="dk1"/>
                </a:solidFill>
                <a:latin typeface="+mj-lt"/>
                <a:ea typeface="Calibri"/>
                <a:cs typeface="Calibri"/>
                <a:sym typeface="Calibri"/>
              </a:rPr>
              <a:t>9 </a:t>
            </a:r>
            <a:r>
              <a:rPr kumimoji="1" lang="ja-JP" altLang="en-US" sz="2400" kern="1200" dirty="0">
                <a:solidFill>
                  <a:schemeClr val="dk1"/>
                </a:solidFill>
                <a:latin typeface="+mj-lt"/>
                <a:ea typeface="Calibri"/>
                <a:cs typeface="Calibri"/>
                <a:sym typeface="Calibri"/>
              </a:rPr>
              <a:t>回企業向け人権啓発講座」</a:t>
            </a:r>
          </a:p>
          <a:p>
            <a:r>
              <a:rPr kumimoji="1" lang="en-US" altLang="ja-JP" sz="2400" kern="1200" dirty="0">
                <a:solidFill>
                  <a:schemeClr val="dk1"/>
                </a:solidFill>
                <a:latin typeface="+mj-lt"/>
                <a:ea typeface="Calibri"/>
                <a:cs typeface="Calibri"/>
                <a:sym typeface="Calibri"/>
                <a:hlinkClick r:id="rId3"/>
              </a:rPr>
              <a:t>http://web.archive.org/web/20170613022950/http://</a:t>
            </a:r>
            <a:r>
              <a:rPr kumimoji="1" lang="en-US" altLang="ja-JP" sz="2400" kern="1200" dirty="0" smtClean="0">
                <a:solidFill>
                  <a:schemeClr val="dk1"/>
                </a:solidFill>
                <a:latin typeface="+mj-lt"/>
                <a:ea typeface="Calibri"/>
                <a:cs typeface="Calibri"/>
                <a:sym typeface="Calibri"/>
                <a:hlinkClick r:id="rId3"/>
              </a:rPr>
              <a:t>www.city.kyoto.lg.jp/bunshi/cmsfiles/contents/0000180/180436/9kouenroku.pdf</a:t>
            </a:r>
            <a:endParaRPr kumimoji="1" lang="en-US" altLang="ja-JP" sz="2400" kern="1200" dirty="0" smtClean="0">
              <a:solidFill>
                <a:schemeClr val="dk1"/>
              </a:solidFill>
              <a:latin typeface="+mj-lt"/>
              <a:ea typeface="Calibri"/>
              <a:cs typeface="Calibri"/>
              <a:sym typeface="Calibri"/>
            </a:endParaRPr>
          </a:p>
          <a:p>
            <a:r>
              <a:rPr kumimoji="1" lang="ja-JP" altLang="en-US" sz="2400" kern="1200" dirty="0" smtClean="0">
                <a:solidFill>
                  <a:schemeClr val="dk1"/>
                </a:solidFill>
                <a:latin typeface="+mj-lt"/>
                <a:ea typeface="Calibri"/>
                <a:cs typeface="Calibri"/>
                <a:sym typeface="Calibri"/>
              </a:rPr>
              <a:t>村田</a:t>
            </a:r>
            <a:r>
              <a:rPr kumimoji="1" lang="ja-JP" altLang="en-US" sz="2400" kern="1200" dirty="0">
                <a:solidFill>
                  <a:schemeClr val="dk1"/>
                </a:solidFill>
                <a:latin typeface="+mj-lt"/>
                <a:ea typeface="Calibri"/>
                <a:cs typeface="Calibri"/>
                <a:sym typeface="Calibri"/>
              </a:rPr>
              <a:t>惠子</a:t>
            </a:r>
            <a:r>
              <a:rPr kumimoji="1" lang="en-US" altLang="ja-JP" sz="2400" kern="1200" dirty="0">
                <a:solidFill>
                  <a:schemeClr val="dk1"/>
                </a:solidFill>
                <a:latin typeface="+mj-lt"/>
                <a:ea typeface="Calibri"/>
                <a:cs typeface="Calibri"/>
                <a:sym typeface="Calibri"/>
              </a:rPr>
              <a:t>,</a:t>
            </a:r>
            <a:r>
              <a:rPr kumimoji="1" lang="ja-JP" altLang="en-US" sz="2400" kern="1200" dirty="0">
                <a:solidFill>
                  <a:schemeClr val="dk1"/>
                </a:solidFill>
                <a:latin typeface="+mj-lt"/>
                <a:ea typeface="Calibri"/>
                <a:cs typeface="Calibri"/>
                <a:sym typeface="Calibri"/>
              </a:rPr>
              <a:t>「女性障害者が受ける様々な事例」</a:t>
            </a:r>
          </a:p>
          <a:p>
            <a:r>
              <a:rPr kumimoji="1" lang="en-US" altLang="ja-JP" sz="2400" kern="1200" dirty="0" smtClean="0">
                <a:solidFill>
                  <a:schemeClr val="dk1"/>
                </a:solidFill>
                <a:latin typeface="+mj-lt"/>
                <a:ea typeface="Calibri"/>
                <a:cs typeface="Calibri"/>
                <a:sym typeface="Calibri"/>
                <a:hlinkClick r:id="rId4"/>
              </a:rPr>
              <a:t>http://web.archive.org/web/20170727070005/http://www.pref.kyoto.jp/shogaishien/documents/1347449800400.pdf</a:t>
            </a:r>
            <a:endParaRPr lang="en-US" altLang="ja-JP" sz="2400" b="1" dirty="0" smtClean="0">
              <a:solidFill>
                <a:schemeClr val="accent3">
                  <a:lumMod val="75000"/>
                </a:schemeClr>
              </a:solidFill>
              <a:latin typeface="+mj-lt"/>
            </a:endParaRPr>
          </a:p>
          <a:p>
            <a:endParaRPr lang="en-US" altLang="ja-JP" sz="800" b="1" dirty="0" smtClean="0">
              <a:solidFill>
                <a:schemeClr val="accent3">
                  <a:lumMod val="75000"/>
                </a:schemeClr>
              </a:solidFill>
              <a:latin typeface="+mj-lt"/>
            </a:endParaRPr>
          </a:p>
          <a:p>
            <a:r>
              <a:rPr lang="ja-JP" altLang="en-US" sz="2400" dirty="0">
                <a:solidFill>
                  <a:schemeClr val="accent3">
                    <a:lumMod val="75000"/>
                  </a:schemeClr>
                </a:solidFill>
                <a:latin typeface="+mj-lt"/>
              </a:rPr>
              <a:t>発表の相談に乗っていただいた方々 </a:t>
            </a:r>
            <a:r>
              <a:rPr lang="en-US" altLang="ja-JP" sz="2400" dirty="0">
                <a:solidFill>
                  <a:schemeClr val="accent3">
                    <a:lumMod val="75000"/>
                  </a:schemeClr>
                </a:solidFill>
                <a:latin typeface="+mj-lt"/>
              </a:rPr>
              <a:t>(</a:t>
            </a:r>
            <a:r>
              <a:rPr lang="ja-JP" altLang="en-US" sz="2400" dirty="0">
                <a:solidFill>
                  <a:schemeClr val="accent3">
                    <a:lumMod val="75000"/>
                  </a:schemeClr>
                </a:solidFill>
                <a:latin typeface="+mj-lt"/>
              </a:rPr>
              <a:t>名前不記載</a:t>
            </a:r>
            <a:r>
              <a:rPr lang="en-US" altLang="ja-JP" sz="2400" dirty="0">
                <a:solidFill>
                  <a:schemeClr val="accent3">
                    <a:lumMod val="75000"/>
                  </a:schemeClr>
                </a:solidFill>
                <a:latin typeface="+mj-lt"/>
              </a:rPr>
              <a:t>), </a:t>
            </a:r>
            <a:r>
              <a:rPr lang="ja-JP" altLang="en-US" sz="2400" dirty="0">
                <a:solidFill>
                  <a:schemeClr val="accent3">
                    <a:lumMod val="75000"/>
                  </a:schemeClr>
                </a:solidFill>
                <a:latin typeface="+mj-lt"/>
              </a:rPr>
              <a:t>ありがとうございました</a:t>
            </a:r>
            <a:r>
              <a:rPr lang="en-US" altLang="ja-JP" sz="2400" dirty="0" smtClean="0">
                <a:solidFill>
                  <a:schemeClr val="accent3">
                    <a:lumMod val="75000"/>
                  </a:schemeClr>
                </a:solidFill>
                <a:latin typeface="+mj-lt"/>
              </a:rPr>
              <a:t>.</a:t>
            </a:r>
            <a:r>
              <a:rPr lang="ja-JP" altLang="en-US" sz="2400" dirty="0">
                <a:solidFill>
                  <a:schemeClr val="accent3">
                    <a:lumMod val="75000"/>
                  </a:schemeClr>
                </a:solidFill>
                <a:latin typeface="+mj-lt"/>
              </a:rPr>
              <a:t> </a:t>
            </a:r>
            <a:endParaRPr lang="en-US" altLang="ja-JP" sz="2400" dirty="0" smtClean="0">
              <a:solidFill>
                <a:schemeClr val="dk1"/>
              </a:solidFill>
              <a:latin typeface="+mj-lt"/>
            </a:endParaRPr>
          </a:p>
        </p:txBody>
      </p:sp>
    </p:spTree>
    <p:extLst>
      <p:ext uri="{BB962C8B-B14F-4D97-AF65-F5344CB8AC3E}">
        <p14:creationId xmlns:p14="http://schemas.microsoft.com/office/powerpoint/2010/main" val="3926739915"/>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97"/>
          <p:cNvSpPr/>
          <p:nvPr/>
        </p:nvSpPr>
        <p:spPr>
          <a:xfrm>
            <a:off x="309403" y="362911"/>
            <a:ext cx="2275301" cy="584774"/>
          </a:xfrm>
          <a:prstGeom prst="rect">
            <a:avLst/>
          </a:prstGeom>
          <a:solidFill>
            <a:schemeClr val="accent4">
              <a:lumMod val="60000"/>
              <a:lumOff val="40000"/>
              <a:alpha val="49412"/>
            </a:schemeClr>
          </a:solidFill>
          <a:ln>
            <a:noFill/>
          </a:ln>
        </p:spPr>
        <p:txBody>
          <a:bodyPr lIns="91425" tIns="45700" rIns="91425" bIns="45700" anchor="t" anchorCtr="0">
            <a:noAutofit/>
          </a:bodyPr>
          <a:lstStyle/>
          <a:p>
            <a:r>
              <a:rPr lang="ja-JP" altLang="en-US" sz="3200" dirty="0"/>
              <a:t>発表の</a:t>
            </a:r>
            <a:r>
              <a:rPr lang="ja-JP" altLang="en-US" sz="3200" dirty="0" smtClean="0"/>
              <a:t>構成</a:t>
            </a:r>
            <a:endParaRPr lang="ja-JP" altLang="ja-JP" sz="3200" dirty="0"/>
          </a:p>
        </p:txBody>
      </p:sp>
      <p:sp>
        <p:nvSpPr>
          <p:cNvPr id="3" name="Shape 98"/>
          <p:cNvSpPr/>
          <p:nvPr/>
        </p:nvSpPr>
        <p:spPr>
          <a:xfrm>
            <a:off x="344842" y="1061122"/>
            <a:ext cx="11616786" cy="5632286"/>
          </a:xfrm>
          <a:prstGeom prst="rect">
            <a:avLst/>
          </a:prstGeom>
          <a:noFill/>
          <a:ln>
            <a:noFill/>
          </a:ln>
        </p:spPr>
        <p:txBody>
          <a:bodyPr lIns="91425" tIns="45700" rIns="91425" bIns="45700" anchor="t" anchorCtr="0">
            <a:noAutofit/>
          </a:bodyPr>
          <a:lstStyle/>
          <a:p>
            <a:pPr>
              <a:lnSpc>
                <a:spcPts val="3300"/>
              </a:lnSpc>
            </a:pPr>
            <a:r>
              <a:rPr lang="ja-JP" altLang="ja-JP" sz="2400" u="sng" dirty="0">
                <a:solidFill>
                  <a:schemeClr val="accent1">
                    <a:lumMod val="50000"/>
                  </a:schemeClr>
                </a:solidFill>
                <a:latin typeface="Arial" panose="020B0604020202020204" pitchFamily="34" charset="0"/>
                <a:cs typeface="Arial" panose="020B0604020202020204" pitchFamily="34" charset="0"/>
              </a:rPr>
              <a:t>前半</a:t>
            </a:r>
            <a:r>
              <a:rPr lang="en-US" altLang="ja-JP" sz="2400" u="sng" dirty="0">
                <a:solidFill>
                  <a:schemeClr val="accent1">
                    <a:lumMod val="50000"/>
                  </a:schemeClr>
                </a:solidFill>
                <a:latin typeface="Arial" panose="020B0604020202020204" pitchFamily="34" charset="0"/>
                <a:cs typeface="Arial" panose="020B0604020202020204" pitchFamily="34" charset="0"/>
              </a:rPr>
              <a:t>	</a:t>
            </a:r>
            <a:r>
              <a:rPr lang="ja-JP" altLang="ja-JP" sz="2400" u="sng" dirty="0">
                <a:solidFill>
                  <a:schemeClr val="accent1">
                    <a:lumMod val="50000"/>
                  </a:schemeClr>
                </a:solidFill>
                <a:latin typeface="Arial" panose="020B0604020202020204" pitchFamily="34" charset="0"/>
                <a:cs typeface="Arial" panose="020B0604020202020204" pitchFamily="34" charset="0"/>
              </a:rPr>
              <a:t>エイブリズムとディスエイブリズムはどちらが根源的</a:t>
            </a:r>
            <a:r>
              <a:rPr lang="en-US" altLang="ja-JP" sz="2400" u="sng" dirty="0">
                <a:solidFill>
                  <a:schemeClr val="accent1">
                    <a:lumMod val="50000"/>
                  </a:schemeClr>
                </a:solidFill>
                <a:latin typeface="Arial" panose="020B0604020202020204" pitchFamily="34" charset="0"/>
                <a:cs typeface="Arial" panose="020B0604020202020204" pitchFamily="34" charset="0"/>
              </a:rPr>
              <a:t>?</a:t>
            </a:r>
          </a:p>
          <a:p>
            <a:pPr>
              <a:lnSpc>
                <a:spcPts val="3300"/>
              </a:lnSpc>
            </a:pPr>
            <a:r>
              <a:rPr lang="ja-JP" altLang="en-US" sz="2400" dirty="0">
                <a:latin typeface="Arial" panose="020B0604020202020204" pitchFamily="34" charset="0"/>
                <a:cs typeface="Arial" panose="020B0604020202020204" pitchFamily="34" charset="0"/>
              </a:rPr>
              <a:t>　</a:t>
            </a:r>
            <a:r>
              <a:rPr lang="ja-JP" altLang="ja-JP" sz="2400" dirty="0">
                <a:solidFill>
                  <a:schemeClr val="accent5">
                    <a:lumMod val="50000"/>
                  </a:schemeClr>
                </a:solidFill>
                <a:latin typeface="Arial" panose="020B0604020202020204" pitchFamily="34" charset="0"/>
                <a:cs typeface="Arial" panose="020B0604020202020204" pitchFamily="34" charset="0"/>
              </a:rPr>
              <a:t>導入</a:t>
            </a:r>
            <a:r>
              <a:rPr lang="en-US" altLang="ja-JP" sz="2400" dirty="0">
                <a:solidFill>
                  <a:schemeClr val="accent5">
                    <a:lumMod val="50000"/>
                  </a:schemeClr>
                </a:solidFill>
                <a:latin typeface="Arial" panose="020B0604020202020204" pitchFamily="34" charset="0"/>
                <a:cs typeface="Arial" panose="020B0604020202020204" pitchFamily="34" charset="0"/>
              </a:rPr>
              <a:t>: </a:t>
            </a:r>
            <a:r>
              <a:rPr lang="ja-JP" altLang="ja-JP" sz="2400" dirty="0">
                <a:solidFill>
                  <a:schemeClr val="accent5">
                    <a:lumMod val="50000"/>
                  </a:schemeClr>
                </a:solidFill>
                <a:latin typeface="Arial" panose="020B0604020202020204" pitchFamily="34" charset="0"/>
                <a:cs typeface="Arial" panose="020B0604020202020204" pitchFamily="34" charset="0"/>
              </a:rPr>
              <a:t>能力と障害と</a:t>
            </a:r>
          </a:p>
          <a:p>
            <a:pPr>
              <a:lnSpc>
                <a:spcPts val="3300"/>
              </a:lnSpc>
            </a:pPr>
            <a:r>
              <a:rPr lang="ja-JP" altLang="en-US" sz="2400" dirty="0">
                <a:solidFill>
                  <a:schemeClr val="accent5">
                    <a:lumMod val="50000"/>
                  </a:schemeClr>
                </a:solidFill>
                <a:latin typeface="Arial" panose="020B0604020202020204" pitchFamily="34" charset="0"/>
                <a:cs typeface="Arial" panose="020B0604020202020204" pitchFamily="34" charset="0"/>
              </a:rPr>
              <a:t>　</a:t>
            </a:r>
            <a:r>
              <a:rPr lang="ja-JP" altLang="ja-JP" sz="2400" dirty="0">
                <a:solidFill>
                  <a:schemeClr val="accent5">
                    <a:lumMod val="50000"/>
                  </a:schemeClr>
                </a:solidFill>
                <a:latin typeface="Arial" panose="020B0604020202020204" pitchFamily="34" charset="0"/>
                <a:cs typeface="Arial" panose="020B0604020202020204" pitchFamily="34" charset="0"/>
              </a:rPr>
              <a:t>エイブリズムという語の意味を</a:t>
            </a:r>
            <a:r>
              <a:rPr lang="en-US" altLang="ja-JP" sz="2400" dirty="0">
                <a:solidFill>
                  <a:schemeClr val="accent5">
                    <a:lumMod val="50000"/>
                  </a:schemeClr>
                </a:solidFill>
                <a:latin typeface="Arial" panose="020B0604020202020204" pitchFamily="34" charset="0"/>
                <a:cs typeface="Arial" panose="020B0604020202020204" pitchFamily="34" charset="0"/>
              </a:rPr>
              <a:t>3</a:t>
            </a:r>
            <a:r>
              <a:rPr lang="ja-JP" altLang="ja-JP" sz="2400" dirty="0" err="1">
                <a:solidFill>
                  <a:schemeClr val="accent5">
                    <a:lumMod val="50000"/>
                  </a:schemeClr>
                </a:solidFill>
                <a:latin typeface="Arial" panose="020B0604020202020204" pitchFamily="34" charset="0"/>
                <a:cs typeface="Arial" panose="020B0604020202020204" pitchFamily="34" charset="0"/>
              </a:rPr>
              <a:t>つに</a:t>
            </a:r>
            <a:r>
              <a:rPr lang="ja-JP" altLang="ja-JP" sz="2400" dirty="0">
                <a:solidFill>
                  <a:schemeClr val="accent5">
                    <a:lumMod val="50000"/>
                  </a:schemeClr>
                </a:solidFill>
                <a:latin typeface="Arial" panose="020B0604020202020204" pitchFamily="34" charset="0"/>
                <a:cs typeface="Arial" panose="020B0604020202020204" pitchFamily="34" charset="0"/>
              </a:rPr>
              <a:t>整理する</a:t>
            </a:r>
            <a:r>
              <a:rPr lang="ja-JP" altLang="en-US" sz="2400" dirty="0">
                <a:solidFill>
                  <a:schemeClr val="accent5">
                    <a:lumMod val="50000"/>
                  </a:schemeClr>
                </a:solidFill>
                <a:latin typeface="Arial" panose="020B0604020202020204" pitchFamily="34" charset="0"/>
                <a:cs typeface="Arial" panose="020B0604020202020204" pitchFamily="34" charset="0"/>
              </a:rPr>
              <a:t>　</a:t>
            </a:r>
            <a:endParaRPr lang="en-US" altLang="ja-JP" sz="2400" dirty="0">
              <a:solidFill>
                <a:schemeClr val="accent5">
                  <a:lumMod val="50000"/>
                </a:schemeClr>
              </a:solidFill>
              <a:latin typeface="Arial" panose="020B0604020202020204" pitchFamily="34" charset="0"/>
              <a:cs typeface="Arial" panose="020B0604020202020204" pitchFamily="34" charset="0"/>
            </a:endParaRPr>
          </a:p>
          <a:p>
            <a:pPr>
              <a:lnSpc>
                <a:spcPts val="3300"/>
              </a:lnSpc>
            </a:pPr>
            <a:r>
              <a:rPr lang="ja-JP" altLang="en-US" sz="2400" b="1" dirty="0">
                <a:solidFill>
                  <a:srgbClr val="663300"/>
                </a:solidFill>
                <a:latin typeface="Arial" panose="020B0604020202020204" pitchFamily="34" charset="0"/>
                <a:cs typeface="Arial" panose="020B0604020202020204" pitchFamily="34" charset="0"/>
              </a:rPr>
              <a:t>　</a:t>
            </a:r>
            <a:r>
              <a:rPr lang="ja-JP" altLang="ja-JP" sz="2400" b="1" dirty="0">
                <a:solidFill>
                  <a:schemeClr val="accent2">
                    <a:lumMod val="50000"/>
                  </a:schemeClr>
                </a:solidFill>
                <a:latin typeface="Arial" panose="020B0604020202020204" pitchFamily="34" charset="0"/>
                <a:cs typeface="Arial" panose="020B0604020202020204" pitchFamily="34" charset="0"/>
              </a:rPr>
              <a:t>問い</a:t>
            </a:r>
            <a:r>
              <a:rPr lang="en-US" altLang="ja-JP" sz="2400" b="1" dirty="0">
                <a:solidFill>
                  <a:schemeClr val="accent2">
                    <a:lumMod val="50000"/>
                  </a:schemeClr>
                </a:solidFill>
                <a:latin typeface="Arial" panose="020B0604020202020204" pitchFamily="34" charset="0"/>
                <a:cs typeface="Arial" panose="020B0604020202020204" pitchFamily="34" charset="0"/>
              </a:rPr>
              <a:t>: </a:t>
            </a:r>
            <a:r>
              <a:rPr lang="ja-JP" altLang="ja-JP" sz="2400" b="1" dirty="0">
                <a:solidFill>
                  <a:schemeClr val="accent2">
                    <a:lumMod val="50000"/>
                  </a:schemeClr>
                </a:solidFill>
                <a:latin typeface="Arial" panose="020B0604020202020204" pitchFamily="34" charset="0"/>
                <a:cs typeface="Arial" panose="020B0604020202020204" pitchFamily="34" charset="0"/>
              </a:rPr>
              <a:t>エイブリズム</a:t>
            </a:r>
            <a:r>
              <a:rPr lang="en-US" altLang="ja-JP" sz="2400" b="1" dirty="0">
                <a:solidFill>
                  <a:schemeClr val="accent2">
                    <a:lumMod val="50000"/>
                  </a:schemeClr>
                </a:solidFill>
                <a:latin typeface="Arial" panose="020B0604020202020204" pitchFamily="34" charset="0"/>
                <a:cs typeface="Arial" panose="020B0604020202020204" pitchFamily="34" charset="0"/>
              </a:rPr>
              <a:t> (</a:t>
            </a:r>
            <a:r>
              <a:rPr lang="ja-JP" altLang="ja-JP" sz="2400" b="1" dirty="0">
                <a:solidFill>
                  <a:schemeClr val="accent2">
                    <a:lumMod val="50000"/>
                  </a:schemeClr>
                </a:solidFill>
                <a:latin typeface="Arial" panose="020B0604020202020204" pitchFamily="34" charset="0"/>
                <a:cs typeface="Arial" panose="020B0604020202020204" pitchFamily="34" charset="0"/>
              </a:rPr>
              <a:t>能力中心主義</a:t>
            </a:r>
            <a:r>
              <a:rPr lang="en-US" altLang="ja-JP" sz="2400" b="1" dirty="0">
                <a:solidFill>
                  <a:schemeClr val="accent2">
                    <a:lumMod val="50000"/>
                  </a:schemeClr>
                </a:solidFill>
                <a:latin typeface="Arial" panose="020B0604020202020204" pitchFamily="34" charset="0"/>
                <a:cs typeface="Arial" panose="020B0604020202020204" pitchFamily="34" charset="0"/>
              </a:rPr>
              <a:t>) </a:t>
            </a:r>
            <a:r>
              <a:rPr lang="ja-JP" altLang="ja-JP" sz="2400" b="1" dirty="0">
                <a:solidFill>
                  <a:schemeClr val="accent2">
                    <a:lumMod val="50000"/>
                  </a:schemeClr>
                </a:solidFill>
                <a:latin typeface="Arial" panose="020B0604020202020204" pitchFamily="34" charset="0"/>
                <a:cs typeface="Arial" panose="020B0604020202020204" pitchFamily="34" charset="0"/>
              </a:rPr>
              <a:t>は文言通り信じられているのか</a:t>
            </a:r>
            <a:r>
              <a:rPr lang="en-US" altLang="ja-JP" sz="2400" b="1" dirty="0">
                <a:solidFill>
                  <a:srgbClr val="663300"/>
                </a:solidFill>
                <a:latin typeface="Arial" panose="020B0604020202020204" pitchFamily="34" charset="0"/>
                <a:cs typeface="Arial" panose="020B0604020202020204" pitchFamily="34" charset="0"/>
              </a:rPr>
              <a:t>?</a:t>
            </a:r>
            <a:endParaRPr lang="ja-JP" altLang="ja-JP" sz="2400" b="1" dirty="0">
              <a:solidFill>
                <a:srgbClr val="663300"/>
              </a:solidFill>
              <a:latin typeface="Arial" panose="020B0604020202020204" pitchFamily="34" charset="0"/>
              <a:cs typeface="Arial" panose="020B0604020202020204" pitchFamily="34" charset="0"/>
            </a:endParaRPr>
          </a:p>
          <a:p>
            <a:pPr>
              <a:lnSpc>
                <a:spcPts val="3300"/>
              </a:lnSpc>
            </a:pPr>
            <a:r>
              <a:rPr lang="ja-JP" altLang="en-US" sz="2400" dirty="0">
                <a:solidFill>
                  <a:schemeClr val="accent2">
                    <a:lumMod val="50000"/>
                  </a:schemeClr>
                </a:solidFill>
                <a:latin typeface="Arial" panose="020B0604020202020204" pitchFamily="34" charset="0"/>
                <a:cs typeface="Arial" panose="020B0604020202020204" pitchFamily="34" charset="0"/>
              </a:rPr>
              <a:t>　　</a:t>
            </a:r>
            <a:r>
              <a:rPr lang="ja-JP" altLang="ja-JP" sz="2400" dirty="0">
                <a:solidFill>
                  <a:schemeClr val="accent2">
                    <a:lumMod val="50000"/>
                  </a:schemeClr>
                </a:solidFill>
                <a:latin typeface="Arial" panose="020B0604020202020204" pitchFamily="34" charset="0"/>
                <a:cs typeface="Arial" panose="020B0604020202020204" pitchFamily="34" charset="0"/>
              </a:rPr>
              <a:t>「能力の有る</a:t>
            </a:r>
            <a:r>
              <a:rPr lang="en-US" altLang="ja-JP" sz="2400" dirty="0">
                <a:solidFill>
                  <a:schemeClr val="accent2">
                    <a:lumMod val="50000"/>
                  </a:schemeClr>
                </a:solidFill>
                <a:latin typeface="Arial" panose="020B0604020202020204" pitchFamily="34" charset="0"/>
                <a:cs typeface="Arial" panose="020B0604020202020204" pitchFamily="34" charset="0"/>
              </a:rPr>
              <a:t>/</a:t>
            </a:r>
            <a:r>
              <a:rPr lang="ja-JP" altLang="ja-JP" sz="2400" dirty="0">
                <a:solidFill>
                  <a:schemeClr val="accent2">
                    <a:lumMod val="50000"/>
                  </a:schemeClr>
                </a:solidFill>
                <a:latin typeface="Arial" panose="020B0604020202020204" pitchFamily="34" charset="0"/>
                <a:cs typeface="Arial" panose="020B0604020202020204" pitchFamily="34" charset="0"/>
              </a:rPr>
              <a:t>無し」⇔「良い</a:t>
            </a:r>
            <a:r>
              <a:rPr lang="en-US" altLang="ja-JP" sz="2400" dirty="0">
                <a:solidFill>
                  <a:schemeClr val="accent2">
                    <a:lumMod val="50000"/>
                  </a:schemeClr>
                </a:solidFill>
                <a:latin typeface="Arial" panose="020B0604020202020204" pitchFamily="34" charset="0"/>
                <a:cs typeface="Arial" panose="020B0604020202020204" pitchFamily="34" charset="0"/>
              </a:rPr>
              <a:t>/</a:t>
            </a:r>
            <a:r>
              <a:rPr lang="ja-JP" altLang="ja-JP" sz="2400" dirty="0">
                <a:solidFill>
                  <a:schemeClr val="accent2">
                    <a:lumMod val="50000"/>
                  </a:schemeClr>
                </a:solidFill>
                <a:latin typeface="Arial" panose="020B0604020202020204" pitchFamily="34" charset="0"/>
                <a:cs typeface="Arial" panose="020B0604020202020204" pitchFamily="34" charset="0"/>
              </a:rPr>
              <a:t>悪い」⇔「健常</a:t>
            </a:r>
            <a:r>
              <a:rPr lang="en-US" altLang="ja-JP" sz="2400" dirty="0">
                <a:solidFill>
                  <a:schemeClr val="accent2">
                    <a:lumMod val="50000"/>
                  </a:schemeClr>
                </a:solidFill>
                <a:latin typeface="Arial" panose="020B0604020202020204" pitchFamily="34" charset="0"/>
                <a:cs typeface="Arial" panose="020B0604020202020204" pitchFamily="34" charset="0"/>
              </a:rPr>
              <a:t>/</a:t>
            </a:r>
            <a:r>
              <a:rPr lang="ja-JP" altLang="ja-JP" sz="2400" dirty="0">
                <a:solidFill>
                  <a:schemeClr val="accent2">
                    <a:lumMod val="50000"/>
                  </a:schemeClr>
                </a:solidFill>
                <a:latin typeface="Arial" panose="020B0604020202020204" pitchFamily="34" charset="0"/>
                <a:cs typeface="Arial" panose="020B0604020202020204" pitchFamily="34" charset="0"/>
              </a:rPr>
              <a:t>障害」には一貫性がない</a:t>
            </a:r>
          </a:p>
          <a:p>
            <a:pPr>
              <a:lnSpc>
                <a:spcPts val="3300"/>
              </a:lnSpc>
            </a:pPr>
            <a:r>
              <a:rPr lang="ja-JP" altLang="en-US" sz="2400" dirty="0">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例①</a:t>
            </a:r>
            <a:r>
              <a:rPr lang="en-US" altLang="ja-JP" sz="2400" dirty="0">
                <a:solidFill>
                  <a:schemeClr val="accent2">
                    <a:lumMod val="75000"/>
                  </a:schemeClr>
                </a:solidFill>
                <a:latin typeface="Arial" panose="020B0604020202020204" pitchFamily="34" charset="0"/>
                <a:cs typeface="Arial" panose="020B0604020202020204" pitchFamily="34" charset="0"/>
              </a:rPr>
              <a:t>:</a:t>
            </a:r>
            <a:r>
              <a:rPr lang="ja-JP" altLang="en-US" sz="2400" dirty="0">
                <a:solidFill>
                  <a:schemeClr val="accent2">
                    <a:lumMod val="75000"/>
                  </a:schemeClr>
                </a:solidFill>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「能力がある」から先の</a:t>
            </a:r>
            <a:r>
              <a:rPr lang="en-US" altLang="ja-JP" sz="2400" dirty="0">
                <a:solidFill>
                  <a:schemeClr val="accent2">
                    <a:lumMod val="75000"/>
                  </a:schemeClr>
                </a:solidFill>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扱いが異なる</a:t>
            </a:r>
          </a:p>
          <a:p>
            <a:pPr>
              <a:lnSpc>
                <a:spcPts val="3300"/>
              </a:lnSpc>
            </a:pPr>
            <a:r>
              <a:rPr lang="en-US" altLang="ja-JP" sz="2400" dirty="0">
                <a:solidFill>
                  <a:schemeClr val="accent2">
                    <a:lumMod val="75000"/>
                  </a:schemeClr>
                </a:solidFill>
                <a:latin typeface="Arial" panose="020B0604020202020204" pitchFamily="34" charset="0"/>
                <a:cs typeface="Arial" panose="020B0604020202020204" pitchFamily="34" charset="0"/>
              </a:rPr>
              <a:t>	</a:t>
            </a:r>
            <a:r>
              <a:rPr lang="ja-JP" altLang="en-US" sz="2400" dirty="0">
                <a:solidFill>
                  <a:schemeClr val="accent2">
                    <a:lumMod val="75000"/>
                  </a:schemeClr>
                </a:solidFill>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例②</a:t>
            </a:r>
            <a:r>
              <a:rPr lang="en-US" altLang="ja-JP" sz="2400" dirty="0">
                <a:solidFill>
                  <a:schemeClr val="accent2">
                    <a:lumMod val="75000"/>
                  </a:schemeClr>
                </a:solidFill>
                <a:latin typeface="Arial" panose="020B0604020202020204" pitchFamily="34" charset="0"/>
                <a:cs typeface="Arial" panose="020B0604020202020204" pitchFamily="34" charset="0"/>
              </a:rPr>
              <a:t>:</a:t>
            </a:r>
            <a:r>
              <a:rPr lang="ja-JP" altLang="en-US" sz="2400" dirty="0">
                <a:solidFill>
                  <a:schemeClr val="accent2">
                    <a:lumMod val="75000"/>
                  </a:schemeClr>
                </a:solidFill>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失敗と成功が再配置される</a:t>
            </a:r>
            <a:endParaRPr lang="en-US" altLang="ja-JP" sz="2400" dirty="0">
              <a:solidFill>
                <a:schemeClr val="accent2">
                  <a:lumMod val="75000"/>
                </a:schemeClr>
              </a:solidFill>
              <a:latin typeface="Arial" panose="020B0604020202020204" pitchFamily="34" charset="0"/>
              <a:cs typeface="Arial" panose="020B0604020202020204" pitchFamily="34" charset="0"/>
            </a:endParaRPr>
          </a:p>
          <a:p>
            <a:pPr>
              <a:lnSpc>
                <a:spcPts val="3300"/>
              </a:lnSpc>
            </a:pPr>
            <a:r>
              <a:rPr lang="en-US" altLang="ja-JP" sz="2400" dirty="0">
                <a:solidFill>
                  <a:schemeClr val="accent2">
                    <a:lumMod val="75000"/>
                  </a:schemeClr>
                </a:solidFill>
                <a:latin typeface="Arial" panose="020B0604020202020204" pitchFamily="34" charset="0"/>
                <a:cs typeface="Arial" panose="020B0604020202020204" pitchFamily="34" charset="0"/>
              </a:rPr>
              <a:t>	</a:t>
            </a:r>
            <a:r>
              <a:rPr lang="ja-JP" altLang="en-US" sz="2400" dirty="0">
                <a:solidFill>
                  <a:schemeClr val="accent2">
                    <a:lumMod val="75000"/>
                  </a:schemeClr>
                </a:solidFill>
                <a:latin typeface="Arial" panose="020B0604020202020204" pitchFamily="34" charset="0"/>
                <a:cs typeface="Arial" panose="020B0604020202020204" pitchFamily="34" charset="0"/>
              </a:rPr>
              <a:t>　</a:t>
            </a:r>
            <a:r>
              <a:rPr lang="en-US" altLang="ja-JP" sz="2400" dirty="0">
                <a:solidFill>
                  <a:schemeClr val="accent2">
                    <a:lumMod val="75000"/>
                  </a:schemeClr>
                </a:solidFill>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口話法と「剣道の懸り稽古」の自己擁護システム</a:t>
            </a:r>
            <a:r>
              <a:rPr lang="en-US" altLang="ja-JP" sz="2400" dirty="0">
                <a:solidFill>
                  <a:schemeClr val="accent2">
                    <a:lumMod val="75000"/>
                  </a:schemeClr>
                </a:solidFill>
                <a:latin typeface="Arial" panose="020B0604020202020204" pitchFamily="34" charset="0"/>
                <a:cs typeface="Arial" panose="020B0604020202020204" pitchFamily="34" charset="0"/>
              </a:rPr>
              <a:t>)</a:t>
            </a:r>
            <a:endParaRPr lang="ja-JP" altLang="ja-JP" sz="2400" dirty="0">
              <a:solidFill>
                <a:schemeClr val="accent2">
                  <a:lumMod val="75000"/>
                </a:schemeClr>
              </a:solidFill>
              <a:latin typeface="Arial" panose="020B0604020202020204" pitchFamily="34" charset="0"/>
              <a:cs typeface="Arial" panose="020B0604020202020204" pitchFamily="34" charset="0"/>
            </a:endParaRPr>
          </a:p>
          <a:p>
            <a:pPr>
              <a:lnSpc>
                <a:spcPts val="3300"/>
              </a:lnSpc>
            </a:pPr>
            <a:r>
              <a:rPr lang="en-US" altLang="ja-JP" sz="2400" dirty="0">
                <a:solidFill>
                  <a:schemeClr val="accent2">
                    <a:lumMod val="75000"/>
                  </a:schemeClr>
                </a:solidFill>
                <a:latin typeface="Arial" panose="020B0604020202020204" pitchFamily="34" charset="0"/>
                <a:cs typeface="Arial" panose="020B0604020202020204" pitchFamily="34" charset="0"/>
              </a:rPr>
              <a:t>	</a:t>
            </a:r>
            <a:r>
              <a:rPr lang="ja-JP" altLang="en-US" sz="2400" dirty="0">
                <a:solidFill>
                  <a:schemeClr val="accent2">
                    <a:lumMod val="75000"/>
                  </a:schemeClr>
                </a:solidFill>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例③</a:t>
            </a:r>
            <a:r>
              <a:rPr lang="en-US" altLang="ja-JP" sz="2400" dirty="0">
                <a:solidFill>
                  <a:schemeClr val="accent2">
                    <a:lumMod val="75000"/>
                  </a:schemeClr>
                </a:solidFill>
                <a:latin typeface="Arial" panose="020B0604020202020204" pitchFamily="34" charset="0"/>
                <a:cs typeface="Arial" panose="020B0604020202020204" pitchFamily="34" charset="0"/>
              </a:rPr>
              <a:t>:</a:t>
            </a:r>
            <a:r>
              <a:rPr lang="ja-JP" altLang="en-US" sz="2400" dirty="0">
                <a:solidFill>
                  <a:schemeClr val="accent2">
                    <a:lumMod val="75000"/>
                  </a:schemeClr>
                </a:solidFill>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インペアメントとディスアビリティの主体がずれる</a:t>
            </a:r>
          </a:p>
          <a:p>
            <a:pPr>
              <a:lnSpc>
                <a:spcPts val="3300"/>
              </a:lnSpc>
            </a:pPr>
            <a:r>
              <a:rPr lang="en-US" altLang="ja-JP" sz="2400" dirty="0">
                <a:solidFill>
                  <a:schemeClr val="accent2">
                    <a:lumMod val="75000"/>
                  </a:schemeClr>
                </a:solidFill>
                <a:latin typeface="Arial" panose="020B0604020202020204" pitchFamily="34" charset="0"/>
                <a:cs typeface="Arial" panose="020B0604020202020204" pitchFamily="34" charset="0"/>
              </a:rPr>
              <a:t>	</a:t>
            </a:r>
            <a:r>
              <a:rPr lang="ja-JP" altLang="en-US" sz="2400" dirty="0">
                <a:solidFill>
                  <a:schemeClr val="accent2">
                    <a:lumMod val="75000"/>
                  </a:schemeClr>
                </a:solidFill>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例④</a:t>
            </a:r>
            <a:r>
              <a:rPr lang="en-US" altLang="ja-JP" sz="2400" dirty="0">
                <a:solidFill>
                  <a:schemeClr val="accent2">
                    <a:lumMod val="75000"/>
                  </a:schemeClr>
                </a:solidFill>
                <a:latin typeface="Arial" panose="020B0604020202020204" pitchFamily="34" charset="0"/>
                <a:cs typeface="Arial" panose="020B0604020202020204" pitchFamily="34" charset="0"/>
              </a:rPr>
              <a:t>:</a:t>
            </a:r>
            <a:r>
              <a:rPr lang="ja-JP" altLang="en-US" sz="2400" dirty="0">
                <a:solidFill>
                  <a:schemeClr val="accent2">
                    <a:lumMod val="75000"/>
                  </a:schemeClr>
                </a:solidFill>
                <a:latin typeface="Arial" panose="020B0604020202020204" pitchFamily="34" charset="0"/>
                <a:cs typeface="Arial" panose="020B0604020202020204" pitchFamily="34" charset="0"/>
              </a:rPr>
              <a:t> </a:t>
            </a:r>
            <a:r>
              <a:rPr lang="ja-JP" altLang="ja-JP" sz="2400" dirty="0">
                <a:solidFill>
                  <a:schemeClr val="accent2">
                    <a:lumMod val="75000"/>
                  </a:schemeClr>
                </a:solidFill>
                <a:latin typeface="Arial" panose="020B0604020202020204" pitchFamily="34" charset="0"/>
                <a:cs typeface="Arial" panose="020B0604020202020204" pitchFamily="34" charset="0"/>
              </a:rPr>
              <a:t>「できる」が関わるディスアビリティがある</a:t>
            </a:r>
          </a:p>
          <a:p>
            <a:pPr>
              <a:lnSpc>
                <a:spcPts val="3300"/>
              </a:lnSpc>
            </a:pPr>
            <a:r>
              <a:rPr lang="ja-JP" altLang="en-US" sz="2400" dirty="0">
                <a:latin typeface="Arial" panose="020B0604020202020204" pitchFamily="34" charset="0"/>
                <a:cs typeface="Arial" panose="020B0604020202020204" pitchFamily="34" charset="0"/>
              </a:rPr>
              <a:t>　</a:t>
            </a:r>
            <a:r>
              <a:rPr lang="ja-JP" altLang="ja-JP" sz="2400" dirty="0">
                <a:solidFill>
                  <a:schemeClr val="accent5">
                    <a:lumMod val="50000"/>
                  </a:schemeClr>
                </a:solidFill>
                <a:latin typeface="Arial" panose="020B0604020202020204" pitchFamily="34" charset="0"/>
                <a:cs typeface="Arial" panose="020B0604020202020204" pitchFamily="34" charset="0"/>
              </a:rPr>
              <a:t>前半まとめ→ エイブリズムはそれ自身で完結した世界観ではなく</a:t>
            </a:r>
          </a:p>
          <a:p>
            <a:pPr>
              <a:lnSpc>
                <a:spcPts val="3300"/>
              </a:lnSpc>
            </a:pPr>
            <a:r>
              <a:rPr lang="ja-JP" altLang="en-US" sz="2400" dirty="0">
                <a:solidFill>
                  <a:schemeClr val="accent5">
                    <a:lumMod val="50000"/>
                  </a:schemeClr>
                </a:solidFill>
                <a:latin typeface="Arial" panose="020B0604020202020204" pitchFamily="34" charset="0"/>
                <a:cs typeface="Arial" panose="020B0604020202020204" pitchFamily="34" charset="0"/>
              </a:rPr>
              <a:t>　　</a:t>
            </a:r>
            <a:r>
              <a:rPr lang="en-US" altLang="ja-JP" sz="2400" dirty="0">
                <a:solidFill>
                  <a:schemeClr val="accent5">
                    <a:lumMod val="50000"/>
                  </a:schemeClr>
                </a:solidFill>
                <a:latin typeface="Arial" panose="020B0604020202020204" pitchFamily="34" charset="0"/>
                <a:cs typeface="Arial" panose="020B0604020202020204" pitchFamily="34" charset="0"/>
              </a:rPr>
              <a:t>		     </a:t>
            </a:r>
            <a:r>
              <a:rPr lang="ja-JP" altLang="ja-JP" sz="2400" dirty="0">
                <a:solidFill>
                  <a:schemeClr val="accent5">
                    <a:lumMod val="50000"/>
                  </a:schemeClr>
                </a:solidFill>
                <a:latin typeface="Arial" panose="020B0604020202020204" pitchFamily="34" charset="0"/>
                <a:cs typeface="Arial" panose="020B0604020202020204" pitchFamily="34" charset="0"/>
              </a:rPr>
              <a:t>現状常にディスエイブリズムの影響下にある</a:t>
            </a:r>
          </a:p>
          <a:p>
            <a:pPr>
              <a:lnSpc>
                <a:spcPts val="3300"/>
              </a:lnSpc>
            </a:pPr>
            <a:r>
              <a:rPr lang="ja-JP" altLang="ja-JP" sz="2400" u="sng" dirty="0">
                <a:solidFill>
                  <a:schemeClr val="accent1">
                    <a:lumMod val="50000"/>
                  </a:schemeClr>
                </a:solidFill>
                <a:latin typeface="Arial" panose="020B0604020202020204" pitchFamily="34" charset="0"/>
                <a:cs typeface="Arial" panose="020B0604020202020204" pitchFamily="34" charset="0"/>
              </a:rPr>
              <a:t>後半</a:t>
            </a:r>
            <a:r>
              <a:rPr lang="en-US" altLang="ja-JP" sz="2400" u="sng" dirty="0">
                <a:solidFill>
                  <a:schemeClr val="accent1">
                    <a:lumMod val="50000"/>
                  </a:schemeClr>
                </a:solidFill>
                <a:latin typeface="Arial" panose="020B0604020202020204" pitchFamily="34" charset="0"/>
                <a:cs typeface="Arial" panose="020B0604020202020204" pitchFamily="34" charset="0"/>
              </a:rPr>
              <a:t>	</a:t>
            </a:r>
            <a:r>
              <a:rPr lang="ja-JP" altLang="ja-JP" sz="2400" u="sng" dirty="0">
                <a:solidFill>
                  <a:schemeClr val="accent1">
                    <a:lumMod val="50000"/>
                  </a:schemeClr>
                </a:solidFill>
                <a:latin typeface="Arial" panose="020B0604020202020204" pitchFamily="34" charset="0"/>
                <a:cs typeface="Arial" panose="020B0604020202020204" pitchFamily="34" charset="0"/>
              </a:rPr>
              <a:t>性別</a:t>
            </a:r>
            <a:r>
              <a:rPr lang="en-US" altLang="ja-JP" sz="2400" u="sng" dirty="0">
                <a:solidFill>
                  <a:schemeClr val="accent1">
                    <a:lumMod val="50000"/>
                  </a:schemeClr>
                </a:solidFill>
                <a:latin typeface="Arial" panose="020B0604020202020204" pitchFamily="34" charset="0"/>
                <a:cs typeface="Arial" panose="020B0604020202020204" pitchFamily="34" charset="0"/>
              </a:rPr>
              <a:t> (</a:t>
            </a:r>
            <a:r>
              <a:rPr lang="ja-JP" altLang="ja-JP" sz="2400" u="sng" dirty="0">
                <a:solidFill>
                  <a:schemeClr val="accent1">
                    <a:lumMod val="50000"/>
                  </a:schemeClr>
                </a:solidFill>
                <a:latin typeface="Arial" panose="020B0604020202020204" pitchFamily="34" charset="0"/>
                <a:cs typeface="Arial" panose="020B0604020202020204" pitchFamily="34" charset="0"/>
              </a:rPr>
              <a:t>という身分</a:t>
            </a:r>
            <a:r>
              <a:rPr lang="en-US" altLang="ja-JP" sz="2400" u="sng" dirty="0">
                <a:solidFill>
                  <a:schemeClr val="accent1">
                    <a:lumMod val="50000"/>
                  </a:schemeClr>
                </a:solidFill>
                <a:latin typeface="Arial" panose="020B0604020202020204" pitchFamily="34" charset="0"/>
                <a:cs typeface="Arial" panose="020B0604020202020204" pitchFamily="34" charset="0"/>
              </a:rPr>
              <a:t>) </a:t>
            </a:r>
            <a:r>
              <a:rPr lang="ja-JP" altLang="ja-JP" sz="2400" u="sng" dirty="0">
                <a:solidFill>
                  <a:schemeClr val="accent1">
                    <a:lumMod val="50000"/>
                  </a:schemeClr>
                </a:solidFill>
                <a:latin typeface="Arial" panose="020B0604020202020204" pitchFamily="34" charset="0"/>
                <a:cs typeface="Arial" panose="020B0604020202020204" pitchFamily="34" charset="0"/>
              </a:rPr>
              <a:t>が障害を｢乗り越える｣ことを再考</a:t>
            </a:r>
            <a:r>
              <a:rPr lang="ja-JP" altLang="ja-JP" sz="2400" u="sng" dirty="0" smtClean="0">
                <a:solidFill>
                  <a:schemeClr val="accent1">
                    <a:lumMod val="50000"/>
                  </a:schemeClr>
                </a:solidFill>
                <a:latin typeface="Arial" panose="020B0604020202020204" pitchFamily="34" charset="0"/>
                <a:cs typeface="Arial" panose="020B0604020202020204" pitchFamily="34" charset="0"/>
              </a:rPr>
              <a:t>する</a:t>
            </a:r>
            <a:endParaRPr lang="ja-JP" altLang="ja-JP" sz="2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74167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97"/>
          <p:cNvSpPr/>
          <p:nvPr/>
        </p:nvSpPr>
        <p:spPr>
          <a:xfrm>
            <a:off x="309403" y="362911"/>
            <a:ext cx="5722429" cy="584774"/>
          </a:xfrm>
          <a:prstGeom prst="rect">
            <a:avLst/>
          </a:prstGeom>
          <a:solidFill>
            <a:schemeClr val="accent3">
              <a:lumMod val="20000"/>
              <a:lumOff val="80000"/>
              <a:alpha val="49412"/>
            </a:schemeClr>
          </a:solidFill>
          <a:ln>
            <a:noFill/>
          </a:ln>
        </p:spPr>
        <p:txBody>
          <a:bodyPr lIns="91425" tIns="45700" rIns="91425" bIns="45700" anchor="t" anchorCtr="0">
            <a:noAutofit/>
          </a:bodyPr>
          <a:lstStyle/>
          <a:p>
            <a:r>
              <a:rPr lang="ja-JP" altLang="ja-JP" sz="3200" b="1" dirty="0">
                <a:solidFill>
                  <a:schemeClr val="accent5">
                    <a:lumMod val="50000"/>
                  </a:schemeClr>
                </a:solidFill>
              </a:rPr>
              <a:t>導入</a:t>
            </a:r>
            <a:r>
              <a:rPr lang="ja-JP" altLang="ja-JP" sz="3200" b="1" dirty="0" smtClean="0">
                <a:solidFill>
                  <a:schemeClr val="accent5">
                    <a:lumMod val="50000"/>
                  </a:schemeClr>
                </a:solidFill>
              </a:rPr>
              <a:t>①</a:t>
            </a:r>
            <a:r>
              <a:rPr lang="ja-JP" altLang="en-US" sz="3200" b="1" dirty="0" smtClean="0">
                <a:solidFill>
                  <a:schemeClr val="accent5">
                    <a:lumMod val="50000"/>
                  </a:schemeClr>
                </a:solidFill>
              </a:rPr>
              <a:t> </a:t>
            </a:r>
            <a:r>
              <a:rPr lang="ja-JP" altLang="ja-JP" sz="3200" b="1" dirty="0" smtClean="0">
                <a:solidFill>
                  <a:schemeClr val="accent5">
                    <a:lumMod val="50000"/>
                  </a:schemeClr>
                </a:solidFill>
              </a:rPr>
              <a:t>「</a:t>
            </a:r>
            <a:r>
              <a:rPr lang="ja-JP" altLang="ja-JP" sz="3200" b="1" dirty="0">
                <a:solidFill>
                  <a:schemeClr val="accent5">
                    <a:lumMod val="50000"/>
                  </a:schemeClr>
                </a:solidFill>
              </a:rPr>
              <a:t>能力」と「障害」と</a:t>
            </a:r>
            <a:endParaRPr lang="ja-JP" altLang="ja-JP" sz="3200" dirty="0">
              <a:solidFill>
                <a:schemeClr val="accent5">
                  <a:lumMod val="50000"/>
                </a:schemeClr>
              </a:solidFill>
            </a:endParaRPr>
          </a:p>
        </p:txBody>
      </p:sp>
      <p:sp>
        <p:nvSpPr>
          <p:cNvPr id="3" name="Shape 98"/>
          <p:cNvSpPr/>
          <p:nvPr/>
        </p:nvSpPr>
        <p:spPr>
          <a:xfrm>
            <a:off x="344842" y="1341538"/>
            <a:ext cx="11616786" cy="5050919"/>
          </a:xfrm>
          <a:prstGeom prst="rect">
            <a:avLst/>
          </a:prstGeom>
          <a:noFill/>
          <a:ln>
            <a:noFill/>
          </a:ln>
        </p:spPr>
        <p:txBody>
          <a:bodyPr lIns="91425" tIns="45700" rIns="91425" bIns="45700" anchor="t" anchorCtr="0">
            <a:noAutofit/>
          </a:bodyPr>
          <a:lstStyle/>
          <a:p>
            <a:r>
              <a:rPr lang="ja-JP" altLang="ja-JP" sz="3200" u="sng" dirty="0" smtClean="0">
                <a:solidFill>
                  <a:srgbClr val="0E4D3B"/>
                </a:solidFill>
              </a:rPr>
              <a:t>能力</a:t>
            </a:r>
            <a:r>
              <a:rPr lang="ja-JP" altLang="ja-JP" sz="3200" dirty="0" smtClean="0">
                <a:solidFill>
                  <a:srgbClr val="0E4D3B"/>
                </a:solidFill>
              </a:rPr>
              <a:t>を持っていない、劣っている</a:t>
            </a:r>
            <a:r>
              <a:rPr lang="ja-JP" altLang="en-US" sz="3200" dirty="0" smtClean="0">
                <a:solidFill>
                  <a:srgbClr val="0E4D3B"/>
                </a:solidFill>
              </a:rPr>
              <a:t>≒</a:t>
            </a:r>
            <a:r>
              <a:rPr lang="ja-JP" altLang="ja-JP" sz="3200" dirty="0" smtClean="0">
                <a:solidFill>
                  <a:srgbClr val="0E4D3B"/>
                </a:solidFill>
              </a:rPr>
              <a:t>「障害」</a:t>
            </a:r>
            <a:r>
              <a:rPr lang="en-US" altLang="ja-JP" sz="3200" dirty="0" smtClean="0">
                <a:solidFill>
                  <a:srgbClr val="0E4D3B"/>
                </a:solidFill>
              </a:rPr>
              <a:t>?</a:t>
            </a:r>
          </a:p>
          <a:p>
            <a:endParaRPr lang="en-US" altLang="ja-JP" sz="3200" dirty="0" smtClean="0">
              <a:solidFill>
                <a:srgbClr val="0E4D3B"/>
              </a:solidFill>
            </a:endParaRPr>
          </a:p>
          <a:p>
            <a:r>
              <a:rPr lang="ja-JP" altLang="en-US" sz="3200" b="1" dirty="0" smtClean="0">
                <a:solidFill>
                  <a:srgbClr val="0E4D3B"/>
                </a:solidFill>
              </a:rPr>
              <a:t>エイブリズム </a:t>
            </a:r>
            <a:r>
              <a:rPr lang="en-US" altLang="ja-JP" sz="3200" b="1" dirty="0" smtClean="0">
                <a:solidFill>
                  <a:srgbClr val="0E4D3B"/>
                </a:solidFill>
              </a:rPr>
              <a:t>/ableism</a:t>
            </a:r>
          </a:p>
          <a:p>
            <a:r>
              <a:rPr lang="ja-JP" altLang="en-US" sz="3200" dirty="0" smtClean="0">
                <a:solidFill>
                  <a:srgbClr val="0E4D3B"/>
                </a:solidFill>
              </a:rPr>
              <a:t>・</a:t>
            </a:r>
            <a:r>
              <a:rPr lang="ja-JP" altLang="ja-JP" sz="3200" dirty="0" smtClean="0">
                <a:solidFill>
                  <a:srgbClr val="0E4D3B"/>
                </a:solidFill>
              </a:rPr>
              <a:t>高い能力を持つ方がよりえらい</a:t>
            </a:r>
            <a:r>
              <a:rPr lang="en-US" altLang="ja-JP" sz="3200" dirty="0" smtClean="0">
                <a:solidFill>
                  <a:srgbClr val="0E4D3B"/>
                </a:solidFill>
              </a:rPr>
              <a:t> </a:t>
            </a:r>
            <a:endParaRPr lang="ja-JP" altLang="ja-JP" sz="3200" dirty="0" smtClean="0">
              <a:solidFill>
                <a:srgbClr val="0E4D3B"/>
              </a:solidFill>
            </a:endParaRPr>
          </a:p>
          <a:p>
            <a:r>
              <a:rPr lang="ja-JP" altLang="en-US" sz="3200" dirty="0" smtClean="0">
                <a:solidFill>
                  <a:srgbClr val="0E4D3B"/>
                </a:solidFill>
              </a:rPr>
              <a:t>・</a:t>
            </a:r>
            <a:r>
              <a:rPr lang="ja-JP" altLang="ja-JP" sz="3200" dirty="0" smtClean="0">
                <a:solidFill>
                  <a:srgbClr val="0E4D3B"/>
                </a:solidFill>
              </a:rPr>
              <a:t>能力という物はあればあるほどいい</a:t>
            </a:r>
          </a:p>
          <a:p>
            <a:r>
              <a:rPr lang="ja-JP" altLang="en-US" sz="3200" dirty="0" smtClean="0">
                <a:solidFill>
                  <a:srgbClr val="0E4D3B"/>
                </a:solidFill>
              </a:rPr>
              <a:t>・</a:t>
            </a:r>
            <a:r>
              <a:rPr lang="ja-JP" altLang="ja-JP" sz="3200" dirty="0" smtClean="0">
                <a:solidFill>
                  <a:srgbClr val="0E4D3B"/>
                </a:solidFill>
              </a:rPr>
              <a:t>皆有能になるべきだ</a:t>
            </a:r>
            <a:endParaRPr lang="en-US" altLang="ja-JP" sz="3200" dirty="0" smtClean="0">
              <a:solidFill>
                <a:srgbClr val="0E4D3B"/>
              </a:solidFill>
            </a:endParaRPr>
          </a:p>
          <a:p>
            <a:endParaRPr lang="en-US" altLang="ja-JP" sz="3200" dirty="0" smtClean="0">
              <a:solidFill>
                <a:srgbClr val="0E4D3B"/>
              </a:solidFill>
            </a:endParaRPr>
          </a:p>
          <a:p>
            <a:r>
              <a:rPr kumimoji="1" lang="ja-JP" altLang="en-US" sz="3200" kern="1200" dirty="0" smtClean="0">
                <a:solidFill>
                  <a:schemeClr val="accent4">
                    <a:lumMod val="50000"/>
                  </a:schemeClr>
                </a:solidFill>
                <a:latin typeface="Calibri"/>
                <a:ea typeface="Calibri"/>
                <a:cs typeface="Calibri"/>
                <a:sym typeface="Calibri"/>
              </a:rPr>
              <a:t>世の中で</a:t>
            </a:r>
            <a:r>
              <a:rPr kumimoji="1" lang="ja-JP" altLang="ja-JP" sz="3200" kern="1200" dirty="0" smtClean="0">
                <a:solidFill>
                  <a:schemeClr val="accent4">
                    <a:lumMod val="50000"/>
                  </a:schemeClr>
                </a:solidFill>
                <a:latin typeface="Calibri"/>
                <a:ea typeface="Calibri"/>
                <a:cs typeface="Calibri"/>
                <a:sym typeface="Calibri"/>
              </a:rPr>
              <a:t>強力</a:t>
            </a:r>
            <a:r>
              <a:rPr kumimoji="1" lang="ja-JP" altLang="en-US" sz="3200" kern="1200" dirty="0" smtClean="0">
                <a:solidFill>
                  <a:schemeClr val="accent4">
                    <a:lumMod val="50000"/>
                  </a:schemeClr>
                </a:solidFill>
                <a:latin typeface="Calibri"/>
                <a:ea typeface="Calibri"/>
                <a:cs typeface="Calibri"/>
                <a:sym typeface="Calibri"/>
              </a:rPr>
              <a:t> ⇔</a:t>
            </a:r>
            <a:r>
              <a:rPr kumimoji="1" lang="en-US" altLang="ja-JP" sz="3200" kern="1200" dirty="0">
                <a:solidFill>
                  <a:schemeClr val="accent4">
                    <a:lumMod val="50000"/>
                  </a:schemeClr>
                </a:solidFill>
                <a:latin typeface="Calibri"/>
                <a:ea typeface="Calibri"/>
                <a:cs typeface="Calibri"/>
                <a:sym typeface="Calibri"/>
              </a:rPr>
              <a:t> </a:t>
            </a:r>
            <a:r>
              <a:rPr kumimoji="1" lang="ja-JP" altLang="en-US" sz="3200" kern="1200" dirty="0" smtClean="0">
                <a:solidFill>
                  <a:schemeClr val="accent4">
                    <a:lumMod val="50000"/>
                  </a:schemeClr>
                </a:solidFill>
                <a:latin typeface="Calibri"/>
                <a:ea typeface="Calibri"/>
                <a:cs typeface="Calibri"/>
                <a:sym typeface="Calibri"/>
              </a:rPr>
              <a:t>中身</a:t>
            </a:r>
            <a:r>
              <a:rPr kumimoji="1" lang="ja-JP" altLang="ja-JP" sz="3200" kern="1200" dirty="0">
                <a:solidFill>
                  <a:schemeClr val="accent4">
                    <a:lumMod val="50000"/>
                  </a:schemeClr>
                </a:solidFill>
                <a:latin typeface="Calibri"/>
                <a:ea typeface="Calibri"/>
                <a:cs typeface="Calibri"/>
                <a:sym typeface="Calibri"/>
              </a:rPr>
              <a:t>と語られている内容</a:t>
            </a:r>
            <a:r>
              <a:rPr kumimoji="1" lang="ja-JP" altLang="en-US" sz="3200" kern="1200" dirty="0" smtClean="0">
                <a:solidFill>
                  <a:schemeClr val="accent4">
                    <a:lumMod val="50000"/>
                  </a:schemeClr>
                </a:solidFill>
                <a:latin typeface="Calibri"/>
                <a:ea typeface="Calibri"/>
                <a:cs typeface="Calibri"/>
                <a:sym typeface="Calibri"/>
              </a:rPr>
              <a:t>が</a:t>
            </a:r>
            <a:r>
              <a:rPr kumimoji="1" lang="ja-JP" altLang="ja-JP" sz="3200" kern="1200" dirty="0" smtClean="0">
                <a:solidFill>
                  <a:schemeClr val="accent4">
                    <a:lumMod val="50000"/>
                  </a:schemeClr>
                </a:solidFill>
                <a:latin typeface="Calibri"/>
                <a:ea typeface="Calibri"/>
                <a:cs typeface="Calibri"/>
                <a:sym typeface="Calibri"/>
              </a:rPr>
              <a:t>食い違っている</a:t>
            </a:r>
            <a:r>
              <a:rPr kumimoji="1" lang="ja-JP" altLang="en-US" sz="3200" kern="1200" dirty="0" smtClean="0">
                <a:solidFill>
                  <a:schemeClr val="accent4">
                    <a:lumMod val="50000"/>
                  </a:schemeClr>
                </a:solidFill>
                <a:latin typeface="Calibri"/>
                <a:ea typeface="Calibri"/>
                <a:cs typeface="Calibri"/>
                <a:sym typeface="Calibri"/>
              </a:rPr>
              <a:t>？</a:t>
            </a:r>
            <a:endParaRPr lang="en-US" altLang="ja-JP" sz="3200" dirty="0" smtClean="0">
              <a:solidFill>
                <a:schemeClr val="accent4">
                  <a:lumMod val="50000"/>
                </a:schemeClr>
              </a:solidFill>
            </a:endParaRPr>
          </a:p>
        </p:txBody>
      </p:sp>
    </p:spTree>
    <p:extLst>
      <p:ext uri="{BB962C8B-B14F-4D97-AF65-F5344CB8AC3E}">
        <p14:creationId xmlns:p14="http://schemas.microsoft.com/office/powerpoint/2010/main" val="22744850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98"/>
          <p:cNvSpPr/>
          <p:nvPr/>
        </p:nvSpPr>
        <p:spPr>
          <a:xfrm>
            <a:off x="344842" y="1341539"/>
            <a:ext cx="11559574" cy="5108168"/>
          </a:xfrm>
          <a:prstGeom prst="rect">
            <a:avLst/>
          </a:prstGeom>
          <a:noFill/>
          <a:ln>
            <a:noFill/>
          </a:ln>
        </p:spPr>
        <p:txBody>
          <a:bodyPr lIns="91425" tIns="45700" rIns="91425" bIns="45700" anchor="t" anchorCtr="0">
            <a:noAutofit/>
          </a:bodyPr>
          <a:lstStyle/>
          <a:p>
            <a:pPr marL="514350" indent="-514350">
              <a:buAutoNum type="arabicParenR"/>
            </a:pPr>
            <a:r>
              <a:rPr lang="ja-JP" altLang="ja-JP" sz="3200" b="1" dirty="0" smtClean="0">
                <a:solidFill>
                  <a:schemeClr val="accent1">
                    <a:lumMod val="50000"/>
                  </a:schemeClr>
                </a:solidFill>
              </a:rPr>
              <a:t>障害</a:t>
            </a:r>
            <a:r>
              <a:rPr lang="ja-JP" altLang="ja-JP" sz="3200" b="1" dirty="0">
                <a:solidFill>
                  <a:schemeClr val="accent1">
                    <a:lumMod val="50000"/>
                  </a:schemeClr>
                </a:solidFill>
              </a:rPr>
              <a:t>差別</a:t>
            </a:r>
            <a:r>
              <a:rPr lang="en-US" altLang="ja-JP" sz="3200" b="1" dirty="0">
                <a:solidFill>
                  <a:schemeClr val="accent1">
                    <a:lumMod val="50000"/>
                  </a:schemeClr>
                </a:solidFill>
              </a:rPr>
              <a:t> </a:t>
            </a:r>
            <a:r>
              <a:rPr lang="en-US" altLang="ja-JP" sz="3200" b="1" dirty="0" err="1" smtClean="0">
                <a:solidFill>
                  <a:schemeClr val="accent1">
                    <a:lumMod val="50000"/>
                  </a:schemeClr>
                </a:solidFill>
              </a:rPr>
              <a:t>disableism</a:t>
            </a:r>
            <a:endParaRPr lang="en-US" altLang="ja-JP" sz="3200" b="1" dirty="0" smtClean="0">
              <a:solidFill>
                <a:schemeClr val="accent1">
                  <a:lumMod val="50000"/>
                </a:schemeClr>
              </a:solidFill>
            </a:endParaRPr>
          </a:p>
          <a:p>
            <a:pPr marL="514350" indent="-514350">
              <a:buAutoNum type="arabicParenR"/>
            </a:pPr>
            <a:endParaRPr lang="en-US" altLang="ja-JP" sz="800" b="1" dirty="0">
              <a:solidFill>
                <a:schemeClr val="accent1">
                  <a:lumMod val="50000"/>
                </a:schemeClr>
              </a:solidFill>
            </a:endParaRPr>
          </a:p>
          <a:p>
            <a:r>
              <a:rPr kumimoji="1" lang="ja-JP" altLang="en-US" sz="3200" kern="1200" dirty="0" smtClean="0">
                <a:solidFill>
                  <a:schemeClr val="accent2">
                    <a:lumMod val="50000"/>
                  </a:schemeClr>
                </a:solidFill>
                <a:latin typeface="Calibri"/>
                <a:ea typeface="Calibri"/>
                <a:cs typeface="Calibri"/>
                <a:sym typeface="Calibri"/>
              </a:rPr>
              <a:t>　</a:t>
            </a:r>
            <a:r>
              <a:rPr kumimoji="1" lang="ja-JP" altLang="ja-JP" sz="3200" kern="1200" dirty="0" smtClean="0">
                <a:solidFill>
                  <a:schemeClr val="accent2">
                    <a:lumMod val="50000"/>
                  </a:schemeClr>
                </a:solidFill>
                <a:latin typeface="Calibri"/>
                <a:ea typeface="Calibri"/>
                <a:cs typeface="Calibri"/>
                <a:sym typeface="Calibri"/>
              </a:rPr>
              <a:t>障害</a:t>
            </a:r>
            <a:r>
              <a:rPr kumimoji="1" lang="ja-JP" altLang="ja-JP" sz="3200" kern="1200" dirty="0">
                <a:solidFill>
                  <a:schemeClr val="accent2">
                    <a:lumMod val="50000"/>
                  </a:schemeClr>
                </a:solidFill>
                <a:latin typeface="Calibri"/>
                <a:ea typeface="Calibri"/>
                <a:cs typeface="Calibri"/>
                <a:sym typeface="Calibri"/>
              </a:rPr>
              <a:t>に対する差別的な</a:t>
            </a:r>
            <a:r>
              <a:rPr kumimoji="1" lang="ja-JP" altLang="ja-JP" sz="3200" kern="1200" dirty="0" smtClean="0">
                <a:solidFill>
                  <a:schemeClr val="accent2">
                    <a:lumMod val="50000"/>
                  </a:schemeClr>
                </a:solidFill>
                <a:latin typeface="Calibri"/>
                <a:ea typeface="Calibri"/>
                <a:cs typeface="Calibri"/>
                <a:sym typeface="Calibri"/>
              </a:rPr>
              <a:t>価値観</a:t>
            </a:r>
            <a:endParaRPr kumimoji="1" lang="en-US" altLang="ja-JP" sz="3200" kern="1200" dirty="0" smtClean="0">
              <a:solidFill>
                <a:schemeClr val="accent2">
                  <a:lumMod val="50000"/>
                </a:schemeClr>
              </a:solidFill>
              <a:latin typeface="Calibri"/>
              <a:ea typeface="Calibri"/>
              <a:cs typeface="Calibri"/>
              <a:sym typeface="Calibri"/>
            </a:endParaRPr>
          </a:p>
          <a:p>
            <a:r>
              <a:rPr kumimoji="1" lang="ja-JP" altLang="en-US" sz="3200" kern="1200" dirty="0" smtClean="0">
                <a:solidFill>
                  <a:schemeClr val="accent2">
                    <a:lumMod val="50000"/>
                  </a:schemeClr>
                </a:solidFill>
                <a:latin typeface="Calibri"/>
                <a:sym typeface="Calibri"/>
              </a:rPr>
              <a:t>　</a:t>
            </a:r>
            <a:r>
              <a:rPr kumimoji="1" lang="en-US" altLang="ja-JP" sz="3200" kern="1200" dirty="0">
                <a:solidFill>
                  <a:schemeClr val="accent2">
                    <a:lumMod val="50000"/>
                  </a:schemeClr>
                </a:solidFill>
                <a:latin typeface="Calibri"/>
                <a:sym typeface="Calibri"/>
              </a:rPr>
              <a:t>(+</a:t>
            </a:r>
            <a:r>
              <a:rPr kumimoji="1" lang="ja-JP" altLang="en-US" sz="3200" kern="1200" dirty="0">
                <a:solidFill>
                  <a:schemeClr val="accent2">
                    <a:lumMod val="50000"/>
                  </a:schemeClr>
                </a:solidFill>
                <a:latin typeface="Calibri"/>
                <a:sym typeface="Calibri"/>
              </a:rPr>
              <a:t>対偶として「</a:t>
            </a:r>
            <a:r>
              <a:rPr lang="ja-JP" altLang="ja-JP" sz="3200" dirty="0">
                <a:solidFill>
                  <a:schemeClr val="accent2">
                    <a:lumMod val="50000"/>
                  </a:schemeClr>
                </a:solidFill>
              </a:rPr>
              <a:t>健常であること、通常であることが</a:t>
            </a:r>
            <a:endParaRPr lang="en-US" altLang="ja-JP" sz="3200" dirty="0">
              <a:solidFill>
                <a:schemeClr val="accent2">
                  <a:lumMod val="50000"/>
                </a:schemeClr>
              </a:solidFill>
            </a:endParaRPr>
          </a:p>
          <a:p>
            <a:r>
              <a:rPr lang="ja-JP" altLang="en-US" sz="3200" dirty="0">
                <a:solidFill>
                  <a:schemeClr val="accent2">
                    <a:lumMod val="50000"/>
                  </a:schemeClr>
                </a:solidFill>
              </a:rPr>
              <a:t>　</a:t>
            </a:r>
            <a:r>
              <a:rPr lang="ja-JP" altLang="ja-JP" sz="3200" dirty="0">
                <a:solidFill>
                  <a:schemeClr val="accent2">
                    <a:lumMod val="50000"/>
                  </a:schemeClr>
                </a:solidFill>
              </a:rPr>
              <a:t>最も素晴らしい</a:t>
            </a:r>
            <a:r>
              <a:rPr lang="ja-JP" altLang="en-US" sz="3200" dirty="0">
                <a:solidFill>
                  <a:schemeClr val="accent2">
                    <a:lumMod val="50000"/>
                  </a:schemeClr>
                </a:solidFill>
              </a:rPr>
              <a:t>」という</a:t>
            </a:r>
            <a:r>
              <a:rPr lang="ja-JP" altLang="ja-JP" sz="3200" dirty="0">
                <a:solidFill>
                  <a:schemeClr val="accent2">
                    <a:lumMod val="50000"/>
                  </a:schemeClr>
                </a:solidFill>
              </a:rPr>
              <a:t>価値観</a:t>
            </a:r>
            <a:r>
              <a:rPr kumimoji="1" lang="en-US" altLang="ja-JP" sz="3200" kern="1200" dirty="0">
                <a:solidFill>
                  <a:schemeClr val="accent2">
                    <a:lumMod val="50000"/>
                  </a:schemeClr>
                </a:solidFill>
                <a:latin typeface="Calibri"/>
                <a:sym typeface="Calibri"/>
              </a:rPr>
              <a:t>)</a:t>
            </a:r>
            <a:endParaRPr lang="en-US" altLang="ja-JP" sz="3200" dirty="0">
              <a:solidFill>
                <a:schemeClr val="accent2">
                  <a:lumMod val="50000"/>
                </a:schemeClr>
              </a:solidFill>
            </a:endParaRPr>
          </a:p>
          <a:p>
            <a:endParaRPr lang="en-US" altLang="ja-JP" sz="1200" dirty="0" smtClean="0">
              <a:solidFill>
                <a:schemeClr val="accent1">
                  <a:lumMod val="50000"/>
                </a:schemeClr>
              </a:solidFill>
            </a:endParaRPr>
          </a:p>
          <a:p>
            <a:r>
              <a:rPr lang="en-US" altLang="ja-JP" sz="3200" b="1" dirty="0" smtClean="0">
                <a:solidFill>
                  <a:schemeClr val="accent1">
                    <a:lumMod val="50000"/>
                  </a:schemeClr>
                </a:solidFill>
              </a:rPr>
              <a:t>2) </a:t>
            </a:r>
            <a:r>
              <a:rPr lang="ja-JP" altLang="ja-JP" sz="3200" b="1" dirty="0" smtClean="0">
                <a:solidFill>
                  <a:schemeClr val="accent1">
                    <a:lumMod val="50000"/>
                  </a:schemeClr>
                </a:solidFill>
              </a:rPr>
              <a:t>能力</a:t>
            </a:r>
            <a:r>
              <a:rPr lang="ja-JP" altLang="ja-JP" sz="3200" b="1" dirty="0">
                <a:solidFill>
                  <a:schemeClr val="accent1">
                    <a:lumMod val="50000"/>
                  </a:schemeClr>
                </a:solidFill>
              </a:rPr>
              <a:t>中心主義 </a:t>
            </a:r>
            <a:r>
              <a:rPr lang="en-US" altLang="ja-JP" sz="3200" b="1" dirty="0" smtClean="0">
                <a:solidFill>
                  <a:schemeClr val="accent1">
                    <a:lumMod val="50000"/>
                  </a:schemeClr>
                </a:solidFill>
              </a:rPr>
              <a:t>meritocracy</a:t>
            </a:r>
          </a:p>
          <a:p>
            <a:endParaRPr lang="en-US" altLang="ja-JP" sz="800" b="1" dirty="0" smtClean="0">
              <a:solidFill>
                <a:schemeClr val="accent1">
                  <a:lumMod val="50000"/>
                </a:schemeClr>
              </a:solidFill>
            </a:endParaRPr>
          </a:p>
          <a:p>
            <a:r>
              <a:rPr lang="ja-JP" altLang="en-US" sz="3200" dirty="0">
                <a:solidFill>
                  <a:schemeClr val="accent2">
                    <a:lumMod val="50000"/>
                  </a:schemeClr>
                </a:solidFill>
                <a:ea typeface="Calibri"/>
              </a:rPr>
              <a:t>　</a:t>
            </a:r>
            <a:r>
              <a:rPr kumimoji="1" lang="ja-JP" altLang="ja-JP" sz="3200" kern="1200" dirty="0" smtClean="0">
                <a:solidFill>
                  <a:schemeClr val="accent2">
                    <a:lumMod val="50000"/>
                  </a:schemeClr>
                </a:solidFill>
                <a:latin typeface="Calibri"/>
                <a:ea typeface="Calibri"/>
                <a:cs typeface="Calibri"/>
                <a:sym typeface="Calibri"/>
              </a:rPr>
              <a:t>能力</a:t>
            </a:r>
            <a:r>
              <a:rPr kumimoji="1" lang="ja-JP" altLang="ja-JP" sz="3200" kern="1200" dirty="0">
                <a:solidFill>
                  <a:schemeClr val="accent2">
                    <a:lumMod val="50000"/>
                  </a:schemeClr>
                </a:solidFill>
                <a:latin typeface="Calibri"/>
                <a:ea typeface="Calibri"/>
                <a:cs typeface="Calibri"/>
                <a:sym typeface="Calibri"/>
              </a:rPr>
              <a:t>があるのは良い事、より有能な方が</a:t>
            </a:r>
            <a:r>
              <a:rPr kumimoji="1" lang="ja-JP" altLang="ja-JP" sz="3200" kern="1200" dirty="0" smtClean="0">
                <a:solidFill>
                  <a:schemeClr val="accent2">
                    <a:lumMod val="50000"/>
                  </a:schemeClr>
                </a:solidFill>
                <a:latin typeface="Calibri"/>
                <a:ea typeface="Calibri"/>
                <a:cs typeface="Calibri"/>
                <a:sym typeface="Calibri"/>
              </a:rPr>
              <a:t>良い</a:t>
            </a:r>
            <a:r>
              <a:rPr kumimoji="1" lang="ja-JP" altLang="en-US" sz="3200" kern="1200" dirty="0" smtClean="0">
                <a:solidFill>
                  <a:schemeClr val="accent2">
                    <a:lumMod val="50000"/>
                  </a:schemeClr>
                </a:solidFill>
                <a:latin typeface="Calibri"/>
                <a:ea typeface="Calibri"/>
                <a:cs typeface="Calibri"/>
                <a:sym typeface="Calibri"/>
              </a:rPr>
              <a:t>者</a:t>
            </a:r>
            <a:endParaRPr lang="en-US" altLang="ja-JP" sz="3200" dirty="0">
              <a:solidFill>
                <a:schemeClr val="accent2">
                  <a:lumMod val="50000"/>
                </a:schemeClr>
              </a:solidFill>
            </a:endParaRPr>
          </a:p>
          <a:p>
            <a:endParaRPr lang="en-US" altLang="ja-JP" sz="1200" b="1" dirty="0" smtClean="0">
              <a:solidFill>
                <a:schemeClr val="accent1">
                  <a:lumMod val="50000"/>
                </a:schemeClr>
              </a:solidFill>
            </a:endParaRPr>
          </a:p>
          <a:p>
            <a:r>
              <a:rPr lang="en-US" altLang="ja-JP" sz="3200" b="1" dirty="0" smtClean="0">
                <a:solidFill>
                  <a:schemeClr val="accent1">
                    <a:lumMod val="50000"/>
                  </a:schemeClr>
                </a:solidFill>
              </a:rPr>
              <a:t>3) </a:t>
            </a:r>
            <a:r>
              <a:rPr lang="ja-JP" altLang="ja-JP" sz="3200" b="1" dirty="0" smtClean="0">
                <a:solidFill>
                  <a:schemeClr val="accent1">
                    <a:lumMod val="50000"/>
                  </a:schemeClr>
                </a:solidFill>
              </a:rPr>
              <a:t>それ</a:t>
            </a:r>
            <a:r>
              <a:rPr lang="ja-JP" altLang="ja-JP" sz="3200" b="1" dirty="0">
                <a:solidFill>
                  <a:schemeClr val="accent1">
                    <a:lumMod val="50000"/>
                  </a:schemeClr>
                </a:solidFill>
              </a:rPr>
              <a:t>を</a:t>
            </a:r>
            <a:r>
              <a:rPr lang="ja-JP" altLang="ja-JP" sz="3200" b="1" dirty="0" smtClean="0">
                <a:solidFill>
                  <a:schemeClr val="accent1">
                    <a:lumMod val="50000"/>
                  </a:schemeClr>
                </a:solidFill>
              </a:rPr>
              <a:t>こえて</a:t>
            </a:r>
            <a:endParaRPr lang="en-US" altLang="ja-JP" sz="3200" b="1" dirty="0">
              <a:solidFill>
                <a:schemeClr val="accent1">
                  <a:lumMod val="50000"/>
                </a:schemeClr>
              </a:solidFill>
            </a:endParaRPr>
          </a:p>
          <a:p>
            <a:r>
              <a:rPr lang="ja-JP" altLang="en-US" sz="3200" b="1" dirty="0" smtClean="0">
                <a:solidFill>
                  <a:schemeClr val="accent1">
                    <a:lumMod val="50000"/>
                  </a:schemeClr>
                </a:solidFill>
              </a:rPr>
              <a:t>　</a:t>
            </a:r>
            <a:r>
              <a:rPr lang="ja-JP" altLang="en-US" sz="3200" dirty="0" smtClean="0">
                <a:solidFill>
                  <a:schemeClr val="accent2">
                    <a:lumMod val="50000"/>
                  </a:schemeClr>
                </a:solidFill>
              </a:rPr>
              <a:t>何をする </a:t>
            </a:r>
            <a:r>
              <a:rPr lang="en-US" altLang="ja-JP" sz="3200" dirty="0" smtClean="0">
                <a:solidFill>
                  <a:schemeClr val="accent2">
                    <a:lumMod val="50000"/>
                  </a:schemeClr>
                </a:solidFill>
              </a:rPr>
              <a:t>/</a:t>
            </a:r>
            <a:r>
              <a:rPr lang="ja-JP" altLang="en-US" sz="3200" dirty="0" smtClean="0">
                <a:solidFill>
                  <a:schemeClr val="accent2">
                    <a:lumMod val="50000"/>
                  </a:schemeClr>
                </a:solidFill>
              </a:rPr>
              <a:t>したという切り口で</a:t>
            </a:r>
            <a:r>
              <a:rPr lang="ja-JP" altLang="ja-JP" sz="3200" dirty="0">
                <a:solidFill>
                  <a:schemeClr val="accent2">
                    <a:lumMod val="50000"/>
                  </a:schemeClr>
                </a:solidFill>
              </a:rPr>
              <a:t>相手や物事に</a:t>
            </a:r>
            <a:r>
              <a:rPr lang="ja-JP" altLang="ja-JP" sz="3200" dirty="0" smtClean="0">
                <a:solidFill>
                  <a:schemeClr val="accent2">
                    <a:lumMod val="50000"/>
                  </a:schemeClr>
                </a:solidFill>
              </a:rPr>
              <a:t>向き合う</a:t>
            </a:r>
            <a:r>
              <a:rPr lang="ja-JP" altLang="en-US" sz="3200" dirty="0" smtClean="0">
                <a:solidFill>
                  <a:schemeClr val="accent2">
                    <a:lumMod val="50000"/>
                  </a:schemeClr>
                </a:solidFill>
              </a:rPr>
              <a:t>態度</a:t>
            </a:r>
            <a:endParaRPr lang="ja-JP" altLang="ja-JP" sz="3200" dirty="0">
              <a:solidFill>
                <a:schemeClr val="accent2">
                  <a:lumMod val="50000"/>
                </a:schemeClr>
              </a:solidFill>
            </a:endParaRPr>
          </a:p>
          <a:p>
            <a:endParaRPr lang="en-US" altLang="ja-JP" sz="3200" b="1" dirty="0" smtClean="0">
              <a:solidFill>
                <a:schemeClr val="accent1">
                  <a:lumMod val="50000"/>
                </a:schemeClr>
              </a:solidFill>
            </a:endParaRPr>
          </a:p>
          <a:p>
            <a:endParaRPr lang="en-US" altLang="ja-JP" sz="3200" dirty="0" smtClean="0">
              <a:solidFill>
                <a:schemeClr val="accent1">
                  <a:lumMod val="50000"/>
                </a:schemeClr>
              </a:solidFill>
            </a:endParaRPr>
          </a:p>
        </p:txBody>
      </p:sp>
      <p:sp>
        <p:nvSpPr>
          <p:cNvPr id="11" name="Shape 97"/>
          <p:cNvSpPr/>
          <p:nvPr/>
        </p:nvSpPr>
        <p:spPr>
          <a:xfrm>
            <a:off x="309402" y="362911"/>
            <a:ext cx="9267735" cy="584774"/>
          </a:xfrm>
          <a:prstGeom prst="rect">
            <a:avLst/>
          </a:prstGeom>
          <a:solidFill>
            <a:schemeClr val="accent3">
              <a:lumMod val="20000"/>
              <a:lumOff val="80000"/>
              <a:alpha val="49803"/>
            </a:schemeClr>
          </a:solidFill>
          <a:ln>
            <a:noFill/>
          </a:ln>
        </p:spPr>
        <p:txBody>
          <a:bodyPr lIns="91425" tIns="45700" rIns="91425" bIns="45700" anchor="t" anchorCtr="0">
            <a:noAutofit/>
          </a:bodyPr>
          <a:lstStyle/>
          <a:p>
            <a:r>
              <a:rPr lang="ja-JP" altLang="ja-JP" sz="3200" b="1" dirty="0">
                <a:solidFill>
                  <a:schemeClr val="accent5">
                    <a:lumMod val="50000"/>
                  </a:schemeClr>
                </a:solidFill>
              </a:rPr>
              <a:t>導入</a:t>
            </a:r>
            <a:r>
              <a:rPr lang="ja-JP" altLang="ja-JP" sz="3200" b="1" dirty="0" smtClean="0">
                <a:solidFill>
                  <a:schemeClr val="accent5">
                    <a:lumMod val="50000"/>
                  </a:schemeClr>
                </a:solidFill>
              </a:rPr>
              <a:t>②</a:t>
            </a:r>
            <a:r>
              <a:rPr lang="ja-JP" altLang="en-US" sz="3200" b="1" dirty="0" smtClean="0">
                <a:solidFill>
                  <a:schemeClr val="accent5">
                    <a:lumMod val="50000"/>
                  </a:schemeClr>
                </a:solidFill>
              </a:rPr>
              <a:t> エイブリズム </a:t>
            </a:r>
            <a:r>
              <a:rPr lang="en-US" altLang="ja-JP" sz="3200" b="1" dirty="0">
                <a:solidFill>
                  <a:schemeClr val="accent5">
                    <a:lumMod val="50000"/>
                  </a:schemeClr>
                </a:solidFill>
              </a:rPr>
              <a:t>/</a:t>
            </a:r>
            <a:r>
              <a:rPr lang="en-US" altLang="ja-JP" sz="3200" b="1" dirty="0" smtClean="0">
                <a:solidFill>
                  <a:schemeClr val="accent5">
                    <a:lumMod val="50000"/>
                  </a:schemeClr>
                </a:solidFill>
              </a:rPr>
              <a:t>ableism</a:t>
            </a:r>
            <a:r>
              <a:rPr lang="ja-JP" altLang="en-US" sz="3200" b="1" dirty="0" smtClean="0">
                <a:solidFill>
                  <a:schemeClr val="accent5">
                    <a:lumMod val="50000"/>
                  </a:schemeClr>
                </a:solidFill>
              </a:rPr>
              <a:t> </a:t>
            </a:r>
            <a:r>
              <a:rPr lang="ja-JP" altLang="ja-JP" sz="3200" b="1" dirty="0" smtClean="0">
                <a:solidFill>
                  <a:schemeClr val="accent5">
                    <a:lumMod val="50000"/>
                  </a:schemeClr>
                </a:solidFill>
              </a:rPr>
              <a:t>の意味</a:t>
            </a:r>
            <a:r>
              <a:rPr lang="ja-JP" altLang="en-US" sz="3200" b="1" dirty="0" smtClean="0">
                <a:solidFill>
                  <a:schemeClr val="accent5">
                    <a:lumMod val="50000"/>
                  </a:schemeClr>
                </a:solidFill>
              </a:rPr>
              <a:t>を分類する</a:t>
            </a:r>
            <a:endParaRPr lang="ja-JP" altLang="ja-JP" sz="3200" b="1" dirty="0">
              <a:solidFill>
                <a:schemeClr val="accent5">
                  <a:lumMod val="50000"/>
                </a:schemeClr>
              </a:solidFill>
            </a:endParaRPr>
          </a:p>
        </p:txBody>
      </p:sp>
    </p:spTree>
    <p:extLst>
      <p:ext uri="{BB962C8B-B14F-4D97-AF65-F5344CB8AC3E}">
        <p14:creationId xmlns:p14="http://schemas.microsoft.com/office/powerpoint/2010/main" val="9258617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4" name="下矢印 3"/>
          <p:cNvSpPr/>
          <p:nvPr/>
        </p:nvSpPr>
        <p:spPr>
          <a:xfrm>
            <a:off x="7856372" y="844572"/>
            <a:ext cx="792480" cy="3204914"/>
          </a:xfrm>
          <a:prstGeom prst="downArrow">
            <a:avLst/>
          </a:prstGeom>
          <a:gradFill flip="none" rotWithShape="1">
            <a:gsLst>
              <a:gs pos="0">
                <a:schemeClr val="accent6">
                  <a:lumMod val="40000"/>
                  <a:lumOff val="60000"/>
                </a:schemeClr>
              </a:gs>
              <a:gs pos="50000">
                <a:schemeClr val="accent6">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10479844" y="844572"/>
            <a:ext cx="792480" cy="3204914"/>
          </a:xfrm>
          <a:prstGeom prst="downArrow">
            <a:avLst/>
          </a:prstGeom>
          <a:gradFill flip="none" rotWithShape="1">
            <a:gsLst>
              <a:gs pos="0">
                <a:schemeClr val="accent2">
                  <a:lumMod val="40000"/>
                  <a:lumOff val="60000"/>
                </a:schemeClr>
              </a:gs>
              <a:gs pos="50000">
                <a:schemeClr val="accent2">
                  <a:lumMod val="20000"/>
                  <a:lumOff val="8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100846" y="1015200"/>
            <a:ext cx="4947171" cy="3096000"/>
          </a:xfrm>
          <a:prstGeom prst="rect">
            <a:avLst/>
          </a:prstGeom>
          <a:noFill/>
          <a:ln>
            <a:solidFill>
              <a:schemeClr val="tx1">
                <a:lumMod val="50000"/>
                <a:lumOff val="50000"/>
              </a:schemeClr>
            </a:solidFill>
          </a:ln>
        </p:spPr>
        <p:txBody>
          <a:bodyPr wrap="square" rtlCol="0">
            <a:spAutoFit/>
          </a:bodyPr>
          <a:lstStyle/>
          <a:p>
            <a:endParaRPr kumimoji="1" lang="ja-JP" altLang="en-US" dirty="0"/>
          </a:p>
        </p:txBody>
      </p:sp>
      <p:sp>
        <p:nvSpPr>
          <p:cNvPr id="98" name="Shape 98"/>
          <p:cNvSpPr/>
          <p:nvPr/>
        </p:nvSpPr>
        <p:spPr>
          <a:xfrm>
            <a:off x="344841" y="1341538"/>
            <a:ext cx="11702780" cy="5348386"/>
          </a:xfrm>
          <a:prstGeom prst="rect">
            <a:avLst/>
          </a:prstGeom>
          <a:noFill/>
          <a:ln>
            <a:noFill/>
          </a:ln>
        </p:spPr>
        <p:txBody>
          <a:bodyPr lIns="91425" tIns="45700" rIns="91425" bIns="45700" anchor="t" anchorCtr="0">
            <a:noAutofit/>
          </a:bodyPr>
          <a:lstStyle/>
          <a:p>
            <a:r>
              <a:rPr lang="ja-JP" altLang="en-US" sz="3200" b="1" dirty="0" smtClean="0">
                <a:solidFill>
                  <a:schemeClr val="accent1">
                    <a:lumMod val="50000"/>
                  </a:schemeClr>
                </a:solidFill>
                <a:latin typeface="+mj-lt"/>
              </a:rPr>
              <a:t>エイブリズムの</a:t>
            </a:r>
            <a:r>
              <a:rPr lang="ja-JP" altLang="ja-JP" sz="3200" b="1" dirty="0" smtClean="0">
                <a:solidFill>
                  <a:schemeClr val="accent1">
                    <a:lumMod val="50000"/>
                  </a:schemeClr>
                </a:solidFill>
                <a:latin typeface="+mj-lt"/>
              </a:rPr>
              <a:t>価値観</a:t>
            </a:r>
            <a:endParaRPr lang="en-US" altLang="ja-JP" sz="3200" b="1" dirty="0">
              <a:solidFill>
                <a:schemeClr val="accent1">
                  <a:lumMod val="50000"/>
                </a:schemeClr>
              </a:solidFill>
              <a:latin typeface="+mj-lt"/>
            </a:endParaRPr>
          </a:p>
          <a:p>
            <a:r>
              <a:rPr lang="ja-JP" altLang="en-US" sz="3200" dirty="0" smtClean="0">
                <a:solidFill>
                  <a:schemeClr val="accent2">
                    <a:lumMod val="50000"/>
                  </a:schemeClr>
                </a:solidFill>
                <a:latin typeface="+mj-lt"/>
              </a:rPr>
              <a:t>　</a:t>
            </a:r>
            <a:r>
              <a:rPr lang="ja-JP" altLang="ja-JP" sz="3200" dirty="0" smtClean="0">
                <a:solidFill>
                  <a:schemeClr val="accent2">
                    <a:lumMod val="50000"/>
                  </a:schemeClr>
                </a:solidFill>
                <a:latin typeface="+mj-lt"/>
              </a:rPr>
              <a:t>シンプル</a:t>
            </a:r>
            <a:r>
              <a:rPr lang="ja-JP" altLang="ja-JP" sz="3200" dirty="0">
                <a:solidFill>
                  <a:schemeClr val="accent2">
                    <a:lumMod val="50000"/>
                  </a:schemeClr>
                </a:solidFill>
                <a:latin typeface="+mj-lt"/>
              </a:rPr>
              <a:t>に</a:t>
            </a:r>
            <a:r>
              <a:rPr lang="ja-JP" altLang="ja-JP" sz="3200" dirty="0" smtClean="0">
                <a:solidFill>
                  <a:schemeClr val="accent2">
                    <a:lumMod val="50000"/>
                  </a:schemeClr>
                </a:solidFill>
                <a:latin typeface="+mj-lt"/>
              </a:rPr>
              <a:t>完結</a:t>
            </a:r>
            <a:r>
              <a:rPr lang="ja-JP" altLang="en-US" sz="3200" dirty="0" smtClean="0">
                <a:solidFill>
                  <a:schemeClr val="accent2">
                    <a:lumMod val="50000"/>
                  </a:schemeClr>
                </a:solidFill>
                <a:latin typeface="+mj-lt"/>
              </a:rPr>
              <a:t>している</a:t>
            </a:r>
            <a:r>
              <a:rPr lang="en-US" altLang="ja-JP" sz="3200" dirty="0" smtClean="0">
                <a:solidFill>
                  <a:schemeClr val="accent2">
                    <a:lumMod val="50000"/>
                  </a:schemeClr>
                </a:solidFill>
                <a:latin typeface="+mj-lt"/>
              </a:rPr>
              <a:t>?</a:t>
            </a:r>
          </a:p>
          <a:p>
            <a:r>
              <a:rPr kumimoji="1" lang="ja-JP" altLang="en-US" sz="3200" kern="1200" dirty="0">
                <a:solidFill>
                  <a:schemeClr val="accent2">
                    <a:lumMod val="50000"/>
                  </a:schemeClr>
                </a:solidFill>
                <a:latin typeface="+mj-lt"/>
                <a:ea typeface="Calibri"/>
                <a:cs typeface="Calibri"/>
                <a:sym typeface="Calibri"/>
              </a:rPr>
              <a:t>　</a:t>
            </a:r>
            <a:r>
              <a:rPr kumimoji="1" lang="ja-JP" altLang="en-US" sz="3200" kern="1200" dirty="0" smtClean="0">
                <a:solidFill>
                  <a:schemeClr val="accent2">
                    <a:lumMod val="50000"/>
                  </a:schemeClr>
                </a:solidFill>
                <a:latin typeface="+mj-lt"/>
                <a:ea typeface="Calibri"/>
                <a:cs typeface="Calibri"/>
                <a:sym typeface="Calibri"/>
              </a:rPr>
              <a:t>ディス</a:t>
            </a:r>
            <a:r>
              <a:rPr lang="ja-JP" altLang="en-US" sz="3200" dirty="0" smtClean="0">
                <a:solidFill>
                  <a:schemeClr val="accent2">
                    <a:lumMod val="50000"/>
                  </a:schemeClr>
                </a:solidFill>
                <a:latin typeface="+mj-lt"/>
              </a:rPr>
              <a:t>エイブリズム</a:t>
            </a:r>
            <a:r>
              <a:rPr kumimoji="1" lang="ja-JP" altLang="ja-JP" sz="3200" kern="1200" dirty="0" smtClean="0">
                <a:solidFill>
                  <a:schemeClr val="accent2">
                    <a:lumMod val="50000"/>
                  </a:schemeClr>
                </a:solidFill>
                <a:latin typeface="+mj-lt"/>
                <a:ea typeface="Calibri"/>
                <a:cs typeface="Calibri"/>
                <a:sym typeface="Calibri"/>
              </a:rPr>
              <a:t>の</a:t>
            </a:r>
            <a:r>
              <a:rPr kumimoji="1" lang="ja-JP" altLang="en-US" sz="3200" kern="1200" dirty="0" smtClean="0">
                <a:solidFill>
                  <a:schemeClr val="accent2">
                    <a:lumMod val="50000"/>
                  </a:schemeClr>
                </a:solidFill>
                <a:latin typeface="+mj-lt"/>
                <a:ea typeface="Calibri"/>
                <a:cs typeface="Calibri"/>
                <a:sym typeface="Calibri"/>
              </a:rPr>
              <a:t>「</a:t>
            </a:r>
            <a:r>
              <a:rPr kumimoji="1" lang="ja-JP" altLang="ja-JP" sz="3200" kern="1200" dirty="0" smtClean="0">
                <a:solidFill>
                  <a:schemeClr val="accent2">
                    <a:lumMod val="50000"/>
                  </a:schemeClr>
                </a:solidFill>
                <a:latin typeface="+mj-lt"/>
                <a:ea typeface="Calibri"/>
                <a:cs typeface="Calibri"/>
                <a:sym typeface="Calibri"/>
              </a:rPr>
              <a:t>根拠</a:t>
            </a:r>
            <a:r>
              <a:rPr kumimoji="1" lang="ja-JP" altLang="en-US" sz="3200" kern="1200" dirty="0" smtClean="0">
                <a:solidFill>
                  <a:schemeClr val="accent2">
                    <a:lumMod val="50000"/>
                  </a:schemeClr>
                </a:solidFill>
                <a:latin typeface="+mj-lt"/>
                <a:ea typeface="Calibri"/>
                <a:cs typeface="Calibri"/>
                <a:sym typeface="Calibri"/>
              </a:rPr>
              <a:t>」</a:t>
            </a:r>
            <a:r>
              <a:rPr lang="en-US" altLang="ja-JP" sz="3200" dirty="0" smtClean="0">
                <a:solidFill>
                  <a:schemeClr val="accent2">
                    <a:lumMod val="50000"/>
                  </a:schemeClr>
                </a:solidFill>
                <a:latin typeface="+mj-lt"/>
              </a:rPr>
              <a:t>?</a:t>
            </a:r>
          </a:p>
          <a:p>
            <a:endParaRPr lang="en-US" altLang="ja-JP" sz="2600" dirty="0" smtClean="0">
              <a:solidFill>
                <a:schemeClr val="accent1">
                  <a:lumMod val="50000"/>
                </a:schemeClr>
              </a:solidFill>
              <a:latin typeface="+mj-lt"/>
            </a:endParaRPr>
          </a:p>
          <a:p>
            <a:r>
              <a:rPr kumimoji="1" lang="ja-JP" altLang="en-US" sz="3200" kern="1200" dirty="0">
                <a:solidFill>
                  <a:schemeClr val="accent1">
                    <a:lumMod val="50000"/>
                  </a:schemeClr>
                </a:solidFill>
                <a:latin typeface="+mj-lt"/>
                <a:ea typeface="Calibri"/>
                <a:cs typeface="Calibri"/>
                <a:sym typeface="Calibri"/>
              </a:rPr>
              <a:t>「</a:t>
            </a:r>
            <a:r>
              <a:rPr kumimoji="1" lang="ja-JP" altLang="ja-JP" sz="3200" kern="1200" dirty="0">
                <a:solidFill>
                  <a:schemeClr val="accent1">
                    <a:lumMod val="50000"/>
                  </a:schemeClr>
                </a:solidFill>
                <a:latin typeface="+mj-lt"/>
                <a:ea typeface="Calibri"/>
                <a:cs typeface="Calibri"/>
                <a:sym typeface="Calibri"/>
              </a:rPr>
              <a:t>能力の</a:t>
            </a:r>
            <a:r>
              <a:rPr kumimoji="1" lang="ja-JP" altLang="ja-JP" sz="3200" kern="1200" dirty="0" smtClean="0">
                <a:solidFill>
                  <a:schemeClr val="accent1">
                    <a:lumMod val="50000"/>
                  </a:schemeClr>
                </a:solidFill>
                <a:latin typeface="+mj-lt"/>
                <a:ea typeface="Calibri"/>
                <a:cs typeface="Calibri"/>
                <a:sym typeface="Calibri"/>
              </a:rPr>
              <a:t>ある</a:t>
            </a:r>
            <a:r>
              <a:rPr kumimoji="1" lang="en-US" altLang="ja-JP" sz="3200" kern="1200" dirty="0" smtClean="0">
                <a:solidFill>
                  <a:schemeClr val="accent1">
                    <a:lumMod val="50000"/>
                  </a:schemeClr>
                </a:solidFill>
                <a:latin typeface="+mj-lt"/>
                <a:ea typeface="Calibri"/>
                <a:cs typeface="Calibri"/>
                <a:sym typeface="Calibri"/>
              </a:rPr>
              <a:t>/</a:t>
            </a:r>
            <a:r>
              <a:rPr kumimoji="1" lang="ja-JP" altLang="ja-JP" sz="3200" kern="1200" dirty="0">
                <a:solidFill>
                  <a:schemeClr val="accent1">
                    <a:lumMod val="50000"/>
                  </a:schemeClr>
                </a:solidFill>
                <a:latin typeface="+mj-lt"/>
                <a:ea typeface="Calibri"/>
                <a:cs typeface="Calibri"/>
                <a:sym typeface="Calibri"/>
              </a:rPr>
              <a:t>なし</a:t>
            </a:r>
            <a:r>
              <a:rPr kumimoji="1" lang="ja-JP" altLang="en-US" sz="3200" kern="1200" dirty="0" smtClean="0">
                <a:solidFill>
                  <a:schemeClr val="accent1">
                    <a:lumMod val="50000"/>
                  </a:schemeClr>
                </a:solidFill>
                <a:latin typeface="+mj-lt"/>
                <a:ea typeface="Calibri"/>
                <a:cs typeface="Calibri"/>
                <a:sym typeface="Calibri"/>
              </a:rPr>
              <a:t>」⇔</a:t>
            </a:r>
            <a:endParaRPr kumimoji="1" lang="en-US" altLang="ja-JP" sz="3200" kern="1200" dirty="0" smtClean="0">
              <a:solidFill>
                <a:schemeClr val="accent1">
                  <a:lumMod val="50000"/>
                </a:schemeClr>
              </a:solidFill>
              <a:latin typeface="+mj-lt"/>
              <a:ea typeface="Calibri"/>
              <a:cs typeface="Calibri"/>
              <a:sym typeface="Calibri"/>
            </a:endParaRPr>
          </a:p>
          <a:p>
            <a:r>
              <a:rPr kumimoji="1" lang="ja-JP" altLang="en-US" sz="3200" kern="1200" dirty="0" smtClean="0">
                <a:solidFill>
                  <a:schemeClr val="accent1">
                    <a:lumMod val="50000"/>
                  </a:schemeClr>
                </a:solidFill>
                <a:latin typeface="+mj-lt"/>
                <a:ea typeface="Calibri"/>
                <a:cs typeface="Calibri"/>
                <a:sym typeface="Calibri"/>
              </a:rPr>
              <a:t>「</a:t>
            </a:r>
            <a:r>
              <a:rPr kumimoji="1" lang="ja-JP" altLang="ja-JP" sz="3200" kern="1200" dirty="0" smtClean="0">
                <a:solidFill>
                  <a:schemeClr val="accent1">
                    <a:lumMod val="50000"/>
                  </a:schemeClr>
                </a:solidFill>
                <a:latin typeface="+mj-lt"/>
                <a:ea typeface="Calibri"/>
                <a:cs typeface="Calibri"/>
                <a:sym typeface="Calibri"/>
              </a:rPr>
              <a:t>良い</a:t>
            </a:r>
            <a:r>
              <a:rPr kumimoji="1" lang="en-US" altLang="ja-JP" sz="3200" kern="1200" dirty="0" smtClean="0">
                <a:solidFill>
                  <a:schemeClr val="accent1">
                    <a:lumMod val="50000"/>
                  </a:schemeClr>
                </a:solidFill>
                <a:latin typeface="+mj-lt"/>
                <a:ea typeface="Calibri"/>
                <a:cs typeface="Calibri"/>
                <a:sym typeface="Calibri"/>
              </a:rPr>
              <a:t>/</a:t>
            </a:r>
            <a:r>
              <a:rPr kumimoji="1" lang="ja-JP" altLang="ja-JP" sz="3200" kern="1200" dirty="0" smtClean="0">
                <a:solidFill>
                  <a:schemeClr val="accent1">
                    <a:lumMod val="50000"/>
                  </a:schemeClr>
                </a:solidFill>
                <a:latin typeface="+mj-lt"/>
                <a:ea typeface="Calibri"/>
                <a:cs typeface="Calibri"/>
                <a:sym typeface="Calibri"/>
              </a:rPr>
              <a:t>悪い</a:t>
            </a:r>
            <a:r>
              <a:rPr kumimoji="1" lang="ja-JP" altLang="en-US" sz="3200" kern="1200" dirty="0" smtClean="0">
                <a:solidFill>
                  <a:schemeClr val="accent1">
                    <a:lumMod val="50000"/>
                  </a:schemeClr>
                </a:solidFill>
                <a:latin typeface="+mj-lt"/>
                <a:ea typeface="Calibri"/>
                <a:cs typeface="Calibri"/>
                <a:sym typeface="Calibri"/>
              </a:rPr>
              <a:t>」⇔</a:t>
            </a:r>
            <a:endParaRPr kumimoji="1" lang="en-US" altLang="ja-JP" sz="3200" kern="1200" dirty="0" smtClean="0">
              <a:solidFill>
                <a:schemeClr val="accent1">
                  <a:lumMod val="50000"/>
                </a:schemeClr>
              </a:solidFill>
              <a:latin typeface="+mj-lt"/>
              <a:ea typeface="Calibri"/>
              <a:cs typeface="Calibri"/>
              <a:sym typeface="Calibri"/>
            </a:endParaRPr>
          </a:p>
          <a:p>
            <a:r>
              <a:rPr kumimoji="1" lang="ja-JP" altLang="en-US" sz="3200" kern="1200" dirty="0" smtClean="0">
                <a:solidFill>
                  <a:schemeClr val="accent1">
                    <a:lumMod val="50000"/>
                  </a:schemeClr>
                </a:solidFill>
                <a:latin typeface="+mj-lt"/>
                <a:ea typeface="Calibri"/>
                <a:cs typeface="Calibri"/>
                <a:sym typeface="Calibri"/>
              </a:rPr>
              <a:t>「</a:t>
            </a:r>
            <a:r>
              <a:rPr kumimoji="1" lang="ja-JP" altLang="ja-JP" sz="3200" kern="1200" dirty="0">
                <a:solidFill>
                  <a:schemeClr val="accent1">
                    <a:lumMod val="50000"/>
                  </a:schemeClr>
                </a:solidFill>
                <a:latin typeface="+mj-lt"/>
                <a:ea typeface="Calibri"/>
                <a:cs typeface="Calibri"/>
                <a:sym typeface="Calibri"/>
              </a:rPr>
              <a:t>健</a:t>
            </a:r>
            <a:r>
              <a:rPr kumimoji="1" lang="ja-JP" altLang="ja-JP" sz="3200" kern="1200" dirty="0" smtClean="0">
                <a:solidFill>
                  <a:schemeClr val="accent1">
                    <a:lumMod val="50000"/>
                  </a:schemeClr>
                </a:solidFill>
                <a:latin typeface="+mj-lt"/>
                <a:ea typeface="Calibri"/>
                <a:cs typeface="Calibri"/>
                <a:sym typeface="Calibri"/>
              </a:rPr>
              <a:t>常</a:t>
            </a:r>
            <a:r>
              <a:rPr kumimoji="1" lang="en-US" altLang="ja-JP" sz="3200" kern="1200" dirty="0">
                <a:solidFill>
                  <a:schemeClr val="accent1">
                    <a:lumMod val="50000"/>
                  </a:schemeClr>
                </a:solidFill>
                <a:latin typeface="+mj-lt"/>
                <a:ea typeface="Calibri"/>
                <a:cs typeface="Calibri"/>
                <a:sym typeface="Calibri"/>
              </a:rPr>
              <a:t>/</a:t>
            </a:r>
            <a:r>
              <a:rPr kumimoji="1" lang="ja-JP" altLang="ja-JP" sz="3200" kern="1200" dirty="0" smtClean="0">
                <a:solidFill>
                  <a:schemeClr val="accent1">
                    <a:lumMod val="50000"/>
                  </a:schemeClr>
                </a:solidFill>
                <a:latin typeface="+mj-lt"/>
                <a:ea typeface="Calibri"/>
                <a:cs typeface="Calibri"/>
                <a:sym typeface="Calibri"/>
              </a:rPr>
              <a:t>障害</a:t>
            </a:r>
            <a:r>
              <a:rPr kumimoji="1" lang="ja-JP" altLang="en-US" sz="3200" kern="1200" dirty="0" smtClean="0">
                <a:solidFill>
                  <a:schemeClr val="accent1">
                    <a:lumMod val="50000"/>
                  </a:schemeClr>
                </a:solidFill>
                <a:latin typeface="+mj-lt"/>
                <a:ea typeface="Calibri"/>
                <a:cs typeface="Calibri"/>
                <a:sym typeface="Calibri"/>
              </a:rPr>
              <a:t>」</a:t>
            </a:r>
            <a:r>
              <a:rPr kumimoji="1" lang="ja-JP" altLang="ja-JP" sz="3200" kern="1200" dirty="0" smtClean="0">
                <a:solidFill>
                  <a:schemeClr val="accent1">
                    <a:lumMod val="50000"/>
                  </a:schemeClr>
                </a:solidFill>
                <a:latin typeface="+mj-lt"/>
                <a:ea typeface="Calibri"/>
                <a:cs typeface="Calibri"/>
                <a:sym typeface="Calibri"/>
              </a:rPr>
              <a:t>は</a:t>
            </a:r>
            <a:r>
              <a:rPr kumimoji="1" lang="ja-JP" altLang="en-US" sz="3200" kern="1200" dirty="0" smtClean="0">
                <a:solidFill>
                  <a:schemeClr val="accent1">
                    <a:lumMod val="50000"/>
                  </a:schemeClr>
                </a:solidFill>
                <a:latin typeface="+mj-lt"/>
                <a:ea typeface="Calibri"/>
                <a:cs typeface="Calibri"/>
                <a:sym typeface="Calibri"/>
              </a:rPr>
              <a:t>常に単線的に結ばれるか</a:t>
            </a:r>
            <a:r>
              <a:rPr lang="en-US" altLang="ja-JP" sz="3200" dirty="0" smtClean="0">
                <a:solidFill>
                  <a:schemeClr val="accent1">
                    <a:lumMod val="50000"/>
                  </a:schemeClr>
                </a:solidFill>
                <a:latin typeface="+mj-lt"/>
              </a:rPr>
              <a:t>?</a:t>
            </a:r>
            <a:endParaRPr lang="en-US" altLang="ja-JP" sz="3200" dirty="0">
              <a:solidFill>
                <a:schemeClr val="accent1">
                  <a:lumMod val="50000"/>
                </a:schemeClr>
              </a:solidFill>
              <a:latin typeface="+mj-lt"/>
            </a:endParaRPr>
          </a:p>
          <a:p>
            <a:pPr lvl="0">
              <a:buSzPct val="25000"/>
            </a:pPr>
            <a:endParaRPr lang="en-US" altLang="ja-JP" sz="2400" dirty="0" smtClean="0">
              <a:solidFill>
                <a:schemeClr val="accent1">
                  <a:lumMod val="50000"/>
                </a:schemeClr>
              </a:solidFill>
              <a:latin typeface="+mj-lt"/>
            </a:endParaRPr>
          </a:p>
          <a:p>
            <a:pPr lvl="0">
              <a:buSzPct val="25000"/>
            </a:pPr>
            <a:r>
              <a:rPr lang="ja-JP" altLang="en-US" sz="3200" dirty="0" smtClean="0">
                <a:solidFill>
                  <a:schemeClr val="accent4">
                    <a:lumMod val="50000"/>
                  </a:schemeClr>
                </a:solidFill>
                <a:latin typeface="+mj-lt"/>
              </a:rPr>
              <a:t>「</a:t>
            </a:r>
            <a:r>
              <a:rPr lang="ja-JP" altLang="ja-JP" sz="3200" dirty="0" smtClean="0">
                <a:solidFill>
                  <a:schemeClr val="accent4">
                    <a:lumMod val="50000"/>
                  </a:schemeClr>
                </a:solidFill>
                <a:latin typeface="+mj-lt"/>
              </a:rPr>
              <a:t>能力がある</a:t>
            </a:r>
            <a:r>
              <a:rPr lang="en-US" altLang="ja-JP" sz="3200" dirty="0" smtClean="0">
                <a:solidFill>
                  <a:schemeClr val="accent4">
                    <a:lumMod val="50000"/>
                  </a:schemeClr>
                </a:solidFill>
                <a:latin typeface="+mj-lt"/>
              </a:rPr>
              <a:t>=</a:t>
            </a:r>
            <a:r>
              <a:rPr lang="ja-JP" altLang="en-US" sz="3200" dirty="0" smtClean="0">
                <a:solidFill>
                  <a:schemeClr val="accent4">
                    <a:lumMod val="50000"/>
                  </a:schemeClr>
                </a:solidFill>
                <a:latin typeface="+mj-lt"/>
              </a:rPr>
              <a:t>良い」が文言</a:t>
            </a:r>
            <a:r>
              <a:rPr lang="ja-JP" altLang="ja-JP" sz="3200" dirty="0" smtClean="0">
                <a:solidFill>
                  <a:schemeClr val="accent4">
                    <a:lumMod val="50000"/>
                  </a:schemeClr>
                </a:solidFill>
                <a:latin typeface="+mj-lt"/>
              </a:rPr>
              <a:t>通り</a:t>
            </a:r>
            <a:r>
              <a:rPr lang="ja-JP" altLang="en-US" sz="3200" dirty="0" smtClean="0">
                <a:solidFill>
                  <a:schemeClr val="accent4">
                    <a:lumMod val="50000"/>
                  </a:schemeClr>
                </a:solidFill>
                <a:latin typeface="+mj-lt"/>
              </a:rPr>
              <a:t>には一貫していない</a:t>
            </a:r>
            <a:r>
              <a:rPr lang="en-US" altLang="ja-JP" sz="3200" dirty="0" smtClean="0">
                <a:solidFill>
                  <a:schemeClr val="accent4">
                    <a:lumMod val="50000"/>
                  </a:schemeClr>
                </a:solidFill>
                <a:latin typeface="+mj-lt"/>
              </a:rPr>
              <a:t>4</a:t>
            </a:r>
            <a:r>
              <a:rPr lang="ja-JP" altLang="en-US" sz="3200" dirty="0" err="1" smtClean="0">
                <a:solidFill>
                  <a:schemeClr val="accent4">
                    <a:lumMod val="50000"/>
                  </a:schemeClr>
                </a:solidFill>
                <a:latin typeface="+mj-lt"/>
              </a:rPr>
              <a:t>つの</a:t>
            </a:r>
            <a:r>
              <a:rPr lang="ja-JP" altLang="en-US" sz="3200" dirty="0" smtClean="0">
                <a:solidFill>
                  <a:schemeClr val="accent4">
                    <a:lumMod val="50000"/>
                  </a:schemeClr>
                </a:solidFill>
                <a:latin typeface="+mj-lt"/>
              </a:rPr>
              <a:t>例</a:t>
            </a:r>
            <a:endParaRPr lang="en-US" altLang="ja-JP" sz="2400" dirty="0" smtClean="0">
              <a:solidFill>
                <a:schemeClr val="accent1">
                  <a:lumMod val="50000"/>
                </a:schemeClr>
              </a:solidFill>
              <a:latin typeface="+mj-lt"/>
            </a:endParaRPr>
          </a:p>
          <a:p>
            <a:r>
              <a:rPr lang="ja-JP" altLang="en-US" sz="3200" dirty="0">
                <a:solidFill>
                  <a:schemeClr val="accent2">
                    <a:lumMod val="50000"/>
                  </a:schemeClr>
                </a:solidFill>
                <a:latin typeface="+mj-lt"/>
              </a:rPr>
              <a:t>「</a:t>
            </a:r>
            <a:r>
              <a:rPr kumimoji="1" lang="ja-JP" altLang="ja-JP" sz="3200" kern="1200" dirty="0" smtClean="0">
                <a:solidFill>
                  <a:schemeClr val="accent2">
                    <a:lumMod val="50000"/>
                  </a:schemeClr>
                </a:solidFill>
                <a:latin typeface="+mj-lt"/>
                <a:ea typeface="Calibri"/>
                <a:cs typeface="Calibri"/>
                <a:sym typeface="Calibri"/>
              </a:rPr>
              <a:t>能力</a:t>
            </a:r>
            <a:r>
              <a:rPr kumimoji="1" lang="ja-JP" altLang="ja-JP" sz="3200" kern="1200" dirty="0">
                <a:solidFill>
                  <a:schemeClr val="accent2">
                    <a:lumMod val="50000"/>
                  </a:schemeClr>
                </a:solidFill>
                <a:latin typeface="+mj-lt"/>
                <a:ea typeface="Calibri"/>
                <a:cs typeface="Calibri"/>
                <a:sym typeface="Calibri"/>
              </a:rPr>
              <a:t>を</a:t>
            </a:r>
            <a:r>
              <a:rPr kumimoji="1" lang="ja-JP" altLang="ja-JP" sz="3200" u="sng" kern="1200" dirty="0" smtClean="0">
                <a:solidFill>
                  <a:schemeClr val="accent2">
                    <a:lumMod val="50000"/>
                  </a:schemeClr>
                </a:solidFill>
                <a:latin typeface="+mj-lt"/>
                <a:ea typeface="Calibri"/>
                <a:cs typeface="Calibri"/>
                <a:sym typeface="Calibri"/>
              </a:rPr>
              <a:t>持つ</a:t>
            </a:r>
            <a:r>
              <a:rPr lang="ja-JP" altLang="en-US" sz="3200" dirty="0" smtClean="0">
                <a:solidFill>
                  <a:schemeClr val="accent2">
                    <a:lumMod val="50000"/>
                  </a:schemeClr>
                </a:solidFill>
                <a:latin typeface="+mj-lt"/>
              </a:rPr>
              <a:t>」「</a:t>
            </a:r>
            <a:r>
              <a:rPr kumimoji="1" lang="ja-JP" altLang="ja-JP" sz="3200" u="sng" kern="1200" dirty="0" smtClean="0">
                <a:solidFill>
                  <a:schemeClr val="accent2">
                    <a:lumMod val="50000"/>
                  </a:schemeClr>
                </a:solidFill>
                <a:latin typeface="+mj-lt"/>
                <a:ea typeface="Calibri"/>
                <a:cs typeface="Calibri"/>
                <a:sym typeface="Calibri"/>
              </a:rPr>
              <a:t>できる</a:t>
            </a:r>
            <a:r>
              <a:rPr lang="ja-JP" altLang="en-US" sz="3200" dirty="0">
                <a:solidFill>
                  <a:schemeClr val="accent2">
                    <a:lumMod val="50000"/>
                  </a:schemeClr>
                </a:solidFill>
                <a:latin typeface="+mj-lt"/>
              </a:rPr>
              <a:t>」</a:t>
            </a:r>
            <a:r>
              <a:rPr kumimoji="1" lang="ja-JP" altLang="ja-JP" sz="3200" kern="1200" dirty="0" smtClean="0">
                <a:solidFill>
                  <a:schemeClr val="accent2">
                    <a:lumMod val="50000"/>
                  </a:schemeClr>
                </a:solidFill>
                <a:latin typeface="+mj-lt"/>
                <a:ea typeface="Calibri"/>
                <a:cs typeface="Calibri"/>
                <a:sym typeface="Calibri"/>
              </a:rPr>
              <a:t>と</a:t>
            </a:r>
            <a:r>
              <a:rPr kumimoji="1" lang="ja-JP" altLang="ja-JP" sz="3200" kern="1200" dirty="0">
                <a:solidFill>
                  <a:schemeClr val="accent2">
                    <a:lumMod val="50000"/>
                  </a:schemeClr>
                </a:solidFill>
                <a:latin typeface="+mj-lt"/>
                <a:ea typeface="Calibri"/>
                <a:cs typeface="Calibri"/>
                <a:sym typeface="Calibri"/>
              </a:rPr>
              <a:t>いった言葉</a:t>
            </a:r>
            <a:r>
              <a:rPr kumimoji="1" lang="ja-JP" altLang="ja-JP" sz="3200" kern="1200" dirty="0" smtClean="0">
                <a:solidFill>
                  <a:schemeClr val="accent2">
                    <a:lumMod val="50000"/>
                  </a:schemeClr>
                </a:solidFill>
                <a:latin typeface="+mj-lt"/>
                <a:ea typeface="Calibri"/>
                <a:cs typeface="Calibri"/>
                <a:sym typeface="Calibri"/>
              </a:rPr>
              <a:t>に</a:t>
            </a:r>
            <a:r>
              <a:rPr kumimoji="1" lang="ja-JP" altLang="en-US" sz="3200" kern="1200" dirty="0" smtClean="0">
                <a:solidFill>
                  <a:schemeClr val="accent2">
                    <a:lumMod val="50000"/>
                  </a:schemeClr>
                </a:solidFill>
                <a:latin typeface="+mj-lt"/>
                <a:ea typeface="Calibri"/>
                <a:cs typeface="Calibri"/>
                <a:sym typeface="Calibri"/>
              </a:rPr>
              <a:t>下線</a:t>
            </a:r>
          </a:p>
        </p:txBody>
      </p:sp>
      <p:sp>
        <p:nvSpPr>
          <p:cNvPr id="7" name="正方形/長方形 6"/>
          <p:cNvSpPr/>
          <p:nvPr/>
        </p:nvSpPr>
        <p:spPr>
          <a:xfrm>
            <a:off x="7110575" y="1040616"/>
            <a:ext cx="2284075" cy="2431435"/>
          </a:xfrm>
          <a:prstGeom prst="rect">
            <a:avLst/>
          </a:prstGeom>
        </p:spPr>
        <p:txBody>
          <a:bodyPr wrap="square">
            <a:spAutoFit/>
          </a:bodyPr>
          <a:lstStyle/>
          <a:p>
            <a:pPr algn="ctr"/>
            <a:r>
              <a:rPr kumimoji="1" lang="ja-JP" altLang="ja-JP" sz="3200" b="1" kern="1200" dirty="0" smtClean="0">
                <a:solidFill>
                  <a:srgbClr val="FF3300"/>
                </a:solidFill>
                <a:latin typeface="Calibri"/>
                <a:ea typeface="Calibri"/>
                <a:cs typeface="Calibri"/>
                <a:sym typeface="Calibri"/>
              </a:rPr>
              <a:t>能力</a:t>
            </a:r>
            <a:r>
              <a:rPr kumimoji="1" lang="ja-JP" altLang="en-US" sz="3200" b="1" kern="1200" dirty="0" smtClean="0">
                <a:solidFill>
                  <a:srgbClr val="FF3300"/>
                </a:solidFill>
                <a:latin typeface="Calibri"/>
                <a:ea typeface="Calibri"/>
                <a:cs typeface="Calibri"/>
                <a:sym typeface="Calibri"/>
              </a:rPr>
              <a:t>が</a:t>
            </a:r>
            <a:r>
              <a:rPr kumimoji="1" lang="ja-JP" altLang="ja-JP" sz="3200" b="1" kern="1200" dirty="0" smtClean="0">
                <a:solidFill>
                  <a:srgbClr val="FF3300"/>
                </a:solidFill>
                <a:latin typeface="Calibri"/>
                <a:ea typeface="Calibri"/>
                <a:cs typeface="Calibri"/>
                <a:sym typeface="Calibri"/>
              </a:rPr>
              <a:t>ある</a:t>
            </a:r>
            <a:endParaRPr kumimoji="1" lang="en-US" altLang="ja-JP" sz="3200" b="1" kern="1200" dirty="0" smtClean="0">
              <a:solidFill>
                <a:srgbClr val="FF3300"/>
              </a:solidFill>
              <a:latin typeface="Calibri"/>
              <a:ea typeface="Calibri"/>
              <a:cs typeface="Calibri"/>
              <a:sym typeface="Calibri"/>
            </a:endParaRPr>
          </a:p>
          <a:p>
            <a:pPr algn="ctr"/>
            <a:endParaRPr kumimoji="1" lang="en-US" altLang="ja-JP" sz="2800" b="1" kern="1200" dirty="0" smtClean="0">
              <a:solidFill>
                <a:srgbClr val="FF3300"/>
              </a:solidFill>
              <a:latin typeface="Calibri"/>
              <a:ea typeface="Calibri"/>
              <a:cs typeface="Calibri"/>
              <a:sym typeface="Calibri"/>
            </a:endParaRPr>
          </a:p>
          <a:p>
            <a:pPr algn="ctr"/>
            <a:r>
              <a:rPr kumimoji="1" lang="ja-JP" altLang="ja-JP" sz="3200" b="1" kern="1200" dirty="0" smtClean="0">
                <a:solidFill>
                  <a:srgbClr val="FF3300"/>
                </a:solidFill>
                <a:latin typeface="Calibri"/>
                <a:ea typeface="Calibri"/>
                <a:cs typeface="Calibri"/>
                <a:sym typeface="Calibri"/>
              </a:rPr>
              <a:t>良い</a:t>
            </a:r>
            <a:endParaRPr kumimoji="1" lang="en-US" altLang="ja-JP" sz="3200" b="1" kern="1200" dirty="0" smtClean="0">
              <a:solidFill>
                <a:srgbClr val="FF3300"/>
              </a:solidFill>
              <a:latin typeface="Calibri"/>
              <a:ea typeface="Calibri"/>
              <a:cs typeface="Calibri"/>
              <a:sym typeface="Calibri"/>
            </a:endParaRPr>
          </a:p>
          <a:p>
            <a:pPr algn="ctr"/>
            <a:endParaRPr kumimoji="1" lang="en-US" altLang="ja-JP" sz="2800" b="1" kern="1200" dirty="0" smtClean="0">
              <a:solidFill>
                <a:srgbClr val="FF3300"/>
              </a:solidFill>
              <a:latin typeface="Calibri"/>
              <a:ea typeface="Calibri"/>
              <a:cs typeface="Calibri"/>
              <a:sym typeface="Calibri"/>
            </a:endParaRPr>
          </a:p>
          <a:p>
            <a:pPr algn="ctr"/>
            <a:r>
              <a:rPr kumimoji="1" lang="ja-JP" altLang="ja-JP" sz="3200" b="1" kern="1200" dirty="0" smtClean="0">
                <a:solidFill>
                  <a:srgbClr val="FF3300"/>
                </a:solidFill>
                <a:latin typeface="Calibri"/>
                <a:ea typeface="Calibri"/>
                <a:cs typeface="Calibri"/>
                <a:sym typeface="Calibri"/>
              </a:rPr>
              <a:t>健常</a:t>
            </a:r>
            <a:endParaRPr kumimoji="1" lang="en-US" altLang="ja-JP" sz="3200" b="1" kern="1200" dirty="0">
              <a:solidFill>
                <a:srgbClr val="FF3300"/>
              </a:solidFill>
              <a:latin typeface="Calibri"/>
              <a:ea typeface="Calibri"/>
              <a:cs typeface="Calibri"/>
              <a:sym typeface="Calibri"/>
            </a:endParaRPr>
          </a:p>
        </p:txBody>
      </p:sp>
      <p:sp>
        <p:nvSpPr>
          <p:cNvPr id="3" name="正方形/長方形 2"/>
          <p:cNvSpPr/>
          <p:nvPr/>
        </p:nvSpPr>
        <p:spPr>
          <a:xfrm>
            <a:off x="9694423" y="1040616"/>
            <a:ext cx="2363323" cy="2431435"/>
          </a:xfrm>
          <a:prstGeom prst="rect">
            <a:avLst/>
          </a:prstGeom>
        </p:spPr>
        <p:txBody>
          <a:bodyPr wrap="square">
            <a:spAutoFit/>
          </a:bodyPr>
          <a:lstStyle/>
          <a:p>
            <a:pPr algn="ctr"/>
            <a:r>
              <a:rPr kumimoji="1" lang="ja-JP" altLang="ja-JP" sz="3200" b="1" kern="1200" dirty="0" smtClean="0">
                <a:solidFill>
                  <a:schemeClr val="accent3">
                    <a:lumMod val="75000"/>
                  </a:schemeClr>
                </a:solidFill>
                <a:latin typeface="Calibri"/>
                <a:ea typeface="Calibri"/>
                <a:cs typeface="Calibri"/>
                <a:sym typeface="Calibri"/>
              </a:rPr>
              <a:t>能力</a:t>
            </a:r>
            <a:r>
              <a:rPr kumimoji="1" lang="ja-JP" altLang="en-US" sz="3200" b="1" kern="1200" dirty="0">
                <a:solidFill>
                  <a:schemeClr val="accent3">
                    <a:lumMod val="75000"/>
                  </a:schemeClr>
                </a:solidFill>
                <a:latin typeface="Calibri"/>
                <a:ea typeface="Calibri"/>
                <a:cs typeface="Calibri"/>
                <a:sym typeface="Calibri"/>
              </a:rPr>
              <a:t>が</a:t>
            </a:r>
            <a:r>
              <a:rPr kumimoji="1" lang="ja-JP" altLang="ja-JP" sz="3200" b="1" kern="1200" dirty="0">
                <a:solidFill>
                  <a:schemeClr val="accent3">
                    <a:lumMod val="75000"/>
                  </a:schemeClr>
                </a:solidFill>
                <a:latin typeface="Calibri"/>
                <a:ea typeface="Calibri"/>
                <a:cs typeface="Calibri"/>
                <a:sym typeface="Calibri"/>
              </a:rPr>
              <a:t>な</a:t>
            </a:r>
            <a:r>
              <a:rPr kumimoji="1" lang="ja-JP" altLang="en-US" sz="3200" b="1" kern="1200" dirty="0">
                <a:solidFill>
                  <a:schemeClr val="accent3">
                    <a:lumMod val="75000"/>
                  </a:schemeClr>
                </a:solidFill>
                <a:latin typeface="Calibri"/>
                <a:ea typeface="Calibri"/>
                <a:cs typeface="Calibri"/>
                <a:sym typeface="Calibri"/>
              </a:rPr>
              <a:t>い</a:t>
            </a:r>
            <a:endParaRPr kumimoji="1" lang="en-US" altLang="ja-JP" sz="3200" b="1" kern="1200" dirty="0">
              <a:solidFill>
                <a:schemeClr val="accent3">
                  <a:lumMod val="75000"/>
                </a:schemeClr>
              </a:solidFill>
              <a:latin typeface="Calibri"/>
              <a:ea typeface="Calibri"/>
              <a:cs typeface="Calibri"/>
              <a:sym typeface="Calibri"/>
            </a:endParaRPr>
          </a:p>
          <a:p>
            <a:pPr algn="ctr"/>
            <a:endParaRPr kumimoji="1" lang="en-US" altLang="ja-JP" sz="2800" b="1" kern="1200" dirty="0">
              <a:solidFill>
                <a:schemeClr val="accent3">
                  <a:lumMod val="75000"/>
                </a:schemeClr>
              </a:solidFill>
              <a:latin typeface="Calibri"/>
              <a:ea typeface="Calibri"/>
              <a:cs typeface="Calibri"/>
              <a:sym typeface="Calibri"/>
            </a:endParaRPr>
          </a:p>
          <a:p>
            <a:pPr algn="ctr"/>
            <a:r>
              <a:rPr kumimoji="1" lang="ja-JP" altLang="ja-JP" sz="3200" b="1" kern="1200" dirty="0" smtClean="0">
                <a:solidFill>
                  <a:schemeClr val="accent3">
                    <a:lumMod val="75000"/>
                  </a:schemeClr>
                </a:solidFill>
                <a:latin typeface="Calibri"/>
                <a:ea typeface="Calibri"/>
                <a:cs typeface="Calibri"/>
                <a:sym typeface="Calibri"/>
              </a:rPr>
              <a:t>悪い</a:t>
            </a:r>
            <a:endParaRPr kumimoji="1" lang="en-US" altLang="ja-JP" sz="3200" b="1" kern="1200" dirty="0">
              <a:solidFill>
                <a:schemeClr val="accent3">
                  <a:lumMod val="75000"/>
                </a:schemeClr>
              </a:solidFill>
              <a:latin typeface="Calibri"/>
              <a:ea typeface="Calibri"/>
              <a:cs typeface="Calibri"/>
              <a:sym typeface="Calibri"/>
            </a:endParaRPr>
          </a:p>
          <a:p>
            <a:pPr algn="ctr"/>
            <a:endParaRPr kumimoji="1" lang="en-US" altLang="ja-JP" sz="2800" b="1" kern="1200" dirty="0" smtClean="0">
              <a:solidFill>
                <a:schemeClr val="accent3">
                  <a:lumMod val="75000"/>
                </a:schemeClr>
              </a:solidFill>
              <a:latin typeface="Calibri"/>
              <a:ea typeface="Calibri"/>
              <a:cs typeface="Calibri"/>
              <a:sym typeface="Calibri"/>
            </a:endParaRPr>
          </a:p>
          <a:p>
            <a:pPr algn="ctr"/>
            <a:r>
              <a:rPr kumimoji="1" lang="ja-JP" altLang="ja-JP" sz="3200" b="1" kern="1200" dirty="0" smtClean="0">
                <a:solidFill>
                  <a:schemeClr val="accent3">
                    <a:lumMod val="75000"/>
                  </a:schemeClr>
                </a:solidFill>
                <a:latin typeface="Calibri"/>
                <a:ea typeface="Calibri"/>
                <a:cs typeface="Calibri"/>
                <a:sym typeface="Calibri"/>
              </a:rPr>
              <a:t>障害</a:t>
            </a:r>
            <a:endParaRPr kumimoji="1" lang="en-US" altLang="ja-JP" sz="3200" b="1" kern="1200" dirty="0">
              <a:solidFill>
                <a:schemeClr val="accent3">
                  <a:lumMod val="75000"/>
                </a:schemeClr>
              </a:solidFill>
              <a:latin typeface="Calibri"/>
              <a:ea typeface="Calibri"/>
              <a:cs typeface="Calibri"/>
              <a:sym typeface="Calibri"/>
            </a:endParaRPr>
          </a:p>
        </p:txBody>
      </p:sp>
      <p:sp>
        <p:nvSpPr>
          <p:cNvPr id="11" name="正方形/長方形 10"/>
          <p:cNvSpPr/>
          <p:nvPr/>
        </p:nvSpPr>
        <p:spPr>
          <a:xfrm>
            <a:off x="9338305" y="2249794"/>
            <a:ext cx="466794" cy="646331"/>
          </a:xfrm>
          <a:prstGeom prst="rect">
            <a:avLst/>
          </a:prstGeom>
        </p:spPr>
        <p:txBody>
          <a:bodyPr wrap="none">
            <a:spAutoFit/>
          </a:bodyPr>
          <a:lstStyle/>
          <a:p>
            <a:r>
              <a:rPr lang="en-US" altLang="ja-JP" sz="3600" b="1" dirty="0">
                <a:solidFill>
                  <a:schemeClr val="accent1">
                    <a:lumMod val="50000"/>
                  </a:schemeClr>
                </a:solidFill>
              </a:rPr>
              <a:t>?</a:t>
            </a:r>
            <a:endParaRPr lang="ja-JP" altLang="en-US" sz="3600" b="1" dirty="0"/>
          </a:p>
        </p:txBody>
      </p:sp>
      <p:sp>
        <p:nvSpPr>
          <p:cNvPr id="97" name="Shape 97"/>
          <p:cNvSpPr/>
          <p:nvPr/>
        </p:nvSpPr>
        <p:spPr>
          <a:xfrm>
            <a:off x="229191" y="394995"/>
            <a:ext cx="7728035" cy="583573"/>
          </a:xfrm>
          <a:prstGeom prst="rect">
            <a:avLst/>
          </a:prstGeom>
          <a:solidFill>
            <a:schemeClr val="accent3">
              <a:lumMod val="20000"/>
              <a:lumOff val="80000"/>
              <a:alpha val="49803"/>
            </a:schemeClr>
          </a:solidFill>
          <a:ln>
            <a:noFill/>
          </a:ln>
        </p:spPr>
        <p:txBody>
          <a:bodyPr lIns="91425" tIns="45700" rIns="91425" bIns="45700" anchor="t" anchorCtr="0">
            <a:noAutofit/>
          </a:bodyPr>
          <a:lstStyle/>
          <a:p>
            <a:r>
              <a:rPr lang="ja-JP" altLang="ja-JP" sz="3200" b="1" dirty="0">
                <a:solidFill>
                  <a:schemeClr val="accent5">
                    <a:lumMod val="50000"/>
                  </a:schemeClr>
                </a:solidFill>
              </a:rPr>
              <a:t>導入</a:t>
            </a:r>
            <a:r>
              <a:rPr lang="ja-JP" altLang="ja-JP" sz="3200" b="1" dirty="0" smtClean="0">
                <a:solidFill>
                  <a:schemeClr val="accent5">
                    <a:lumMod val="50000"/>
                  </a:schemeClr>
                </a:solidFill>
              </a:rPr>
              <a:t>③</a:t>
            </a:r>
            <a:r>
              <a:rPr lang="ja-JP" altLang="en-US" sz="3200" b="1" dirty="0">
                <a:solidFill>
                  <a:schemeClr val="accent5">
                    <a:lumMod val="50000"/>
                  </a:schemeClr>
                </a:solidFill>
              </a:rPr>
              <a:t> </a:t>
            </a:r>
            <a:r>
              <a:rPr lang="en-US" altLang="ja-JP" sz="3200" b="1" dirty="0" smtClean="0">
                <a:solidFill>
                  <a:schemeClr val="accent5">
                    <a:lumMod val="50000"/>
                  </a:schemeClr>
                </a:solidFill>
              </a:rPr>
              <a:t>Ableism</a:t>
            </a:r>
            <a:r>
              <a:rPr lang="ja-JP" altLang="en-US" sz="3200" b="1" dirty="0" smtClean="0">
                <a:solidFill>
                  <a:schemeClr val="accent5">
                    <a:lumMod val="50000"/>
                  </a:schemeClr>
                </a:solidFill>
              </a:rPr>
              <a:t>と</a:t>
            </a:r>
            <a:r>
              <a:rPr lang="en-US" altLang="ja-JP" sz="3200" b="1" dirty="0" err="1" smtClean="0">
                <a:solidFill>
                  <a:schemeClr val="accent5">
                    <a:lumMod val="50000"/>
                  </a:schemeClr>
                </a:solidFill>
              </a:rPr>
              <a:t>disableism</a:t>
            </a:r>
            <a:r>
              <a:rPr lang="ja-JP" altLang="en-US" sz="3200" b="1" dirty="0" smtClean="0">
                <a:solidFill>
                  <a:schemeClr val="accent5">
                    <a:lumMod val="50000"/>
                  </a:schemeClr>
                </a:solidFill>
              </a:rPr>
              <a:t>の関係とは</a:t>
            </a:r>
            <a:endParaRPr lang="ja-JP" altLang="ja-JP" sz="3200" dirty="0">
              <a:solidFill>
                <a:schemeClr val="accent5">
                  <a:lumMod val="50000"/>
                </a:schemeClr>
              </a:solidFill>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p:nvPr/>
        </p:nvSpPr>
        <p:spPr>
          <a:xfrm>
            <a:off x="309403" y="362911"/>
            <a:ext cx="10743608" cy="584774"/>
          </a:xfrm>
          <a:prstGeom prst="rect">
            <a:avLst/>
          </a:prstGeom>
          <a:solidFill>
            <a:schemeClr val="accent3">
              <a:lumMod val="20000"/>
              <a:lumOff val="80000"/>
              <a:alpha val="49803"/>
            </a:schemeClr>
          </a:solidFill>
          <a:ln>
            <a:noFill/>
          </a:ln>
        </p:spPr>
        <p:txBody>
          <a:bodyPr lIns="91425" tIns="45700" rIns="91425" bIns="45700" anchor="t" anchorCtr="0">
            <a:noAutofit/>
          </a:bodyPr>
          <a:lstStyle/>
          <a:p>
            <a:pPr>
              <a:buSzPct val="25000"/>
            </a:pPr>
            <a:r>
              <a:rPr lang="ja-JP" altLang="en-US" sz="3200" b="1" dirty="0" smtClean="0">
                <a:solidFill>
                  <a:schemeClr val="accent5">
                    <a:lumMod val="50000"/>
                  </a:schemeClr>
                </a:solidFill>
                <a:sym typeface="Arial"/>
              </a:rPr>
              <a:t>理由① </a:t>
            </a:r>
            <a:r>
              <a:rPr lang="ja-JP" altLang="ja-JP" sz="3200" b="1" dirty="0" smtClean="0">
                <a:solidFill>
                  <a:schemeClr val="accent5">
                    <a:lumMod val="50000"/>
                  </a:schemeClr>
                </a:solidFill>
              </a:rPr>
              <a:t>能力</a:t>
            </a:r>
            <a:r>
              <a:rPr lang="ja-JP" altLang="ja-JP" sz="3200" b="1" dirty="0">
                <a:solidFill>
                  <a:schemeClr val="accent5">
                    <a:lumMod val="50000"/>
                  </a:schemeClr>
                </a:solidFill>
              </a:rPr>
              <a:t>が</a:t>
            </a:r>
            <a:r>
              <a:rPr lang="ja-JP" altLang="ja-JP" sz="3200" b="1" dirty="0" smtClean="0">
                <a:solidFill>
                  <a:schemeClr val="accent5">
                    <a:lumMod val="50000"/>
                  </a:schemeClr>
                </a:solidFill>
              </a:rPr>
              <a:t>ある</a:t>
            </a:r>
            <a:r>
              <a:rPr lang="ja-JP" altLang="en-US" sz="3200" b="1" dirty="0" smtClean="0">
                <a:solidFill>
                  <a:schemeClr val="accent5">
                    <a:lumMod val="50000"/>
                  </a:schemeClr>
                </a:solidFill>
              </a:rPr>
              <a:t> </a:t>
            </a:r>
            <a:r>
              <a:rPr lang="en-US" altLang="ja-JP" sz="3200" b="1" dirty="0" smtClean="0">
                <a:solidFill>
                  <a:schemeClr val="accent5">
                    <a:lumMod val="50000"/>
                  </a:schemeClr>
                </a:solidFill>
              </a:rPr>
              <a:t>(</a:t>
            </a:r>
            <a:r>
              <a:rPr lang="ja-JP" altLang="ja-JP" sz="3200" b="1" dirty="0">
                <a:solidFill>
                  <a:schemeClr val="accent5">
                    <a:lumMod val="50000"/>
                  </a:schemeClr>
                </a:solidFill>
              </a:rPr>
              <a:t>認められる</a:t>
            </a:r>
            <a:r>
              <a:rPr lang="en-US" altLang="ja-JP" sz="3200" b="1" dirty="0">
                <a:solidFill>
                  <a:schemeClr val="accent5">
                    <a:lumMod val="50000"/>
                  </a:schemeClr>
                </a:solidFill>
              </a:rPr>
              <a:t>), </a:t>
            </a:r>
            <a:r>
              <a:rPr lang="ja-JP" altLang="ja-JP" sz="3200" b="1" dirty="0">
                <a:solidFill>
                  <a:schemeClr val="accent5">
                    <a:lumMod val="50000"/>
                  </a:schemeClr>
                </a:solidFill>
              </a:rPr>
              <a:t>からあとの処遇が</a:t>
            </a:r>
            <a:r>
              <a:rPr lang="ja-JP" altLang="ja-JP" sz="3200" b="1" dirty="0" smtClean="0">
                <a:solidFill>
                  <a:schemeClr val="accent5">
                    <a:lumMod val="50000"/>
                  </a:schemeClr>
                </a:solidFill>
              </a:rPr>
              <a:t>異なる</a:t>
            </a:r>
            <a:endParaRPr lang="en-US" altLang="ja-JP" sz="3200" b="1" dirty="0">
              <a:solidFill>
                <a:schemeClr val="accent5">
                  <a:lumMod val="50000"/>
                </a:schemeClr>
              </a:solidFill>
            </a:endParaRPr>
          </a:p>
        </p:txBody>
      </p:sp>
      <p:sp>
        <p:nvSpPr>
          <p:cNvPr id="98" name="Shape 98"/>
          <p:cNvSpPr/>
          <p:nvPr/>
        </p:nvSpPr>
        <p:spPr>
          <a:xfrm>
            <a:off x="344842" y="1341538"/>
            <a:ext cx="11973432" cy="5310299"/>
          </a:xfrm>
          <a:prstGeom prst="rect">
            <a:avLst/>
          </a:prstGeom>
          <a:noFill/>
          <a:ln>
            <a:noFill/>
          </a:ln>
        </p:spPr>
        <p:txBody>
          <a:bodyPr lIns="91425" tIns="45700" rIns="91425" bIns="45700" anchor="t" anchorCtr="0">
            <a:noAutofit/>
          </a:bodyPr>
          <a:lstStyle/>
          <a:p>
            <a:r>
              <a:rPr lang="en-US" altLang="ja-JP" sz="3200" i="1" dirty="0">
                <a:solidFill>
                  <a:schemeClr val="accent1">
                    <a:lumMod val="50000"/>
                  </a:schemeClr>
                </a:solidFill>
              </a:rPr>
              <a:t>“</a:t>
            </a:r>
            <a:r>
              <a:rPr lang="ja-JP" altLang="ja-JP" sz="3200" i="1" dirty="0">
                <a:solidFill>
                  <a:schemeClr val="accent1">
                    <a:lumMod val="50000"/>
                  </a:schemeClr>
                </a:solidFill>
              </a:rPr>
              <a:t>知的障害の人は忍耐強いという</a:t>
            </a:r>
            <a:endParaRPr lang="en-US" altLang="ja-JP" sz="3200" i="1" dirty="0">
              <a:solidFill>
                <a:schemeClr val="accent1">
                  <a:lumMod val="50000"/>
                </a:schemeClr>
              </a:solidFill>
            </a:endParaRPr>
          </a:p>
          <a:p>
            <a:r>
              <a:rPr lang="ja-JP" altLang="ja-JP" sz="3200" i="1" dirty="0">
                <a:solidFill>
                  <a:schemeClr val="accent1">
                    <a:lumMod val="50000"/>
                  </a:schemeClr>
                </a:solidFill>
              </a:rPr>
              <a:t>とても素晴らしい</a:t>
            </a:r>
            <a:r>
              <a:rPr lang="ja-JP" altLang="ja-JP" sz="3200" i="1" u="sng" dirty="0">
                <a:solidFill>
                  <a:schemeClr val="accent1">
                    <a:lumMod val="50000"/>
                  </a:schemeClr>
                </a:solidFill>
              </a:rPr>
              <a:t>長所をもって</a:t>
            </a:r>
            <a:r>
              <a:rPr lang="ja-JP" altLang="ja-JP" sz="3200" i="1" dirty="0">
                <a:solidFill>
                  <a:schemeClr val="accent1">
                    <a:lumMod val="50000"/>
                  </a:schemeClr>
                </a:solidFill>
              </a:rPr>
              <a:t>いて</a:t>
            </a:r>
            <a:r>
              <a:rPr lang="en-US" altLang="ja-JP" sz="3200" i="1" dirty="0">
                <a:solidFill>
                  <a:schemeClr val="accent1">
                    <a:lumMod val="50000"/>
                  </a:schemeClr>
                </a:solidFill>
              </a:rPr>
              <a:t>, </a:t>
            </a:r>
          </a:p>
          <a:p>
            <a:r>
              <a:rPr lang="ja-JP" altLang="ja-JP" sz="3200" i="1" dirty="0">
                <a:solidFill>
                  <a:schemeClr val="accent1">
                    <a:lumMod val="50000"/>
                  </a:schemeClr>
                </a:solidFill>
              </a:rPr>
              <a:t>同じ作業</a:t>
            </a:r>
            <a:r>
              <a:rPr lang="ja-JP" altLang="ja-JP" sz="3200" i="1" dirty="0" smtClean="0">
                <a:solidFill>
                  <a:schemeClr val="accent1">
                    <a:lumMod val="50000"/>
                  </a:schemeClr>
                </a:solidFill>
              </a:rPr>
              <a:t>を</a:t>
            </a:r>
            <a:r>
              <a:rPr lang="ja-JP" altLang="en-US" sz="3200" i="1" dirty="0" smtClean="0">
                <a:solidFill>
                  <a:schemeClr val="accent1">
                    <a:lumMod val="50000"/>
                  </a:schemeClr>
                </a:solidFill>
              </a:rPr>
              <a:t>ずっと</a:t>
            </a:r>
            <a:r>
              <a:rPr lang="ja-JP" altLang="ja-JP" sz="3200" i="1" dirty="0" smtClean="0">
                <a:solidFill>
                  <a:schemeClr val="accent1">
                    <a:lumMod val="50000"/>
                  </a:schemeClr>
                </a:solidFill>
              </a:rPr>
              <a:t>こなす</a:t>
            </a:r>
            <a:r>
              <a:rPr lang="ja-JP" altLang="ja-JP" sz="3200" i="1" dirty="0">
                <a:solidFill>
                  <a:schemeClr val="accent1">
                    <a:lumMod val="50000"/>
                  </a:schemeClr>
                </a:solidFill>
              </a:rPr>
              <a:t>ことが</a:t>
            </a:r>
            <a:r>
              <a:rPr lang="ja-JP" altLang="ja-JP" sz="3200" i="1" u="sng" dirty="0">
                <a:solidFill>
                  <a:schemeClr val="accent1">
                    <a:lumMod val="50000"/>
                  </a:schemeClr>
                </a:solidFill>
              </a:rPr>
              <a:t>できます</a:t>
            </a:r>
            <a:r>
              <a:rPr lang="en-US" altLang="ja-JP" sz="3200" i="1" dirty="0">
                <a:solidFill>
                  <a:schemeClr val="accent1">
                    <a:lumMod val="50000"/>
                  </a:schemeClr>
                </a:solidFill>
              </a:rPr>
              <a:t>”</a:t>
            </a:r>
          </a:p>
          <a:p>
            <a:endParaRPr lang="en-US" altLang="ja-JP" sz="1200" i="1" dirty="0">
              <a:solidFill>
                <a:schemeClr val="accent1">
                  <a:lumMod val="50000"/>
                </a:schemeClr>
              </a:solidFill>
            </a:endParaRPr>
          </a:p>
          <a:p>
            <a:r>
              <a:rPr lang="en-US" altLang="ja-JP" sz="3200" dirty="0">
                <a:solidFill>
                  <a:schemeClr val="accent2">
                    <a:lumMod val="50000"/>
                  </a:schemeClr>
                </a:solidFill>
              </a:rPr>
              <a:t>&gt;</a:t>
            </a:r>
            <a:r>
              <a:rPr lang="ja-JP" altLang="en-US" sz="3200" dirty="0">
                <a:solidFill>
                  <a:schemeClr val="accent2">
                    <a:lumMod val="50000"/>
                  </a:schemeClr>
                </a:solidFill>
              </a:rPr>
              <a:t>地域別最低賃金を分配されているとは限らない</a:t>
            </a:r>
            <a:endParaRPr lang="en-US" altLang="ja-JP" sz="3200" dirty="0">
              <a:solidFill>
                <a:schemeClr val="accent2">
                  <a:lumMod val="50000"/>
                </a:schemeClr>
              </a:solidFill>
            </a:endParaRPr>
          </a:p>
          <a:p>
            <a:endParaRPr lang="en-US" altLang="ja-JP" sz="2400" dirty="0">
              <a:solidFill>
                <a:schemeClr val="accent1">
                  <a:lumMod val="50000"/>
                </a:schemeClr>
              </a:solidFill>
            </a:endParaRPr>
          </a:p>
          <a:p>
            <a:r>
              <a:rPr lang="ja-JP" altLang="ja-JP" sz="3200" dirty="0">
                <a:solidFill>
                  <a:schemeClr val="accent1">
                    <a:lumMod val="50000"/>
                  </a:schemeClr>
                </a:solidFill>
              </a:rPr>
              <a:t>「なくてもいい」と扱われる</a:t>
            </a:r>
            <a:r>
              <a:rPr lang="ja-JP" altLang="ja-JP" sz="3200" u="sng" dirty="0">
                <a:solidFill>
                  <a:schemeClr val="accent1">
                    <a:lumMod val="50000"/>
                  </a:schemeClr>
                </a:solidFill>
              </a:rPr>
              <a:t>能力</a:t>
            </a:r>
            <a:endParaRPr lang="en-US" altLang="ja-JP" sz="3200" dirty="0">
              <a:solidFill>
                <a:schemeClr val="accent1">
                  <a:lumMod val="50000"/>
                </a:schemeClr>
              </a:solidFill>
            </a:endParaRPr>
          </a:p>
          <a:p>
            <a:r>
              <a:rPr lang="ja-JP" altLang="en-US" sz="3200" dirty="0">
                <a:solidFill>
                  <a:schemeClr val="accent2">
                    <a:lumMod val="50000"/>
                  </a:schemeClr>
                </a:solidFill>
              </a:rPr>
              <a:t>　</a:t>
            </a:r>
            <a:r>
              <a:rPr lang="ja-JP" altLang="ja-JP" sz="3200" dirty="0">
                <a:solidFill>
                  <a:schemeClr val="accent2">
                    <a:lumMod val="50000"/>
                  </a:schemeClr>
                </a:solidFill>
              </a:rPr>
              <a:t>性的な｢</a:t>
            </a:r>
            <a:r>
              <a:rPr lang="ja-JP" altLang="ja-JP" sz="3200" u="sng" dirty="0">
                <a:solidFill>
                  <a:schemeClr val="accent2">
                    <a:lumMod val="50000"/>
                  </a:schemeClr>
                </a:solidFill>
              </a:rPr>
              <a:t>機能</a:t>
            </a:r>
            <a:r>
              <a:rPr lang="ja-JP" altLang="ja-JP" sz="3200" dirty="0">
                <a:solidFill>
                  <a:schemeClr val="accent2">
                    <a:lumMod val="50000"/>
                  </a:schemeClr>
                </a:solidFill>
              </a:rPr>
              <a:t>｣</a:t>
            </a:r>
            <a:endParaRPr lang="en-US" altLang="ja-JP" sz="3200" dirty="0">
              <a:solidFill>
                <a:schemeClr val="accent2">
                  <a:lumMod val="50000"/>
                </a:schemeClr>
              </a:solidFill>
            </a:endParaRPr>
          </a:p>
          <a:p>
            <a:endParaRPr lang="en-US" altLang="ja-JP" sz="2400" dirty="0">
              <a:solidFill>
                <a:schemeClr val="accent1">
                  <a:lumMod val="50000"/>
                </a:schemeClr>
              </a:solidFill>
            </a:endParaRPr>
          </a:p>
          <a:p>
            <a:r>
              <a:rPr lang="ja-JP" altLang="en-US" sz="3200" dirty="0">
                <a:solidFill>
                  <a:schemeClr val="accent1">
                    <a:lumMod val="50000"/>
                  </a:schemeClr>
                </a:solidFill>
              </a:rPr>
              <a:t>活用されても</a:t>
            </a:r>
            <a:r>
              <a:rPr lang="ja-JP" altLang="ja-JP" sz="3200" dirty="0">
                <a:solidFill>
                  <a:schemeClr val="accent1">
                    <a:lumMod val="50000"/>
                  </a:schemeClr>
                </a:solidFill>
              </a:rPr>
              <a:t>評価され</a:t>
            </a:r>
            <a:r>
              <a:rPr lang="ja-JP" altLang="en-US" sz="3200" dirty="0">
                <a:solidFill>
                  <a:schemeClr val="accent1">
                    <a:lumMod val="50000"/>
                  </a:schemeClr>
                </a:solidFill>
              </a:rPr>
              <a:t>にくい</a:t>
            </a:r>
            <a:r>
              <a:rPr lang="en-US" altLang="ja-JP" sz="3200" dirty="0">
                <a:solidFill>
                  <a:schemeClr val="accent1">
                    <a:lumMod val="50000"/>
                  </a:schemeClr>
                </a:solidFill>
              </a:rPr>
              <a:t>, </a:t>
            </a:r>
            <a:r>
              <a:rPr lang="ja-JP" altLang="en-US" sz="3200" dirty="0">
                <a:solidFill>
                  <a:schemeClr val="accent1">
                    <a:lumMod val="50000"/>
                  </a:schemeClr>
                </a:solidFill>
              </a:rPr>
              <a:t>実績とされにくい業績</a:t>
            </a:r>
            <a:endParaRPr lang="en-US" altLang="ja-JP" sz="3200" dirty="0">
              <a:solidFill>
                <a:schemeClr val="accent1">
                  <a:lumMod val="50000"/>
                </a:schemeClr>
              </a:solidFill>
            </a:endParaRPr>
          </a:p>
          <a:p>
            <a:r>
              <a:rPr lang="ja-JP" altLang="en-US" sz="3200" dirty="0">
                <a:solidFill>
                  <a:schemeClr val="accent2">
                    <a:lumMod val="50000"/>
                  </a:schemeClr>
                </a:solidFill>
              </a:rPr>
              <a:t>　</a:t>
            </a:r>
            <a:r>
              <a:rPr lang="ja-JP" altLang="ja-JP" sz="3200" dirty="0">
                <a:solidFill>
                  <a:schemeClr val="accent2">
                    <a:lumMod val="50000"/>
                  </a:schemeClr>
                </a:solidFill>
              </a:rPr>
              <a:t>理論</a:t>
            </a:r>
            <a:r>
              <a:rPr lang="en-US" altLang="ja-JP" sz="3200" dirty="0">
                <a:solidFill>
                  <a:schemeClr val="accent2">
                    <a:lumMod val="50000"/>
                  </a:schemeClr>
                </a:solidFill>
              </a:rPr>
              <a:t> &gt;</a:t>
            </a:r>
            <a:r>
              <a:rPr lang="ja-JP" altLang="en-US" sz="3200" dirty="0">
                <a:solidFill>
                  <a:schemeClr val="accent2">
                    <a:lumMod val="50000"/>
                  </a:schemeClr>
                </a:solidFill>
              </a:rPr>
              <a:t>実践 </a:t>
            </a:r>
            <a:r>
              <a:rPr lang="en-US" altLang="ja-JP" sz="3200" dirty="0">
                <a:solidFill>
                  <a:schemeClr val="accent2">
                    <a:lumMod val="50000"/>
                  </a:schemeClr>
                </a:solidFill>
              </a:rPr>
              <a:t>&gt;</a:t>
            </a:r>
            <a:r>
              <a:rPr lang="ja-JP" altLang="ja-JP" sz="3200" dirty="0" smtClean="0">
                <a:solidFill>
                  <a:schemeClr val="accent2">
                    <a:lumMod val="50000"/>
                  </a:schemeClr>
                </a:solidFill>
              </a:rPr>
              <a:t>翻訳</a:t>
            </a:r>
            <a:endParaRPr lang="en-US" altLang="ja-JP" sz="3200" dirty="0">
              <a:solidFill>
                <a:schemeClr val="accent2">
                  <a:lumMod val="50000"/>
                </a:schemeClr>
              </a:solidFill>
            </a:endParaRPr>
          </a:p>
        </p:txBody>
      </p:sp>
    </p:spTree>
    <p:extLst>
      <p:ext uri="{BB962C8B-B14F-4D97-AF65-F5344CB8AC3E}">
        <p14:creationId xmlns:p14="http://schemas.microsoft.com/office/powerpoint/2010/main" val="3347652130"/>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p:nvPr/>
        </p:nvSpPr>
        <p:spPr>
          <a:xfrm>
            <a:off x="321595" y="362911"/>
            <a:ext cx="4957541" cy="567531"/>
          </a:xfrm>
          <a:prstGeom prst="rect">
            <a:avLst/>
          </a:prstGeom>
          <a:solidFill>
            <a:schemeClr val="accent3">
              <a:lumMod val="20000"/>
              <a:lumOff val="80000"/>
              <a:alpha val="49803"/>
            </a:schemeClr>
          </a:solidFill>
          <a:ln>
            <a:noFill/>
          </a:ln>
        </p:spPr>
        <p:txBody>
          <a:bodyPr lIns="91425" tIns="45700" rIns="91425" bIns="45700" anchor="t" anchorCtr="0">
            <a:noAutofit/>
          </a:bodyPr>
          <a:lstStyle/>
          <a:p>
            <a:pPr>
              <a:buSzPct val="25000"/>
            </a:pPr>
            <a:r>
              <a:rPr lang="ja-JP" altLang="ja-JP" sz="3200" b="1" dirty="0" smtClean="0">
                <a:solidFill>
                  <a:schemeClr val="accent5">
                    <a:lumMod val="50000"/>
                  </a:schemeClr>
                </a:solidFill>
              </a:rPr>
              <a:t>理由②</a:t>
            </a:r>
            <a:r>
              <a:rPr lang="ja-JP" altLang="en-US" sz="3200" b="1" dirty="0" smtClean="0">
                <a:solidFill>
                  <a:schemeClr val="accent5">
                    <a:lumMod val="50000"/>
                  </a:schemeClr>
                </a:solidFill>
              </a:rPr>
              <a:t> </a:t>
            </a:r>
            <a:r>
              <a:rPr lang="ja-JP" altLang="ja-JP" sz="3200" b="1" dirty="0" smtClean="0">
                <a:solidFill>
                  <a:schemeClr val="accent5">
                    <a:lumMod val="50000"/>
                  </a:schemeClr>
                </a:solidFill>
              </a:rPr>
              <a:t>｢</a:t>
            </a:r>
            <a:r>
              <a:rPr lang="ja-JP" altLang="ja-JP" sz="3200" b="1" dirty="0">
                <a:solidFill>
                  <a:schemeClr val="accent5">
                    <a:lumMod val="50000"/>
                  </a:schemeClr>
                </a:solidFill>
              </a:rPr>
              <a:t>懸り稽古</a:t>
            </a:r>
            <a:r>
              <a:rPr lang="ja-JP" altLang="ja-JP" sz="3200" b="1" dirty="0" smtClean="0">
                <a:solidFill>
                  <a:schemeClr val="accent5">
                    <a:lumMod val="50000"/>
                  </a:schemeClr>
                </a:solidFill>
              </a:rPr>
              <a:t>｣論</a:t>
            </a:r>
            <a:r>
              <a:rPr lang="en-US" altLang="ja-JP" sz="3200" b="1" dirty="0" smtClean="0">
                <a:solidFill>
                  <a:schemeClr val="accent5">
                    <a:lumMod val="50000"/>
                  </a:schemeClr>
                </a:solidFill>
              </a:rPr>
              <a:t> </a:t>
            </a:r>
            <a:r>
              <a:rPr lang="ja-JP" altLang="ja-JP" sz="3200" b="1" dirty="0" smtClean="0">
                <a:solidFill>
                  <a:schemeClr val="accent5">
                    <a:lumMod val="50000"/>
                  </a:schemeClr>
                </a:solidFill>
              </a:rPr>
              <a:t>再び</a:t>
            </a:r>
            <a:endParaRPr lang="ja-JP" altLang="ja-JP" sz="3200" dirty="0">
              <a:solidFill>
                <a:schemeClr val="accent5">
                  <a:lumMod val="50000"/>
                </a:schemeClr>
              </a:solidFill>
            </a:endParaRPr>
          </a:p>
        </p:txBody>
      </p:sp>
      <p:sp>
        <p:nvSpPr>
          <p:cNvPr id="159" name="Shape 159"/>
          <p:cNvSpPr/>
          <p:nvPr/>
        </p:nvSpPr>
        <p:spPr>
          <a:xfrm>
            <a:off x="309400" y="1341538"/>
            <a:ext cx="11716948" cy="5173562"/>
          </a:xfrm>
          <a:prstGeom prst="rect">
            <a:avLst/>
          </a:prstGeom>
          <a:noFill/>
          <a:ln>
            <a:noFill/>
          </a:ln>
        </p:spPr>
        <p:txBody>
          <a:bodyPr lIns="91425" tIns="45700" rIns="91425" bIns="45700" anchor="t" anchorCtr="0">
            <a:noAutofit/>
          </a:bodyPr>
          <a:lstStyle/>
          <a:p>
            <a:r>
              <a:rPr lang="ja-JP" altLang="en-US" sz="3000" b="1" dirty="0" smtClean="0">
                <a:solidFill>
                  <a:schemeClr val="accent1">
                    <a:lumMod val="50000"/>
                  </a:schemeClr>
                </a:solidFill>
              </a:rPr>
              <a:t>聾教育における「障害」の構築 </a:t>
            </a:r>
            <a:r>
              <a:rPr lang="en-US" altLang="ja-JP" sz="3000" b="1" dirty="0" smtClean="0">
                <a:solidFill>
                  <a:schemeClr val="accent1">
                    <a:lumMod val="50000"/>
                  </a:schemeClr>
                </a:solidFill>
              </a:rPr>
              <a:t>(</a:t>
            </a:r>
            <a:r>
              <a:rPr lang="ja-JP" altLang="en-US" sz="3000" b="1" dirty="0" smtClean="0">
                <a:solidFill>
                  <a:schemeClr val="accent1">
                    <a:lumMod val="50000"/>
                  </a:schemeClr>
                </a:solidFill>
              </a:rPr>
              <a:t>口話法の擁護システム</a:t>
            </a:r>
            <a:r>
              <a:rPr lang="en-US" altLang="ja-JP" sz="3000" b="1" dirty="0" smtClean="0">
                <a:solidFill>
                  <a:schemeClr val="accent1">
                    <a:lumMod val="50000"/>
                  </a:schemeClr>
                </a:solidFill>
              </a:rPr>
              <a:t>)</a:t>
            </a:r>
          </a:p>
          <a:p>
            <a:endParaRPr lang="en-US" altLang="ja-JP" sz="1200" b="1" dirty="0" smtClean="0">
              <a:solidFill>
                <a:schemeClr val="accent1">
                  <a:lumMod val="50000"/>
                </a:schemeClr>
              </a:solidFill>
            </a:endParaRPr>
          </a:p>
          <a:p>
            <a:r>
              <a:rPr lang="en-US" altLang="ja-JP" sz="2800" i="1" dirty="0" smtClean="0">
                <a:solidFill>
                  <a:schemeClr val="accent2">
                    <a:lumMod val="50000"/>
                  </a:schemeClr>
                </a:solidFill>
              </a:rPr>
              <a:t>“</a:t>
            </a:r>
            <a:r>
              <a:rPr kumimoji="1" lang="ja-JP" altLang="ja-JP" sz="2800" i="1" kern="1200" dirty="0">
                <a:solidFill>
                  <a:schemeClr val="accent2">
                    <a:lumMod val="50000"/>
                  </a:schemeClr>
                </a:solidFill>
                <a:latin typeface="Calibri"/>
                <a:ea typeface="Calibri"/>
                <a:cs typeface="Calibri"/>
                <a:sym typeface="Calibri"/>
              </a:rPr>
              <a:t>結局、一生懸命口話法に習熟するしか道は</a:t>
            </a:r>
            <a:r>
              <a:rPr kumimoji="1" lang="ja-JP" altLang="ja-JP" sz="2800" i="1" kern="1200" dirty="0" smtClean="0">
                <a:solidFill>
                  <a:schemeClr val="accent2">
                    <a:lumMod val="50000"/>
                  </a:schemeClr>
                </a:solidFill>
                <a:latin typeface="Calibri"/>
                <a:ea typeface="Calibri"/>
                <a:cs typeface="Calibri"/>
                <a:sym typeface="Calibri"/>
              </a:rPr>
              <a:t>ない</a:t>
            </a:r>
            <a:r>
              <a:rPr lang="ja-JP" altLang="ja-JP" sz="2800" i="1" dirty="0" smtClean="0">
                <a:solidFill>
                  <a:schemeClr val="accent2">
                    <a:lumMod val="50000"/>
                  </a:schemeClr>
                </a:solidFill>
              </a:rPr>
              <a:t>。</a:t>
            </a:r>
            <a:r>
              <a:rPr lang="en-US" altLang="ja-JP" sz="2800" i="1" dirty="0" smtClean="0">
                <a:solidFill>
                  <a:schemeClr val="accent2">
                    <a:lumMod val="50000"/>
                  </a:schemeClr>
                </a:solidFill>
              </a:rPr>
              <a:t>”</a:t>
            </a:r>
            <a:r>
              <a:rPr lang="ja-JP" altLang="ja-JP" sz="2800" i="1" dirty="0" smtClean="0">
                <a:solidFill>
                  <a:schemeClr val="accent2">
                    <a:lumMod val="50000"/>
                  </a:schemeClr>
                </a:solidFill>
              </a:rPr>
              <a:t>（</a:t>
            </a:r>
            <a:r>
              <a:rPr lang="ja-JP" altLang="ja-JP" sz="2800" i="1" dirty="0">
                <a:solidFill>
                  <a:schemeClr val="accent2">
                    <a:lumMod val="50000"/>
                  </a:schemeClr>
                </a:solidFill>
              </a:rPr>
              <a:t>略）</a:t>
            </a:r>
            <a:endParaRPr lang="en-US" altLang="ja-JP" sz="2800" i="1" dirty="0" smtClean="0">
              <a:solidFill>
                <a:schemeClr val="accent2">
                  <a:lumMod val="50000"/>
                </a:schemeClr>
              </a:solidFill>
            </a:endParaRPr>
          </a:p>
          <a:p>
            <a:r>
              <a:rPr lang="en-US" altLang="ja-JP" sz="2800" i="1" dirty="0" smtClean="0">
                <a:solidFill>
                  <a:schemeClr val="accent2">
                    <a:lumMod val="50000"/>
                  </a:schemeClr>
                </a:solidFill>
              </a:rPr>
              <a:t>“</a:t>
            </a:r>
            <a:r>
              <a:rPr lang="ja-JP" altLang="ja-JP" sz="2800" i="1" dirty="0" smtClean="0">
                <a:solidFill>
                  <a:schemeClr val="accent2">
                    <a:lumMod val="50000"/>
                  </a:schemeClr>
                </a:solidFill>
              </a:rPr>
              <a:t>では</a:t>
            </a:r>
            <a:r>
              <a:rPr lang="ja-JP" altLang="ja-JP" sz="2800" i="1" dirty="0">
                <a:solidFill>
                  <a:schemeClr val="accent2">
                    <a:lumMod val="50000"/>
                  </a:schemeClr>
                </a:solidFill>
              </a:rPr>
              <a:t>、｢名人｣ならば十分な成功をおさめているのだろうか</a:t>
            </a:r>
            <a:r>
              <a:rPr lang="ja-JP" altLang="ja-JP" sz="2800" i="1" dirty="0" smtClean="0">
                <a:solidFill>
                  <a:schemeClr val="accent2">
                    <a:lumMod val="50000"/>
                  </a:schemeClr>
                </a:solidFill>
              </a:rPr>
              <a:t>。</a:t>
            </a:r>
            <a:endParaRPr lang="en-US" altLang="ja-JP" sz="2800" i="1" dirty="0" smtClean="0">
              <a:solidFill>
                <a:schemeClr val="accent2">
                  <a:lumMod val="50000"/>
                </a:schemeClr>
              </a:solidFill>
            </a:endParaRPr>
          </a:p>
          <a:p>
            <a:r>
              <a:rPr lang="ja-JP" altLang="ja-JP" sz="2800" i="1" dirty="0" smtClean="0">
                <a:solidFill>
                  <a:schemeClr val="accent2">
                    <a:lumMod val="50000"/>
                  </a:schemeClr>
                </a:solidFill>
              </a:rPr>
              <a:t>そこ</a:t>
            </a:r>
            <a:r>
              <a:rPr lang="ja-JP" altLang="ja-JP" sz="2800" i="1" dirty="0">
                <a:solidFill>
                  <a:schemeClr val="accent2">
                    <a:lumMod val="50000"/>
                  </a:schemeClr>
                </a:solidFill>
              </a:rPr>
              <a:t>にもまた抜け出せないロジックが存在する</a:t>
            </a:r>
            <a:r>
              <a:rPr lang="ja-JP" altLang="ja-JP" sz="2800" i="1" dirty="0" smtClean="0">
                <a:solidFill>
                  <a:schemeClr val="accent2">
                    <a:lumMod val="50000"/>
                  </a:schemeClr>
                </a:solidFill>
              </a:rPr>
              <a:t>。</a:t>
            </a:r>
            <a:endParaRPr lang="en-US" altLang="ja-JP" sz="2800" i="1" dirty="0" smtClean="0">
              <a:solidFill>
                <a:schemeClr val="accent2">
                  <a:lumMod val="50000"/>
                </a:schemeClr>
              </a:solidFill>
            </a:endParaRPr>
          </a:p>
          <a:p>
            <a:r>
              <a:rPr lang="ja-JP" altLang="ja-JP" sz="2800" i="1" dirty="0" smtClean="0">
                <a:solidFill>
                  <a:schemeClr val="accent2">
                    <a:lumMod val="50000"/>
                  </a:schemeClr>
                </a:solidFill>
              </a:rPr>
              <a:t>すで</a:t>
            </a:r>
            <a:r>
              <a:rPr lang="ja-JP" altLang="ja-JP" sz="2800" i="1" dirty="0">
                <a:solidFill>
                  <a:schemeClr val="accent2">
                    <a:lumMod val="50000"/>
                  </a:schemeClr>
                </a:solidFill>
              </a:rPr>
              <a:t>にその人は｢名人｣であるが故に</a:t>
            </a:r>
            <a:r>
              <a:rPr lang="ja-JP" altLang="ja-JP" sz="2800" i="1" dirty="0" smtClean="0">
                <a:solidFill>
                  <a:schemeClr val="accent2">
                    <a:lumMod val="50000"/>
                  </a:schemeClr>
                </a:solidFill>
              </a:rPr>
              <a:t>、</a:t>
            </a:r>
            <a:endParaRPr lang="en-US" altLang="ja-JP" sz="2800" i="1" dirty="0" smtClean="0">
              <a:solidFill>
                <a:schemeClr val="accent2">
                  <a:lumMod val="50000"/>
                </a:schemeClr>
              </a:solidFill>
            </a:endParaRPr>
          </a:p>
          <a:p>
            <a:r>
              <a:rPr lang="ja-JP" altLang="ja-JP" sz="2800" i="1" dirty="0" smtClean="0">
                <a:solidFill>
                  <a:schemeClr val="accent2">
                    <a:lumMod val="50000"/>
                  </a:schemeClr>
                </a:solidFill>
              </a:rPr>
              <a:t>その</a:t>
            </a:r>
            <a:r>
              <a:rPr lang="ja-JP" altLang="ja-JP" sz="2800" i="1" dirty="0">
                <a:solidFill>
                  <a:schemeClr val="accent2">
                    <a:lumMod val="50000"/>
                  </a:schemeClr>
                </a:solidFill>
              </a:rPr>
              <a:t>｢失敗｣は｢失敗｣にはならないのである</a:t>
            </a:r>
            <a:r>
              <a:rPr lang="ja-JP" altLang="ja-JP" sz="2800" i="1" dirty="0" smtClean="0">
                <a:solidFill>
                  <a:schemeClr val="accent2">
                    <a:lumMod val="50000"/>
                  </a:schemeClr>
                </a:solidFill>
              </a:rPr>
              <a:t>。</a:t>
            </a:r>
            <a:r>
              <a:rPr lang="en-US" altLang="ja-JP" sz="2800" i="1" dirty="0" smtClean="0">
                <a:solidFill>
                  <a:schemeClr val="accent2">
                    <a:lumMod val="50000"/>
                  </a:schemeClr>
                </a:solidFill>
              </a:rPr>
              <a:t>”</a:t>
            </a:r>
            <a:r>
              <a:rPr lang="ja-JP" altLang="ja-JP" sz="2800" i="1" dirty="0" smtClean="0">
                <a:solidFill>
                  <a:schemeClr val="accent2">
                    <a:lumMod val="50000"/>
                  </a:schemeClr>
                </a:solidFill>
              </a:rPr>
              <a:t>（</a:t>
            </a:r>
            <a:r>
              <a:rPr lang="ja-JP" altLang="ja-JP" sz="2800" i="1" dirty="0">
                <a:solidFill>
                  <a:schemeClr val="accent2">
                    <a:lumMod val="50000"/>
                  </a:schemeClr>
                </a:solidFill>
              </a:rPr>
              <a:t>略）</a:t>
            </a:r>
            <a:endParaRPr lang="ja-JP" altLang="ja-JP" sz="2800" dirty="0">
              <a:solidFill>
                <a:schemeClr val="accent2">
                  <a:lumMod val="50000"/>
                </a:schemeClr>
              </a:solidFill>
            </a:endParaRPr>
          </a:p>
          <a:p>
            <a:r>
              <a:rPr lang="en-US" altLang="ja-JP" sz="2800" i="1" dirty="0" smtClean="0">
                <a:solidFill>
                  <a:schemeClr val="accent2">
                    <a:lumMod val="50000"/>
                  </a:schemeClr>
                </a:solidFill>
              </a:rPr>
              <a:t>“</a:t>
            </a:r>
            <a:r>
              <a:rPr lang="ja-JP" altLang="ja-JP" sz="2800" i="1" dirty="0" smtClean="0">
                <a:solidFill>
                  <a:schemeClr val="accent2">
                    <a:lumMod val="50000"/>
                  </a:schemeClr>
                </a:solidFill>
              </a:rPr>
              <a:t>｢</a:t>
            </a:r>
            <a:r>
              <a:rPr lang="ja-JP" altLang="ja-JP" sz="2800" i="1" dirty="0">
                <a:solidFill>
                  <a:schemeClr val="accent2">
                    <a:lumMod val="50000"/>
                  </a:schemeClr>
                </a:solidFill>
              </a:rPr>
              <a:t>あの先生がやったから、ここまで伸ばすことができた</a:t>
            </a:r>
            <a:r>
              <a:rPr lang="ja-JP" altLang="ja-JP" sz="2800" i="1" dirty="0" smtClean="0">
                <a:solidFill>
                  <a:schemeClr val="accent2">
                    <a:lumMod val="50000"/>
                  </a:schemeClr>
                </a:solidFill>
              </a:rPr>
              <a:t>。</a:t>
            </a:r>
            <a:endParaRPr lang="en-US" altLang="ja-JP" sz="2800" i="1" dirty="0" smtClean="0">
              <a:solidFill>
                <a:schemeClr val="accent2">
                  <a:lumMod val="50000"/>
                </a:schemeClr>
              </a:solidFill>
            </a:endParaRPr>
          </a:p>
          <a:p>
            <a:r>
              <a:rPr lang="ja-JP" altLang="ja-JP" sz="2800" i="1" dirty="0" smtClean="0">
                <a:solidFill>
                  <a:schemeClr val="accent2">
                    <a:lumMod val="50000"/>
                  </a:schemeClr>
                </a:solidFill>
              </a:rPr>
              <a:t>ほか</a:t>
            </a:r>
            <a:r>
              <a:rPr lang="ja-JP" altLang="ja-JP" sz="2800" i="1" dirty="0">
                <a:solidFill>
                  <a:schemeClr val="accent2">
                    <a:lumMod val="50000"/>
                  </a:schemeClr>
                </a:solidFill>
              </a:rPr>
              <a:t>の人がやったら、目も当てられなかっただろう｣と</a:t>
            </a:r>
            <a:r>
              <a:rPr lang="ja-JP" altLang="ja-JP" sz="2800" i="1" dirty="0" smtClean="0">
                <a:solidFill>
                  <a:schemeClr val="accent2">
                    <a:lumMod val="50000"/>
                  </a:schemeClr>
                </a:solidFill>
              </a:rPr>
              <a:t>され</a:t>
            </a:r>
            <a:r>
              <a:rPr lang="en-US" altLang="ja-JP" sz="2800" i="1" dirty="0" smtClean="0">
                <a:solidFill>
                  <a:schemeClr val="accent2">
                    <a:lumMod val="50000"/>
                  </a:schemeClr>
                </a:solidFill>
              </a:rPr>
              <a:t>”</a:t>
            </a:r>
            <a:r>
              <a:rPr lang="ja-JP" altLang="ja-JP" sz="2800" i="1" dirty="0" smtClean="0">
                <a:solidFill>
                  <a:schemeClr val="accent2">
                    <a:lumMod val="50000"/>
                  </a:schemeClr>
                </a:solidFill>
              </a:rPr>
              <a:t>（略）</a:t>
            </a:r>
            <a:endParaRPr lang="ja-JP" altLang="ja-JP" sz="2800" dirty="0">
              <a:solidFill>
                <a:schemeClr val="accent2">
                  <a:lumMod val="50000"/>
                </a:schemeClr>
              </a:solidFill>
            </a:endParaRPr>
          </a:p>
          <a:p>
            <a:r>
              <a:rPr lang="en-US" altLang="ja-JP" sz="2800" i="1" dirty="0" smtClean="0">
                <a:solidFill>
                  <a:schemeClr val="accent2">
                    <a:lumMod val="50000"/>
                  </a:schemeClr>
                </a:solidFill>
              </a:rPr>
              <a:t>“</a:t>
            </a:r>
            <a:r>
              <a:rPr lang="ja-JP" altLang="ja-JP" sz="2800" i="1" dirty="0" smtClean="0">
                <a:solidFill>
                  <a:schemeClr val="accent2">
                    <a:lumMod val="50000"/>
                  </a:schemeClr>
                </a:solidFill>
              </a:rPr>
              <a:t>結局</a:t>
            </a:r>
            <a:r>
              <a:rPr lang="ja-JP" altLang="ja-JP" sz="2800" i="1" dirty="0">
                <a:solidFill>
                  <a:schemeClr val="accent2">
                    <a:lumMod val="50000"/>
                  </a:schemeClr>
                </a:solidFill>
              </a:rPr>
              <a:t>、口話法という理念自体は傷つかないのである</a:t>
            </a:r>
            <a:r>
              <a:rPr lang="ja-JP" altLang="ja-JP" sz="2800" i="1" dirty="0" smtClean="0">
                <a:solidFill>
                  <a:schemeClr val="accent2">
                    <a:lumMod val="50000"/>
                  </a:schemeClr>
                </a:solidFill>
              </a:rPr>
              <a:t>。</a:t>
            </a:r>
            <a:r>
              <a:rPr lang="en-US" altLang="ja-JP" sz="2800" i="1" dirty="0" smtClean="0">
                <a:solidFill>
                  <a:schemeClr val="accent2">
                    <a:lumMod val="50000"/>
                  </a:schemeClr>
                </a:solidFill>
              </a:rPr>
              <a:t>”</a:t>
            </a:r>
          </a:p>
          <a:p>
            <a:pPr algn="r"/>
            <a:r>
              <a:rPr lang="en-US" altLang="ja-JP" sz="3000" dirty="0" smtClean="0">
                <a:solidFill>
                  <a:schemeClr val="tx2">
                    <a:lumMod val="25000"/>
                  </a:schemeClr>
                </a:solidFill>
              </a:rPr>
              <a:t>(</a:t>
            </a:r>
            <a:r>
              <a:rPr lang="ja-JP" altLang="en-US" sz="3000" dirty="0" smtClean="0">
                <a:solidFill>
                  <a:schemeClr val="tx2">
                    <a:lumMod val="25000"/>
                  </a:schemeClr>
                </a:solidFill>
              </a:rPr>
              <a:t>金澤 </a:t>
            </a:r>
            <a:r>
              <a:rPr lang="en-US" altLang="ja-JP" sz="3000" dirty="0" smtClean="0">
                <a:solidFill>
                  <a:schemeClr val="tx2">
                    <a:lumMod val="25000"/>
                  </a:schemeClr>
                </a:solidFill>
              </a:rPr>
              <a:t>1999)</a:t>
            </a:r>
            <a:endParaRPr lang="ja-JP" altLang="ja-JP" sz="3000" dirty="0" smtClean="0">
              <a:solidFill>
                <a:schemeClr val="tx2">
                  <a:lumMod val="25000"/>
                </a:schemeClr>
              </a:solidFill>
            </a:endParaRPr>
          </a:p>
          <a:p>
            <a:endParaRPr lang="en-US" altLang="ja-JP" sz="600" dirty="0">
              <a:solidFill>
                <a:schemeClr val="accent4">
                  <a:lumMod val="50000"/>
                </a:schemeClr>
              </a:solidFill>
            </a:endParaRPr>
          </a:p>
          <a:p>
            <a:r>
              <a:rPr lang="en-US" altLang="ja-JP" sz="3000" dirty="0" smtClean="0">
                <a:solidFill>
                  <a:schemeClr val="accent4">
                    <a:lumMod val="50000"/>
                  </a:schemeClr>
                </a:solidFill>
              </a:rPr>
              <a:t>&gt; </a:t>
            </a:r>
            <a:r>
              <a:rPr lang="ja-JP" altLang="ja-JP" sz="3000" dirty="0" smtClean="0">
                <a:solidFill>
                  <a:schemeClr val="accent4">
                    <a:lumMod val="50000"/>
                  </a:schemeClr>
                </a:solidFill>
              </a:rPr>
              <a:t>失敗や成功を差別と矛盾しないように配置する仕組み</a:t>
            </a:r>
            <a:endParaRPr lang="ja-JP" altLang="ja-JP" sz="3000" dirty="0">
              <a:solidFill>
                <a:schemeClr val="accent4">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p:nvPr/>
        </p:nvSpPr>
        <p:spPr>
          <a:xfrm>
            <a:off x="309402" y="362911"/>
            <a:ext cx="9322278" cy="582732"/>
          </a:xfrm>
          <a:prstGeom prst="rect">
            <a:avLst/>
          </a:prstGeom>
          <a:solidFill>
            <a:schemeClr val="accent3">
              <a:lumMod val="20000"/>
              <a:lumOff val="80000"/>
              <a:alpha val="49803"/>
            </a:schemeClr>
          </a:solidFill>
          <a:ln>
            <a:noFill/>
          </a:ln>
        </p:spPr>
        <p:txBody>
          <a:bodyPr lIns="91425" tIns="45700" rIns="91425" bIns="45700" anchor="t" anchorCtr="0">
            <a:noAutofit/>
          </a:bodyPr>
          <a:lstStyle/>
          <a:p>
            <a:r>
              <a:rPr lang="ja-JP" altLang="ja-JP" sz="3200" b="1" dirty="0">
                <a:solidFill>
                  <a:schemeClr val="accent5">
                    <a:lumMod val="50000"/>
                  </a:schemeClr>
                </a:solidFill>
              </a:rPr>
              <a:t>理由</a:t>
            </a:r>
            <a:r>
              <a:rPr lang="ja-JP" altLang="ja-JP" sz="3200" b="1" dirty="0" smtClean="0">
                <a:solidFill>
                  <a:schemeClr val="accent5">
                    <a:lumMod val="50000"/>
                  </a:schemeClr>
                </a:solidFill>
              </a:rPr>
              <a:t>③</a:t>
            </a:r>
            <a:r>
              <a:rPr lang="ja-JP" altLang="en-US" sz="3200" b="1" dirty="0" smtClean="0">
                <a:solidFill>
                  <a:schemeClr val="accent5">
                    <a:lumMod val="50000"/>
                  </a:schemeClr>
                </a:solidFill>
              </a:rPr>
              <a:t> </a:t>
            </a:r>
            <a:r>
              <a:rPr lang="en-US" altLang="ja-JP" sz="3200" b="1" dirty="0" smtClean="0">
                <a:solidFill>
                  <a:schemeClr val="accent5">
                    <a:lumMod val="50000"/>
                  </a:schemeClr>
                </a:solidFill>
              </a:rPr>
              <a:t>Impairment</a:t>
            </a:r>
            <a:r>
              <a:rPr lang="ja-JP" altLang="en-US" sz="3200" b="1" dirty="0">
                <a:solidFill>
                  <a:schemeClr val="accent5">
                    <a:lumMod val="50000"/>
                  </a:schemeClr>
                </a:solidFill>
              </a:rPr>
              <a:t>と</a:t>
            </a:r>
            <a:r>
              <a:rPr lang="en-US" altLang="ja-JP" sz="3200" b="1" dirty="0" smtClean="0">
                <a:solidFill>
                  <a:schemeClr val="accent5">
                    <a:lumMod val="50000"/>
                  </a:schemeClr>
                </a:solidFill>
              </a:rPr>
              <a:t>disability</a:t>
            </a:r>
            <a:r>
              <a:rPr lang="ja-JP" altLang="ja-JP" sz="3200" b="1" dirty="0" smtClean="0">
                <a:solidFill>
                  <a:schemeClr val="accent5">
                    <a:lumMod val="50000"/>
                  </a:schemeClr>
                </a:solidFill>
              </a:rPr>
              <a:t>の</a:t>
            </a:r>
            <a:r>
              <a:rPr lang="ja-JP" altLang="en-US" sz="3200" b="1" dirty="0" smtClean="0">
                <a:solidFill>
                  <a:schemeClr val="accent5">
                    <a:lumMod val="50000"/>
                  </a:schemeClr>
                </a:solidFill>
              </a:rPr>
              <a:t>主体がずれる時</a:t>
            </a:r>
            <a:endParaRPr lang="en-US" altLang="ja-JP" sz="3200" b="1" dirty="0">
              <a:solidFill>
                <a:schemeClr val="accent5">
                  <a:lumMod val="50000"/>
                </a:schemeClr>
              </a:solidFill>
            </a:endParaRPr>
          </a:p>
        </p:txBody>
      </p:sp>
      <p:sp>
        <p:nvSpPr>
          <p:cNvPr id="245" name="Shape 245"/>
          <p:cNvSpPr/>
          <p:nvPr/>
        </p:nvSpPr>
        <p:spPr>
          <a:xfrm>
            <a:off x="309401" y="1341537"/>
            <a:ext cx="11886717" cy="5050919"/>
          </a:xfrm>
          <a:prstGeom prst="rect">
            <a:avLst/>
          </a:prstGeom>
          <a:noFill/>
          <a:ln>
            <a:noFill/>
          </a:ln>
        </p:spPr>
        <p:txBody>
          <a:bodyPr lIns="91425" tIns="45700" rIns="91425" bIns="45700" anchor="t" anchorCtr="0">
            <a:noAutofit/>
          </a:bodyPr>
          <a:lstStyle/>
          <a:p>
            <a:pPr>
              <a:lnSpc>
                <a:spcPct val="130000"/>
              </a:lnSpc>
            </a:pPr>
            <a:r>
              <a:rPr lang="ja-JP" altLang="ja-JP" sz="2600" b="1" i="1" dirty="0">
                <a:solidFill>
                  <a:schemeClr val="accent1">
                    <a:lumMod val="50000"/>
                  </a:schemeClr>
                </a:solidFill>
              </a:rPr>
              <a:t>＜寸劇１</a:t>
            </a:r>
            <a:r>
              <a:rPr lang="ja-JP" altLang="ja-JP" sz="2600" b="1" i="1" dirty="0" smtClean="0">
                <a:solidFill>
                  <a:schemeClr val="accent1">
                    <a:lumMod val="50000"/>
                  </a:schemeClr>
                </a:solidFill>
              </a:rPr>
              <a:t>＞「</a:t>
            </a:r>
            <a:r>
              <a:rPr lang="ja-JP" altLang="ja-JP" sz="2600" b="1" i="1" dirty="0">
                <a:solidFill>
                  <a:schemeClr val="accent1">
                    <a:lumMod val="50000"/>
                  </a:schemeClr>
                </a:solidFill>
              </a:rPr>
              <a:t>バスに乗りたい</a:t>
            </a:r>
            <a:r>
              <a:rPr lang="ja-JP" altLang="ja-JP" sz="2600" b="1" i="1" dirty="0" smtClean="0">
                <a:solidFill>
                  <a:schemeClr val="accent1">
                    <a:lumMod val="50000"/>
                  </a:schemeClr>
                </a:solidFill>
              </a:rPr>
              <a:t>」</a:t>
            </a:r>
            <a:endParaRPr lang="ja-JP" altLang="ja-JP" sz="2600" b="1" i="1" dirty="0">
              <a:solidFill>
                <a:schemeClr val="accent1">
                  <a:lumMod val="50000"/>
                </a:schemeClr>
              </a:solidFill>
            </a:endParaRPr>
          </a:p>
          <a:p>
            <a:pPr>
              <a:lnSpc>
                <a:spcPct val="130000"/>
              </a:lnSpc>
            </a:pPr>
            <a:r>
              <a:rPr lang="en-US" altLang="ja-JP" sz="2600" i="1" dirty="0" smtClean="0">
                <a:solidFill>
                  <a:srgbClr val="CC9900"/>
                </a:solidFill>
              </a:rPr>
              <a:t>(~</a:t>
            </a:r>
            <a:r>
              <a:rPr lang="ja-JP" altLang="en-US" sz="2600" i="1" dirty="0" smtClean="0">
                <a:solidFill>
                  <a:srgbClr val="CC9900"/>
                </a:solidFill>
              </a:rPr>
              <a:t>略</a:t>
            </a:r>
            <a:r>
              <a:rPr lang="en-US" altLang="ja-JP" sz="2600" i="1" dirty="0" smtClean="0">
                <a:solidFill>
                  <a:srgbClr val="CC9900"/>
                </a:solidFill>
              </a:rPr>
              <a:t>)</a:t>
            </a:r>
            <a:r>
              <a:rPr lang="ja-JP" altLang="en-US" sz="2600" i="1" dirty="0" smtClean="0">
                <a:solidFill>
                  <a:srgbClr val="CC9900"/>
                </a:solidFill>
              </a:rPr>
              <a:t> </a:t>
            </a:r>
            <a:r>
              <a:rPr lang="ja-JP" altLang="ja-JP" sz="2600" i="1" dirty="0" smtClean="0">
                <a:solidFill>
                  <a:srgbClr val="CC9900"/>
                </a:solidFill>
              </a:rPr>
              <a:t>あっ</a:t>
            </a:r>
            <a:r>
              <a:rPr lang="ja-JP" altLang="ja-JP" sz="2600" i="1" dirty="0">
                <a:solidFill>
                  <a:srgbClr val="CC9900"/>
                </a:solidFill>
              </a:rPr>
              <a:t>，次のバス来た。</a:t>
            </a:r>
          </a:p>
          <a:p>
            <a:pPr defTabSz="1212850">
              <a:lnSpc>
                <a:spcPct val="110000"/>
              </a:lnSpc>
            </a:pPr>
            <a:r>
              <a:rPr lang="ja-JP" altLang="ja-JP" sz="2600" i="1" dirty="0" smtClean="0"/>
              <a:t>○</a:t>
            </a:r>
            <a:r>
              <a:rPr lang="ja-JP" altLang="ja-JP" sz="2600" i="1" dirty="0">
                <a:solidFill>
                  <a:schemeClr val="accent1"/>
                </a:solidFill>
              </a:rPr>
              <a:t>バス</a:t>
            </a:r>
            <a:r>
              <a:rPr lang="ja-JP" altLang="ja-JP" sz="2600" i="1" dirty="0" smtClean="0">
                <a:solidFill>
                  <a:schemeClr val="accent1"/>
                </a:solidFill>
              </a:rPr>
              <a:t>運転士</a:t>
            </a:r>
            <a:r>
              <a:rPr lang="en-US" altLang="ja-JP" sz="2600" i="1" dirty="0" smtClean="0">
                <a:solidFill>
                  <a:schemeClr val="accent1"/>
                </a:solidFill>
              </a:rPr>
              <a:t>	</a:t>
            </a:r>
            <a:r>
              <a:rPr lang="ja-JP" altLang="ja-JP" sz="2600" i="1" dirty="0" smtClean="0"/>
              <a:t>乗る</a:t>
            </a:r>
            <a:r>
              <a:rPr lang="ja-JP" altLang="ja-JP" sz="2600" i="1" dirty="0"/>
              <a:t>の？</a:t>
            </a:r>
          </a:p>
          <a:p>
            <a:pPr defTabSz="1212850">
              <a:lnSpc>
                <a:spcPct val="110000"/>
              </a:lnSpc>
            </a:pPr>
            <a:r>
              <a:rPr lang="ja-JP" altLang="ja-JP" sz="2600" i="1" dirty="0"/>
              <a:t>○</a:t>
            </a:r>
            <a:r>
              <a:rPr lang="ja-JP" altLang="ja-JP" sz="2600" i="1" dirty="0">
                <a:solidFill>
                  <a:schemeClr val="accent4"/>
                </a:solidFill>
              </a:rPr>
              <a:t>車椅子の青年 </a:t>
            </a:r>
            <a:r>
              <a:rPr lang="en-US" altLang="ja-JP" sz="2600" i="1" dirty="0" smtClean="0">
                <a:solidFill>
                  <a:schemeClr val="accent4"/>
                </a:solidFill>
              </a:rPr>
              <a:t>	</a:t>
            </a:r>
            <a:r>
              <a:rPr lang="ja-JP" altLang="ja-JP" sz="2600" i="1" dirty="0" smtClean="0"/>
              <a:t>はい</a:t>
            </a:r>
            <a:r>
              <a:rPr lang="ja-JP" altLang="ja-JP" sz="2600" i="1" dirty="0"/>
              <a:t>，乗りたいです。お願いします。</a:t>
            </a:r>
          </a:p>
          <a:p>
            <a:pPr defTabSz="1212850">
              <a:lnSpc>
                <a:spcPct val="110000"/>
              </a:lnSpc>
            </a:pPr>
            <a:r>
              <a:rPr lang="ja-JP" altLang="ja-JP" sz="2600" i="1" dirty="0"/>
              <a:t>○</a:t>
            </a:r>
            <a:r>
              <a:rPr lang="ja-JP" altLang="ja-JP" sz="2600" i="1" dirty="0">
                <a:solidFill>
                  <a:schemeClr val="accent1"/>
                </a:solidFill>
              </a:rPr>
              <a:t>バス運転士 </a:t>
            </a:r>
            <a:r>
              <a:rPr lang="en-US" altLang="ja-JP" sz="2600" i="1" dirty="0" smtClean="0">
                <a:solidFill>
                  <a:schemeClr val="accent1"/>
                </a:solidFill>
              </a:rPr>
              <a:t>	</a:t>
            </a:r>
            <a:r>
              <a:rPr lang="ja-JP" altLang="ja-JP" sz="2600" i="1" dirty="0" smtClean="0"/>
              <a:t>一人</a:t>
            </a:r>
            <a:r>
              <a:rPr lang="ja-JP" altLang="ja-JP" sz="2600" i="1" dirty="0"/>
              <a:t>なの？</a:t>
            </a:r>
          </a:p>
          <a:p>
            <a:pPr defTabSz="1212850">
              <a:lnSpc>
                <a:spcPct val="110000"/>
              </a:lnSpc>
            </a:pPr>
            <a:r>
              <a:rPr lang="ja-JP" altLang="ja-JP" sz="2600" i="1" dirty="0"/>
              <a:t>○</a:t>
            </a:r>
            <a:r>
              <a:rPr lang="ja-JP" altLang="ja-JP" sz="2600" i="1" dirty="0">
                <a:solidFill>
                  <a:schemeClr val="accent4"/>
                </a:solidFill>
              </a:rPr>
              <a:t>車椅子の青年 </a:t>
            </a:r>
            <a:r>
              <a:rPr lang="en-US" altLang="ja-JP" sz="2600" i="1" dirty="0" smtClean="0">
                <a:solidFill>
                  <a:schemeClr val="accent4"/>
                </a:solidFill>
              </a:rPr>
              <a:t>	</a:t>
            </a:r>
            <a:r>
              <a:rPr lang="ja-JP" altLang="ja-JP" sz="2600" i="1" dirty="0" smtClean="0"/>
              <a:t>そう</a:t>
            </a:r>
            <a:r>
              <a:rPr lang="ja-JP" altLang="ja-JP" sz="2600" i="1" dirty="0"/>
              <a:t>なんです。だから，ちょっと手伝ってもらいたくて…。</a:t>
            </a:r>
          </a:p>
          <a:p>
            <a:pPr defTabSz="1212850">
              <a:lnSpc>
                <a:spcPct val="130000"/>
              </a:lnSpc>
            </a:pPr>
            <a:r>
              <a:rPr lang="ja-JP" altLang="ja-JP" sz="2600" i="1" dirty="0"/>
              <a:t>○</a:t>
            </a:r>
            <a:r>
              <a:rPr lang="ja-JP" altLang="ja-JP" sz="2600" i="1" dirty="0">
                <a:solidFill>
                  <a:schemeClr val="accent1"/>
                </a:solidFill>
              </a:rPr>
              <a:t>運転士</a:t>
            </a:r>
            <a:r>
              <a:rPr lang="ja-JP" altLang="ja-JP" sz="2600" i="1" dirty="0"/>
              <a:t> </a:t>
            </a:r>
            <a:r>
              <a:rPr lang="en-US" altLang="ja-JP" sz="2600" i="1" dirty="0" smtClean="0"/>
              <a:t>	</a:t>
            </a:r>
            <a:r>
              <a:rPr lang="ja-JP" altLang="ja-JP" sz="2600" i="1" dirty="0" smtClean="0"/>
              <a:t>わし，腰</a:t>
            </a:r>
            <a:r>
              <a:rPr lang="ja-JP" altLang="ja-JP" sz="2600" i="1" dirty="0"/>
              <a:t>が痛くて…。ちょっと次のバスにしてくれるか</a:t>
            </a:r>
            <a:r>
              <a:rPr lang="ja-JP" altLang="ja-JP" sz="2600" i="1" dirty="0" smtClean="0"/>
              <a:t>。</a:t>
            </a:r>
            <a:endParaRPr lang="ja-JP" altLang="ja-JP" sz="2600" i="1" dirty="0"/>
          </a:p>
          <a:p>
            <a:pPr defTabSz="1212850">
              <a:lnSpc>
                <a:spcPct val="130000"/>
              </a:lnSpc>
            </a:pPr>
            <a:r>
              <a:rPr lang="ja-JP" altLang="ja-JP" sz="2600" i="1" dirty="0">
                <a:solidFill>
                  <a:srgbClr val="CC9900"/>
                </a:solidFill>
              </a:rPr>
              <a:t>（バスが発車して去る。</a:t>
            </a:r>
            <a:r>
              <a:rPr lang="ja-JP" altLang="ja-JP" sz="2600" i="1" dirty="0" smtClean="0">
                <a:solidFill>
                  <a:srgbClr val="CC9900"/>
                </a:solidFill>
              </a:rPr>
              <a:t>）</a:t>
            </a:r>
            <a:endParaRPr lang="ja-JP" altLang="ja-JP" sz="2600" i="1" dirty="0">
              <a:solidFill>
                <a:srgbClr val="CC9900"/>
              </a:solidFill>
            </a:endParaRPr>
          </a:p>
          <a:p>
            <a:pPr defTabSz="1212850">
              <a:lnSpc>
                <a:spcPct val="110000"/>
              </a:lnSpc>
            </a:pPr>
            <a:r>
              <a:rPr lang="ja-JP" altLang="ja-JP" sz="2600" i="1" dirty="0"/>
              <a:t>○</a:t>
            </a:r>
            <a:r>
              <a:rPr lang="ja-JP" altLang="ja-JP" sz="2600" i="1" dirty="0">
                <a:solidFill>
                  <a:schemeClr val="accent4"/>
                </a:solidFill>
              </a:rPr>
              <a:t>車椅子の青年 </a:t>
            </a:r>
            <a:r>
              <a:rPr lang="en-US" altLang="ja-JP" sz="2600" i="1" dirty="0" smtClean="0">
                <a:solidFill>
                  <a:schemeClr val="accent4"/>
                </a:solidFill>
              </a:rPr>
              <a:t>	</a:t>
            </a:r>
            <a:r>
              <a:rPr lang="ja-JP" altLang="ja-JP" sz="2600" i="1" dirty="0" smtClean="0"/>
              <a:t>えっ</a:t>
            </a:r>
            <a:r>
              <a:rPr lang="ja-JP" altLang="ja-JP" sz="2600" i="1" dirty="0"/>
              <a:t>，え～。腰が痛いって。そんなの理由になるのか</a:t>
            </a:r>
            <a:r>
              <a:rPr lang="ja-JP" altLang="ja-JP" sz="2600" i="1" dirty="0" smtClean="0"/>
              <a:t>。</a:t>
            </a:r>
            <a:endParaRPr lang="en-US" altLang="ja-JP" sz="2600" i="1" dirty="0" smtClean="0"/>
          </a:p>
          <a:p>
            <a:pPr defTabSz="1212850">
              <a:lnSpc>
                <a:spcPct val="110000"/>
              </a:lnSpc>
            </a:pPr>
            <a:r>
              <a:rPr lang="ja-JP" altLang="ja-JP" sz="2600" i="1" dirty="0" smtClean="0"/>
              <a:t>今</a:t>
            </a:r>
            <a:r>
              <a:rPr lang="ja-JP" altLang="ja-JP" sz="2600" i="1" dirty="0"/>
              <a:t>のバスに</a:t>
            </a:r>
            <a:r>
              <a:rPr lang="ja-JP" altLang="ja-JP" sz="2600" i="1" dirty="0" smtClean="0"/>
              <a:t>乗らない</a:t>
            </a:r>
            <a:r>
              <a:rPr lang="ja-JP" altLang="ja-JP" sz="2600" i="1" dirty="0"/>
              <a:t>と約束に間に合わない。どうしよう。どうしよう</a:t>
            </a:r>
            <a:r>
              <a:rPr lang="ja-JP" altLang="ja-JP" sz="2600" i="1" dirty="0" smtClean="0"/>
              <a:t>。</a:t>
            </a:r>
            <a:r>
              <a:rPr lang="en-US" altLang="ja-JP" sz="2600" i="1" dirty="0"/>
              <a:t> </a:t>
            </a:r>
            <a:r>
              <a:rPr lang="en-US" altLang="ja-JP" sz="2600" i="1" dirty="0" smtClean="0"/>
              <a:t>(</a:t>
            </a:r>
            <a:r>
              <a:rPr lang="ja-JP" altLang="en-US" sz="2600" i="1" dirty="0" smtClean="0"/>
              <a:t>略</a:t>
            </a:r>
            <a:r>
              <a:rPr lang="en-US" altLang="ja-JP" sz="2600" i="1" dirty="0" smtClean="0"/>
              <a:t>~)</a:t>
            </a:r>
            <a:r>
              <a:rPr lang="ja-JP" altLang="en-US" sz="2600" i="1" dirty="0" smtClean="0"/>
              <a:t> </a:t>
            </a:r>
            <a:endParaRPr lang="en-US" altLang="ja-JP" sz="2600" i="1" dirty="0"/>
          </a:p>
        </p:txBody>
      </p:sp>
      <p:sp>
        <p:nvSpPr>
          <p:cNvPr id="2" name="正方形/長方形 1"/>
          <p:cNvSpPr/>
          <p:nvPr/>
        </p:nvSpPr>
        <p:spPr>
          <a:xfrm>
            <a:off x="7330948" y="1341537"/>
            <a:ext cx="4681728" cy="892552"/>
          </a:xfrm>
          <a:prstGeom prst="rect">
            <a:avLst/>
          </a:prstGeom>
        </p:spPr>
        <p:txBody>
          <a:bodyPr wrap="square">
            <a:spAutoFit/>
          </a:bodyPr>
          <a:lstStyle/>
          <a:p>
            <a:pPr algn="r"/>
            <a:r>
              <a:rPr lang="en-US" altLang="ja-JP" sz="2600" dirty="0" smtClean="0">
                <a:solidFill>
                  <a:schemeClr val="tx2">
                    <a:lumMod val="25000"/>
                  </a:schemeClr>
                </a:solidFill>
                <a:latin typeface="リュウミン R-KL"/>
              </a:rPr>
              <a:t>(</a:t>
            </a:r>
            <a:r>
              <a:rPr lang="ja-JP" altLang="en-US" sz="2600" dirty="0" smtClean="0">
                <a:solidFill>
                  <a:schemeClr val="tx2">
                    <a:lumMod val="25000"/>
                  </a:schemeClr>
                </a:solidFill>
                <a:latin typeface="リュウミン R-KL"/>
              </a:rPr>
              <a:t>松波めぐみ 障害のある方々の劇団サークルの皆さん</a:t>
            </a:r>
            <a:r>
              <a:rPr lang="en-US" altLang="ja-JP" sz="2600" dirty="0" smtClean="0">
                <a:solidFill>
                  <a:schemeClr val="tx2">
                    <a:lumMod val="25000"/>
                  </a:schemeClr>
                </a:solidFill>
                <a:latin typeface="リュウミン R-KL"/>
              </a:rPr>
              <a:t>,</a:t>
            </a:r>
            <a:r>
              <a:rPr lang="ja-JP" altLang="en-US" sz="2600" dirty="0" smtClean="0">
                <a:solidFill>
                  <a:schemeClr val="tx2">
                    <a:lumMod val="25000"/>
                  </a:schemeClr>
                </a:solidFill>
                <a:latin typeface="リュウミン R-KL"/>
              </a:rPr>
              <a:t> </a:t>
            </a:r>
            <a:r>
              <a:rPr lang="en-US" altLang="ja-JP" sz="2600" dirty="0" smtClean="0">
                <a:solidFill>
                  <a:schemeClr val="tx2">
                    <a:lumMod val="25000"/>
                  </a:schemeClr>
                </a:solidFill>
                <a:latin typeface="リュウミン R-KL"/>
              </a:rPr>
              <a:t>2015)</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p:nvPr/>
        </p:nvSpPr>
        <p:spPr>
          <a:xfrm>
            <a:off x="309402" y="362911"/>
            <a:ext cx="9322278" cy="582732"/>
          </a:xfrm>
          <a:prstGeom prst="rect">
            <a:avLst/>
          </a:prstGeom>
          <a:solidFill>
            <a:schemeClr val="accent3">
              <a:lumMod val="20000"/>
              <a:lumOff val="80000"/>
              <a:alpha val="49803"/>
            </a:schemeClr>
          </a:solidFill>
          <a:ln>
            <a:noFill/>
          </a:ln>
        </p:spPr>
        <p:txBody>
          <a:bodyPr lIns="91425" tIns="45700" rIns="91425" bIns="45700" anchor="t" anchorCtr="0">
            <a:noAutofit/>
          </a:bodyPr>
          <a:lstStyle/>
          <a:p>
            <a:r>
              <a:rPr lang="ja-JP" altLang="ja-JP" sz="3200" b="1" dirty="0">
                <a:solidFill>
                  <a:schemeClr val="accent5">
                    <a:lumMod val="50000"/>
                  </a:schemeClr>
                </a:solidFill>
              </a:rPr>
              <a:t>理由</a:t>
            </a:r>
            <a:r>
              <a:rPr lang="ja-JP" altLang="ja-JP" sz="3200" b="1" dirty="0" smtClean="0">
                <a:solidFill>
                  <a:schemeClr val="accent5">
                    <a:lumMod val="50000"/>
                  </a:schemeClr>
                </a:solidFill>
              </a:rPr>
              <a:t>③</a:t>
            </a:r>
            <a:r>
              <a:rPr lang="ja-JP" altLang="en-US" sz="3200" b="1" dirty="0" smtClean="0">
                <a:solidFill>
                  <a:schemeClr val="accent5">
                    <a:lumMod val="50000"/>
                  </a:schemeClr>
                </a:solidFill>
              </a:rPr>
              <a:t> </a:t>
            </a:r>
            <a:r>
              <a:rPr lang="en-US" altLang="ja-JP" sz="3200" b="1" dirty="0" smtClean="0">
                <a:solidFill>
                  <a:schemeClr val="accent5">
                    <a:lumMod val="50000"/>
                  </a:schemeClr>
                </a:solidFill>
              </a:rPr>
              <a:t>Impairment</a:t>
            </a:r>
            <a:r>
              <a:rPr lang="ja-JP" altLang="en-US" sz="3200" b="1" dirty="0">
                <a:solidFill>
                  <a:schemeClr val="accent5">
                    <a:lumMod val="50000"/>
                  </a:schemeClr>
                </a:solidFill>
              </a:rPr>
              <a:t>と</a:t>
            </a:r>
            <a:r>
              <a:rPr lang="en-US" altLang="ja-JP" sz="3200" b="1" dirty="0" smtClean="0">
                <a:solidFill>
                  <a:schemeClr val="accent5">
                    <a:lumMod val="50000"/>
                  </a:schemeClr>
                </a:solidFill>
              </a:rPr>
              <a:t>disability</a:t>
            </a:r>
            <a:r>
              <a:rPr lang="ja-JP" altLang="ja-JP" sz="3200" b="1" dirty="0" smtClean="0">
                <a:solidFill>
                  <a:schemeClr val="accent5">
                    <a:lumMod val="50000"/>
                  </a:schemeClr>
                </a:solidFill>
              </a:rPr>
              <a:t>の</a:t>
            </a:r>
            <a:r>
              <a:rPr lang="ja-JP" altLang="en-US" sz="3200" b="1" dirty="0" smtClean="0">
                <a:solidFill>
                  <a:schemeClr val="accent5">
                    <a:lumMod val="50000"/>
                  </a:schemeClr>
                </a:solidFill>
              </a:rPr>
              <a:t>主体がずれる時</a:t>
            </a:r>
            <a:endParaRPr lang="en-US" altLang="ja-JP" sz="3200" b="1" dirty="0">
              <a:solidFill>
                <a:schemeClr val="accent5">
                  <a:lumMod val="50000"/>
                </a:schemeClr>
              </a:solidFill>
            </a:endParaRPr>
          </a:p>
        </p:txBody>
      </p:sp>
      <p:sp>
        <p:nvSpPr>
          <p:cNvPr id="245" name="Shape 245"/>
          <p:cNvSpPr/>
          <p:nvPr/>
        </p:nvSpPr>
        <p:spPr>
          <a:xfrm>
            <a:off x="309401" y="1341537"/>
            <a:ext cx="11886717" cy="5050919"/>
          </a:xfrm>
          <a:prstGeom prst="rect">
            <a:avLst/>
          </a:prstGeom>
          <a:noFill/>
          <a:ln>
            <a:noFill/>
          </a:ln>
        </p:spPr>
        <p:txBody>
          <a:bodyPr lIns="91425" tIns="45700" rIns="91425" bIns="45700" anchor="t" anchorCtr="0">
            <a:noAutofit/>
          </a:bodyPr>
          <a:lstStyle/>
          <a:p>
            <a:pPr>
              <a:lnSpc>
                <a:spcPct val="130000"/>
              </a:lnSpc>
            </a:pPr>
            <a:r>
              <a:rPr lang="ja-JP" altLang="ja-JP" sz="2600" b="1" i="1" dirty="0">
                <a:solidFill>
                  <a:schemeClr val="accent1">
                    <a:lumMod val="50000"/>
                  </a:schemeClr>
                </a:solidFill>
              </a:rPr>
              <a:t>＜寸劇１</a:t>
            </a:r>
            <a:r>
              <a:rPr lang="ja-JP" altLang="ja-JP" sz="2600" b="1" i="1" dirty="0" smtClean="0">
                <a:solidFill>
                  <a:schemeClr val="accent1">
                    <a:lumMod val="50000"/>
                  </a:schemeClr>
                </a:solidFill>
              </a:rPr>
              <a:t>＞「</a:t>
            </a:r>
            <a:r>
              <a:rPr lang="ja-JP" altLang="ja-JP" sz="2600" b="1" i="1" dirty="0">
                <a:solidFill>
                  <a:schemeClr val="accent1">
                    <a:lumMod val="50000"/>
                  </a:schemeClr>
                </a:solidFill>
              </a:rPr>
              <a:t>バスに乗りたい</a:t>
            </a:r>
            <a:r>
              <a:rPr lang="ja-JP" altLang="ja-JP" sz="2600" b="1" i="1" dirty="0" smtClean="0">
                <a:solidFill>
                  <a:schemeClr val="accent1">
                    <a:lumMod val="50000"/>
                  </a:schemeClr>
                </a:solidFill>
              </a:rPr>
              <a:t>」</a:t>
            </a:r>
            <a:endParaRPr lang="ja-JP" altLang="ja-JP" sz="2600" b="1" i="1" dirty="0">
              <a:solidFill>
                <a:schemeClr val="accent1">
                  <a:lumMod val="50000"/>
                </a:schemeClr>
              </a:solidFill>
            </a:endParaRPr>
          </a:p>
          <a:p>
            <a:pPr>
              <a:lnSpc>
                <a:spcPct val="130000"/>
              </a:lnSpc>
            </a:pPr>
            <a:r>
              <a:rPr lang="en-US" altLang="ja-JP" sz="2600" i="1" dirty="0" smtClean="0">
                <a:solidFill>
                  <a:schemeClr val="tx2">
                    <a:lumMod val="75000"/>
                  </a:schemeClr>
                </a:solidFill>
              </a:rPr>
              <a:t>(~</a:t>
            </a:r>
            <a:r>
              <a:rPr lang="ja-JP" altLang="en-US" sz="2600" i="1" dirty="0" smtClean="0">
                <a:solidFill>
                  <a:schemeClr val="tx2">
                    <a:lumMod val="75000"/>
                  </a:schemeClr>
                </a:solidFill>
              </a:rPr>
              <a:t>略</a:t>
            </a:r>
            <a:r>
              <a:rPr lang="en-US" altLang="ja-JP" sz="2600" i="1" dirty="0" smtClean="0">
                <a:solidFill>
                  <a:schemeClr val="tx2">
                    <a:lumMod val="75000"/>
                  </a:schemeClr>
                </a:solidFill>
              </a:rPr>
              <a:t>)</a:t>
            </a:r>
            <a:r>
              <a:rPr lang="ja-JP" altLang="en-US" sz="2600" i="1" dirty="0" smtClean="0">
                <a:solidFill>
                  <a:schemeClr val="tx2">
                    <a:lumMod val="75000"/>
                  </a:schemeClr>
                </a:solidFill>
              </a:rPr>
              <a:t> </a:t>
            </a:r>
            <a:r>
              <a:rPr lang="ja-JP" altLang="ja-JP" sz="2600" i="1" dirty="0" smtClean="0">
                <a:solidFill>
                  <a:schemeClr val="tx2">
                    <a:lumMod val="75000"/>
                  </a:schemeClr>
                </a:solidFill>
              </a:rPr>
              <a:t>あっ</a:t>
            </a:r>
            <a:r>
              <a:rPr lang="ja-JP" altLang="ja-JP" sz="2600" i="1" dirty="0">
                <a:solidFill>
                  <a:schemeClr val="tx2">
                    <a:lumMod val="75000"/>
                  </a:schemeClr>
                </a:solidFill>
              </a:rPr>
              <a:t>，次のバス来た。</a:t>
            </a:r>
          </a:p>
          <a:p>
            <a:pPr defTabSz="1212850">
              <a:lnSpc>
                <a:spcPct val="110000"/>
              </a:lnSpc>
            </a:pPr>
            <a:r>
              <a:rPr lang="ja-JP" altLang="ja-JP" sz="2600" i="1" dirty="0" smtClean="0">
                <a:solidFill>
                  <a:schemeClr val="tx2">
                    <a:lumMod val="75000"/>
                  </a:schemeClr>
                </a:solidFill>
              </a:rPr>
              <a:t>○</a:t>
            </a:r>
            <a:r>
              <a:rPr lang="ja-JP" altLang="ja-JP" sz="2600" i="1" dirty="0">
                <a:solidFill>
                  <a:schemeClr val="tx2">
                    <a:lumMod val="75000"/>
                  </a:schemeClr>
                </a:solidFill>
              </a:rPr>
              <a:t>バス</a:t>
            </a:r>
            <a:r>
              <a:rPr lang="ja-JP" altLang="ja-JP" sz="2600" i="1" dirty="0" smtClean="0">
                <a:solidFill>
                  <a:schemeClr val="tx2">
                    <a:lumMod val="75000"/>
                  </a:schemeClr>
                </a:solidFill>
              </a:rPr>
              <a:t>運転士</a:t>
            </a:r>
            <a:r>
              <a:rPr lang="en-US" altLang="ja-JP" sz="2600" i="1" dirty="0" smtClean="0">
                <a:solidFill>
                  <a:schemeClr val="tx2">
                    <a:lumMod val="75000"/>
                  </a:schemeClr>
                </a:solidFill>
              </a:rPr>
              <a:t>	</a:t>
            </a:r>
            <a:r>
              <a:rPr lang="ja-JP" altLang="ja-JP" sz="2600" i="1" dirty="0" smtClean="0">
                <a:solidFill>
                  <a:schemeClr val="tx2">
                    <a:lumMod val="75000"/>
                  </a:schemeClr>
                </a:solidFill>
              </a:rPr>
              <a:t>乗る</a:t>
            </a:r>
            <a:r>
              <a:rPr lang="ja-JP" altLang="ja-JP" sz="2600" i="1" dirty="0">
                <a:solidFill>
                  <a:schemeClr val="tx2">
                    <a:lumMod val="75000"/>
                  </a:schemeClr>
                </a:solidFill>
              </a:rPr>
              <a:t>の？</a:t>
            </a:r>
          </a:p>
          <a:p>
            <a:pPr defTabSz="1212850">
              <a:lnSpc>
                <a:spcPct val="110000"/>
              </a:lnSpc>
            </a:pPr>
            <a:r>
              <a:rPr lang="ja-JP" altLang="ja-JP" sz="2600" i="1" dirty="0">
                <a:solidFill>
                  <a:schemeClr val="tx2">
                    <a:lumMod val="75000"/>
                  </a:schemeClr>
                </a:solidFill>
              </a:rPr>
              <a:t>○車椅子の青年 </a:t>
            </a:r>
            <a:r>
              <a:rPr lang="en-US" altLang="ja-JP" sz="2600" i="1" dirty="0" smtClean="0">
                <a:solidFill>
                  <a:schemeClr val="tx2">
                    <a:lumMod val="75000"/>
                  </a:schemeClr>
                </a:solidFill>
              </a:rPr>
              <a:t>	</a:t>
            </a:r>
            <a:r>
              <a:rPr lang="ja-JP" altLang="ja-JP" sz="2600" i="1" dirty="0" smtClean="0">
                <a:solidFill>
                  <a:schemeClr val="tx2">
                    <a:lumMod val="75000"/>
                  </a:schemeClr>
                </a:solidFill>
              </a:rPr>
              <a:t>はい</a:t>
            </a:r>
            <a:r>
              <a:rPr lang="ja-JP" altLang="ja-JP" sz="2600" i="1" dirty="0">
                <a:solidFill>
                  <a:schemeClr val="tx2">
                    <a:lumMod val="75000"/>
                  </a:schemeClr>
                </a:solidFill>
              </a:rPr>
              <a:t>，乗りたいです。お願いします。</a:t>
            </a:r>
          </a:p>
          <a:p>
            <a:pPr defTabSz="1212850">
              <a:lnSpc>
                <a:spcPct val="110000"/>
              </a:lnSpc>
            </a:pPr>
            <a:r>
              <a:rPr lang="ja-JP" altLang="ja-JP" sz="2600" i="1" dirty="0">
                <a:solidFill>
                  <a:schemeClr val="tx2">
                    <a:lumMod val="75000"/>
                  </a:schemeClr>
                </a:solidFill>
              </a:rPr>
              <a:t>○バス運転士 </a:t>
            </a:r>
            <a:r>
              <a:rPr lang="en-US" altLang="ja-JP" sz="2600" i="1" dirty="0" smtClean="0">
                <a:solidFill>
                  <a:schemeClr val="tx2">
                    <a:lumMod val="75000"/>
                  </a:schemeClr>
                </a:solidFill>
              </a:rPr>
              <a:t>	</a:t>
            </a:r>
            <a:r>
              <a:rPr lang="ja-JP" altLang="ja-JP" sz="2600" i="1" dirty="0" smtClean="0">
                <a:solidFill>
                  <a:schemeClr val="tx2">
                    <a:lumMod val="75000"/>
                  </a:schemeClr>
                </a:solidFill>
              </a:rPr>
              <a:t>一人</a:t>
            </a:r>
            <a:r>
              <a:rPr lang="ja-JP" altLang="ja-JP" sz="2600" i="1" dirty="0">
                <a:solidFill>
                  <a:schemeClr val="tx2">
                    <a:lumMod val="75000"/>
                  </a:schemeClr>
                </a:solidFill>
              </a:rPr>
              <a:t>なの？</a:t>
            </a:r>
          </a:p>
          <a:p>
            <a:pPr defTabSz="1212850">
              <a:lnSpc>
                <a:spcPct val="110000"/>
              </a:lnSpc>
            </a:pPr>
            <a:r>
              <a:rPr lang="ja-JP" altLang="ja-JP" sz="2600" i="1" dirty="0">
                <a:solidFill>
                  <a:schemeClr val="tx2">
                    <a:lumMod val="75000"/>
                  </a:schemeClr>
                </a:solidFill>
              </a:rPr>
              <a:t>○車椅子の青年 </a:t>
            </a:r>
            <a:r>
              <a:rPr lang="en-US" altLang="ja-JP" sz="2600" i="1" dirty="0" smtClean="0">
                <a:solidFill>
                  <a:schemeClr val="tx2">
                    <a:lumMod val="75000"/>
                  </a:schemeClr>
                </a:solidFill>
              </a:rPr>
              <a:t>	</a:t>
            </a:r>
            <a:r>
              <a:rPr lang="ja-JP" altLang="ja-JP" sz="2600" i="1" dirty="0" smtClean="0">
                <a:solidFill>
                  <a:schemeClr val="tx2">
                    <a:lumMod val="75000"/>
                  </a:schemeClr>
                </a:solidFill>
              </a:rPr>
              <a:t>そう</a:t>
            </a:r>
            <a:r>
              <a:rPr lang="ja-JP" altLang="ja-JP" sz="2600" i="1" dirty="0">
                <a:solidFill>
                  <a:schemeClr val="tx2">
                    <a:lumMod val="75000"/>
                  </a:schemeClr>
                </a:solidFill>
              </a:rPr>
              <a:t>なんです。だから，ちょっと手伝ってもらいたくて…。</a:t>
            </a:r>
          </a:p>
          <a:p>
            <a:pPr defTabSz="1212850">
              <a:lnSpc>
                <a:spcPct val="130000"/>
              </a:lnSpc>
            </a:pPr>
            <a:r>
              <a:rPr lang="ja-JP" altLang="ja-JP" sz="2600" i="1" dirty="0"/>
              <a:t>○</a:t>
            </a:r>
            <a:r>
              <a:rPr lang="ja-JP" altLang="ja-JP" sz="2600" i="1" dirty="0">
                <a:solidFill>
                  <a:schemeClr val="accent1"/>
                </a:solidFill>
              </a:rPr>
              <a:t>運転士</a:t>
            </a:r>
            <a:r>
              <a:rPr lang="ja-JP" altLang="ja-JP" sz="2600" i="1" dirty="0"/>
              <a:t> </a:t>
            </a:r>
            <a:r>
              <a:rPr lang="en-US" altLang="ja-JP" sz="2600" i="1" dirty="0" smtClean="0"/>
              <a:t>	</a:t>
            </a:r>
            <a:r>
              <a:rPr lang="ja-JP" altLang="ja-JP" sz="2600" i="1" u="sng" dirty="0" smtClean="0">
                <a:solidFill>
                  <a:srgbClr val="FF3300"/>
                </a:solidFill>
              </a:rPr>
              <a:t>わし，腰</a:t>
            </a:r>
            <a:r>
              <a:rPr lang="ja-JP" altLang="ja-JP" sz="2600" i="1" u="sng" dirty="0">
                <a:solidFill>
                  <a:srgbClr val="FF3300"/>
                </a:solidFill>
              </a:rPr>
              <a:t>が痛くて…。</a:t>
            </a:r>
            <a:r>
              <a:rPr lang="ja-JP" altLang="ja-JP" sz="2600" i="1" dirty="0">
                <a:solidFill>
                  <a:schemeClr val="tx2">
                    <a:lumMod val="75000"/>
                  </a:schemeClr>
                </a:solidFill>
              </a:rPr>
              <a:t>ちょっと次のバスにしてくれるか</a:t>
            </a:r>
            <a:r>
              <a:rPr lang="ja-JP" altLang="ja-JP" sz="2600" i="1" dirty="0" smtClean="0">
                <a:solidFill>
                  <a:schemeClr val="tx2">
                    <a:lumMod val="75000"/>
                  </a:schemeClr>
                </a:solidFill>
              </a:rPr>
              <a:t>。</a:t>
            </a:r>
            <a:endParaRPr lang="ja-JP" altLang="ja-JP" sz="2600" i="1" dirty="0">
              <a:solidFill>
                <a:schemeClr val="tx2">
                  <a:lumMod val="75000"/>
                </a:schemeClr>
              </a:solidFill>
            </a:endParaRPr>
          </a:p>
          <a:p>
            <a:pPr defTabSz="1212850">
              <a:lnSpc>
                <a:spcPct val="130000"/>
              </a:lnSpc>
            </a:pPr>
            <a:r>
              <a:rPr lang="ja-JP" altLang="ja-JP" sz="2600" i="1" dirty="0">
                <a:solidFill>
                  <a:schemeClr val="tx2">
                    <a:lumMod val="75000"/>
                  </a:schemeClr>
                </a:solidFill>
              </a:rPr>
              <a:t>（バスが発車して去る。</a:t>
            </a:r>
            <a:r>
              <a:rPr lang="ja-JP" altLang="ja-JP" sz="2600" i="1" dirty="0" smtClean="0">
                <a:solidFill>
                  <a:schemeClr val="tx2">
                    <a:lumMod val="75000"/>
                  </a:schemeClr>
                </a:solidFill>
              </a:rPr>
              <a:t>）</a:t>
            </a:r>
            <a:endParaRPr lang="ja-JP" altLang="ja-JP" sz="2600" i="1" dirty="0">
              <a:solidFill>
                <a:schemeClr val="tx2">
                  <a:lumMod val="75000"/>
                </a:schemeClr>
              </a:solidFill>
            </a:endParaRPr>
          </a:p>
          <a:p>
            <a:pPr defTabSz="1212850">
              <a:lnSpc>
                <a:spcPct val="110000"/>
              </a:lnSpc>
            </a:pPr>
            <a:r>
              <a:rPr lang="ja-JP" altLang="ja-JP" sz="2600" i="1" dirty="0">
                <a:solidFill>
                  <a:schemeClr val="tx2">
                    <a:lumMod val="75000"/>
                  </a:schemeClr>
                </a:solidFill>
              </a:rPr>
              <a:t>○車椅子の青年 </a:t>
            </a:r>
            <a:r>
              <a:rPr lang="en-US" altLang="ja-JP" sz="2600" i="1" dirty="0" smtClean="0">
                <a:solidFill>
                  <a:schemeClr val="tx2">
                    <a:lumMod val="75000"/>
                  </a:schemeClr>
                </a:solidFill>
              </a:rPr>
              <a:t>	</a:t>
            </a:r>
            <a:r>
              <a:rPr lang="ja-JP" altLang="ja-JP" sz="2600" i="1" dirty="0" smtClean="0">
                <a:solidFill>
                  <a:schemeClr val="tx2">
                    <a:lumMod val="75000"/>
                  </a:schemeClr>
                </a:solidFill>
              </a:rPr>
              <a:t>えっ</a:t>
            </a:r>
            <a:r>
              <a:rPr lang="ja-JP" altLang="ja-JP" sz="2600" i="1" dirty="0">
                <a:solidFill>
                  <a:schemeClr val="tx2">
                    <a:lumMod val="75000"/>
                  </a:schemeClr>
                </a:solidFill>
              </a:rPr>
              <a:t>，え～。腰が痛いって。そんなの理由になるのか</a:t>
            </a:r>
            <a:r>
              <a:rPr lang="ja-JP" altLang="ja-JP" sz="2600" i="1" dirty="0" smtClean="0">
                <a:solidFill>
                  <a:schemeClr val="tx2">
                    <a:lumMod val="75000"/>
                  </a:schemeClr>
                </a:solidFill>
              </a:rPr>
              <a:t>。</a:t>
            </a:r>
            <a:endParaRPr lang="en-US" altLang="ja-JP" sz="2600" i="1" dirty="0" smtClean="0">
              <a:solidFill>
                <a:schemeClr val="tx2">
                  <a:lumMod val="75000"/>
                </a:schemeClr>
              </a:solidFill>
            </a:endParaRPr>
          </a:p>
          <a:p>
            <a:pPr defTabSz="1212850">
              <a:lnSpc>
                <a:spcPct val="110000"/>
              </a:lnSpc>
            </a:pPr>
            <a:r>
              <a:rPr lang="ja-JP" altLang="ja-JP" sz="2600" i="1" dirty="0" smtClean="0">
                <a:solidFill>
                  <a:schemeClr val="tx2">
                    <a:lumMod val="75000"/>
                  </a:schemeClr>
                </a:solidFill>
              </a:rPr>
              <a:t>今</a:t>
            </a:r>
            <a:r>
              <a:rPr lang="ja-JP" altLang="ja-JP" sz="2600" i="1" dirty="0">
                <a:solidFill>
                  <a:schemeClr val="tx2">
                    <a:lumMod val="75000"/>
                  </a:schemeClr>
                </a:solidFill>
              </a:rPr>
              <a:t>のバスに</a:t>
            </a:r>
            <a:r>
              <a:rPr lang="ja-JP" altLang="ja-JP" sz="2600" i="1" dirty="0" smtClean="0">
                <a:solidFill>
                  <a:schemeClr val="tx2">
                    <a:lumMod val="75000"/>
                  </a:schemeClr>
                </a:solidFill>
              </a:rPr>
              <a:t>乗らない</a:t>
            </a:r>
            <a:r>
              <a:rPr lang="ja-JP" altLang="ja-JP" sz="2600" i="1" dirty="0">
                <a:solidFill>
                  <a:schemeClr val="tx2">
                    <a:lumMod val="75000"/>
                  </a:schemeClr>
                </a:solidFill>
              </a:rPr>
              <a:t>と約束に間に合わない。どうしよう。どうしよう</a:t>
            </a:r>
            <a:r>
              <a:rPr lang="ja-JP" altLang="ja-JP" sz="2600" i="1" dirty="0" smtClean="0">
                <a:solidFill>
                  <a:schemeClr val="tx2">
                    <a:lumMod val="75000"/>
                  </a:schemeClr>
                </a:solidFill>
              </a:rPr>
              <a:t>。</a:t>
            </a:r>
            <a:r>
              <a:rPr lang="en-US" altLang="ja-JP" sz="2600" i="1" dirty="0">
                <a:solidFill>
                  <a:schemeClr val="tx2">
                    <a:lumMod val="75000"/>
                  </a:schemeClr>
                </a:solidFill>
              </a:rPr>
              <a:t> </a:t>
            </a:r>
            <a:r>
              <a:rPr lang="en-US" altLang="ja-JP" sz="2600" i="1" dirty="0" smtClean="0">
                <a:solidFill>
                  <a:schemeClr val="tx2">
                    <a:lumMod val="75000"/>
                  </a:schemeClr>
                </a:solidFill>
              </a:rPr>
              <a:t>(</a:t>
            </a:r>
            <a:r>
              <a:rPr lang="ja-JP" altLang="en-US" sz="2600" i="1" dirty="0" smtClean="0">
                <a:solidFill>
                  <a:schemeClr val="tx2">
                    <a:lumMod val="75000"/>
                  </a:schemeClr>
                </a:solidFill>
              </a:rPr>
              <a:t>略</a:t>
            </a:r>
            <a:r>
              <a:rPr lang="en-US" altLang="ja-JP" sz="2600" i="1" dirty="0" smtClean="0">
                <a:solidFill>
                  <a:schemeClr val="tx2">
                    <a:lumMod val="75000"/>
                  </a:schemeClr>
                </a:solidFill>
              </a:rPr>
              <a:t>~)</a:t>
            </a:r>
            <a:r>
              <a:rPr lang="ja-JP" altLang="en-US" sz="2600" i="1" dirty="0" smtClean="0">
                <a:solidFill>
                  <a:schemeClr val="tx2">
                    <a:lumMod val="75000"/>
                  </a:schemeClr>
                </a:solidFill>
              </a:rPr>
              <a:t> </a:t>
            </a:r>
            <a:endParaRPr lang="en-US" altLang="ja-JP" sz="2600" i="1" dirty="0">
              <a:solidFill>
                <a:schemeClr val="tx2">
                  <a:lumMod val="75000"/>
                </a:schemeClr>
              </a:solidFill>
            </a:endParaRPr>
          </a:p>
        </p:txBody>
      </p:sp>
      <p:sp>
        <p:nvSpPr>
          <p:cNvPr id="2" name="正方形/長方形 1"/>
          <p:cNvSpPr/>
          <p:nvPr/>
        </p:nvSpPr>
        <p:spPr>
          <a:xfrm>
            <a:off x="7330948" y="1341537"/>
            <a:ext cx="4681728" cy="892552"/>
          </a:xfrm>
          <a:prstGeom prst="rect">
            <a:avLst/>
          </a:prstGeom>
        </p:spPr>
        <p:txBody>
          <a:bodyPr wrap="square">
            <a:spAutoFit/>
          </a:bodyPr>
          <a:lstStyle/>
          <a:p>
            <a:pPr algn="r"/>
            <a:r>
              <a:rPr lang="en-US" altLang="ja-JP" sz="2600" dirty="0" smtClean="0">
                <a:solidFill>
                  <a:schemeClr val="tx2">
                    <a:lumMod val="25000"/>
                  </a:schemeClr>
                </a:solidFill>
                <a:latin typeface="リュウミン R-KL"/>
              </a:rPr>
              <a:t>(</a:t>
            </a:r>
            <a:r>
              <a:rPr lang="ja-JP" altLang="en-US" sz="2600" dirty="0" smtClean="0">
                <a:solidFill>
                  <a:schemeClr val="tx2">
                    <a:lumMod val="25000"/>
                  </a:schemeClr>
                </a:solidFill>
                <a:latin typeface="リュウミン R-KL"/>
              </a:rPr>
              <a:t>松波めぐみ 障害のある方々の劇団サークルの皆さん</a:t>
            </a:r>
            <a:r>
              <a:rPr lang="en-US" altLang="ja-JP" sz="2600" dirty="0" smtClean="0">
                <a:solidFill>
                  <a:schemeClr val="tx2">
                    <a:lumMod val="25000"/>
                  </a:schemeClr>
                </a:solidFill>
                <a:latin typeface="リュウミン R-KL"/>
              </a:rPr>
              <a:t>,</a:t>
            </a:r>
            <a:r>
              <a:rPr lang="ja-JP" altLang="en-US" sz="2600" dirty="0" smtClean="0">
                <a:solidFill>
                  <a:schemeClr val="tx2">
                    <a:lumMod val="25000"/>
                  </a:schemeClr>
                </a:solidFill>
                <a:latin typeface="リュウミン R-KL"/>
              </a:rPr>
              <a:t> </a:t>
            </a:r>
            <a:r>
              <a:rPr lang="en-US" altLang="ja-JP" sz="2600" dirty="0" smtClean="0">
                <a:solidFill>
                  <a:schemeClr val="tx2">
                    <a:lumMod val="25000"/>
                  </a:schemeClr>
                </a:solidFill>
                <a:latin typeface="リュウミン R-KL"/>
              </a:rPr>
              <a:t>2015)</a:t>
            </a:r>
          </a:p>
        </p:txBody>
      </p:sp>
      <p:sp>
        <p:nvSpPr>
          <p:cNvPr id="3" name="正方形/長方形 2"/>
          <p:cNvSpPr/>
          <p:nvPr/>
        </p:nvSpPr>
        <p:spPr>
          <a:xfrm>
            <a:off x="309401" y="6130846"/>
            <a:ext cx="10791737" cy="523220"/>
          </a:xfrm>
          <a:prstGeom prst="rect">
            <a:avLst/>
          </a:prstGeom>
        </p:spPr>
        <p:txBody>
          <a:bodyPr wrap="square">
            <a:spAutoFit/>
          </a:bodyPr>
          <a:lstStyle/>
          <a:p>
            <a:r>
              <a:rPr kumimoji="1" lang="ja-JP" altLang="ja-JP" sz="2800" b="1" kern="1200" dirty="0">
                <a:solidFill>
                  <a:srgbClr val="002060"/>
                </a:solidFill>
                <a:latin typeface="Calibri"/>
                <a:ea typeface="Calibri"/>
                <a:cs typeface="Calibri"/>
                <a:sym typeface="Calibri"/>
              </a:rPr>
              <a:t>障害される人は｢</a:t>
            </a:r>
            <a:r>
              <a:rPr kumimoji="1" lang="ja-JP" altLang="ja-JP" sz="2800" b="1" u="sng" kern="1200" dirty="0">
                <a:solidFill>
                  <a:srgbClr val="002060"/>
                </a:solidFill>
                <a:latin typeface="Calibri"/>
                <a:ea typeface="Calibri"/>
                <a:cs typeface="Calibri"/>
                <a:sym typeface="Calibri"/>
              </a:rPr>
              <a:t>できない</a:t>
            </a:r>
            <a:r>
              <a:rPr kumimoji="1" lang="ja-JP" altLang="ja-JP" sz="2800" b="1" kern="1200" dirty="0">
                <a:solidFill>
                  <a:srgbClr val="002060"/>
                </a:solidFill>
                <a:latin typeface="Calibri"/>
                <a:ea typeface="Calibri"/>
                <a:cs typeface="Calibri"/>
                <a:sym typeface="Calibri"/>
              </a:rPr>
              <a:t>｣</a:t>
            </a:r>
            <a:r>
              <a:rPr kumimoji="1" lang="ja-JP" altLang="ja-JP" sz="2800" b="1" kern="1200" dirty="0" smtClean="0">
                <a:solidFill>
                  <a:srgbClr val="002060"/>
                </a:solidFill>
                <a:latin typeface="Calibri"/>
                <a:ea typeface="Calibri"/>
                <a:cs typeface="Calibri"/>
                <a:sym typeface="Calibri"/>
              </a:rPr>
              <a:t>人</a:t>
            </a:r>
            <a:r>
              <a:rPr kumimoji="1" lang="ja-JP" altLang="en-US" sz="2800" b="1" kern="1200" dirty="0" smtClean="0">
                <a:solidFill>
                  <a:srgbClr val="002060"/>
                </a:solidFill>
                <a:latin typeface="Calibri"/>
                <a:ea typeface="Calibri"/>
                <a:cs typeface="Calibri"/>
                <a:sym typeface="Calibri"/>
              </a:rPr>
              <a:t> ⇔ </a:t>
            </a:r>
            <a:r>
              <a:rPr kumimoji="1" lang="ja-JP" altLang="ja-JP" sz="2800" b="1" kern="1200" dirty="0" smtClean="0">
                <a:solidFill>
                  <a:srgbClr val="002060"/>
                </a:solidFill>
                <a:latin typeface="Calibri"/>
                <a:ea typeface="Calibri"/>
                <a:cs typeface="Calibri"/>
                <a:sym typeface="Calibri"/>
              </a:rPr>
              <a:t>健</a:t>
            </a:r>
            <a:r>
              <a:rPr kumimoji="1" lang="ja-JP" altLang="ja-JP" sz="2800" b="1" kern="1200" dirty="0">
                <a:solidFill>
                  <a:srgbClr val="002060"/>
                </a:solidFill>
                <a:latin typeface="Calibri"/>
                <a:ea typeface="Calibri"/>
                <a:cs typeface="Calibri"/>
                <a:sym typeface="Calibri"/>
              </a:rPr>
              <a:t>常者が｢</a:t>
            </a:r>
            <a:r>
              <a:rPr kumimoji="1" lang="ja-JP" altLang="ja-JP" sz="2800" b="1" u="sng" kern="1200" dirty="0">
                <a:solidFill>
                  <a:srgbClr val="002060"/>
                </a:solidFill>
                <a:latin typeface="Calibri"/>
                <a:ea typeface="Calibri"/>
                <a:cs typeface="Calibri"/>
                <a:sym typeface="Calibri"/>
              </a:rPr>
              <a:t>できる</a:t>
            </a:r>
            <a:r>
              <a:rPr kumimoji="1" lang="ja-JP" altLang="ja-JP" sz="2800" b="1" kern="1200" dirty="0">
                <a:solidFill>
                  <a:srgbClr val="002060"/>
                </a:solidFill>
                <a:latin typeface="Calibri"/>
                <a:ea typeface="Calibri"/>
                <a:cs typeface="Calibri"/>
                <a:sym typeface="Calibri"/>
              </a:rPr>
              <a:t>｣</a:t>
            </a:r>
            <a:r>
              <a:rPr kumimoji="1" lang="ja-JP" altLang="ja-JP" sz="2800" b="1" kern="1200" dirty="0" smtClean="0">
                <a:solidFill>
                  <a:srgbClr val="002060"/>
                </a:solidFill>
                <a:latin typeface="Calibri"/>
                <a:ea typeface="Calibri"/>
                <a:cs typeface="Calibri"/>
                <a:sym typeface="Calibri"/>
              </a:rPr>
              <a:t>人</a:t>
            </a:r>
            <a:r>
              <a:rPr kumimoji="1" lang="ja-JP" altLang="en-US" sz="2800" b="1" kern="1200" dirty="0">
                <a:solidFill>
                  <a:srgbClr val="002060"/>
                </a:solidFill>
                <a:latin typeface="Calibri"/>
                <a:ea typeface="Calibri"/>
                <a:cs typeface="Calibri"/>
                <a:sym typeface="Calibri"/>
              </a:rPr>
              <a:t> </a:t>
            </a:r>
            <a:r>
              <a:rPr kumimoji="1" lang="en-US" altLang="ja-JP" sz="2800" b="1" kern="1200" dirty="0" smtClean="0">
                <a:solidFill>
                  <a:srgbClr val="002060"/>
                </a:solidFill>
                <a:latin typeface="Calibri"/>
                <a:ea typeface="Calibri"/>
                <a:cs typeface="Calibri"/>
                <a:sym typeface="Calibri"/>
              </a:rPr>
              <a:t>&gt;</a:t>
            </a:r>
            <a:r>
              <a:rPr kumimoji="1" lang="ja-JP" altLang="en-US" sz="2800" b="1" kern="1200" dirty="0" smtClean="0">
                <a:solidFill>
                  <a:srgbClr val="002060"/>
                </a:solidFill>
                <a:latin typeface="Calibri"/>
                <a:ea typeface="Calibri"/>
                <a:cs typeface="Calibri"/>
                <a:sym typeface="Calibri"/>
              </a:rPr>
              <a:t>誤り</a:t>
            </a:r>
            <a:endParaRPr kumimoji="1" lang="ja-JP" altLang="ja-JP" sz="2800" b="1" kern="1200" dirty="0">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3377457450"/>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Theme">
      <a:dk1>
        <a:srgbClr val="000000"/>
      </a:dk1>
      <a:lt1>
        <a:srgbClr val="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ＭＳ ゴシック">
      <a:majorFont>
        <a:latin typeface="Arial"/>
        <a:ea typeface="ＭＳ ゴシック"/>
        <a:cs typeface=""/>
      </a:majorFont>
      <a:minorFont>
        <a:latin typeface="Arial"/>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4632</TotalTime>
  <Words>1672</Words>
  <Application>Microsoft Office PowerPoint</Application>
  <PresentationFormat>ワイド画面</PresentationFormat>
  <Paragraphs>470</Paragraphs>
  <Slides>13</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ゴシック</vt:lpstr>
      <vt:lpstr>リュウミン R-KL</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川添 睡</dc:creator>
  <cp:revision>1</cp:revision>
  <dcterms:modified xsi:type="dcterms:W3CDTF">2017-10-14T01:15:45Z</dcterms:modified>
</cp:coreProperties>
</file>