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6" r:id="rId2"/>
    <p:sldId id="257" r:id="rId3"/>
    <p:sldId id="259" r:id="rId4"/>
    <p:sldId id="260" r:id="rId5"/>
    <p:sldId id="258"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9144000" cy="6858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18"/>
  </p:normalViewPr>
  <p:slideViewPr>
    <p:cSldViewPr snapToGrid="0" snapToObjects="1">
      <p:cViewPr varScale="1">
        <p:scale>
          <a:sx n="89" d="100"/>
          <a:sy n="89" d="100"/>
        </p:scale>
        <p:origin x="800" y="160"/>
      </p:cViewPr>
      <p:guideLst/>
    </p:cSldViewPr>
  </p:slideViewPr>
  <p:notesTextViewPr>
    <p:cViewPr>
      <p:scale>
        <a:sx n="1" d="1"/>
        <a:sy n="1" d="1"/>
      </p:scale>
      <p:origin x="0" y="0"/>
    </p:cViewPr>
  </p:notesTextViewPr>
  <p:notesViewPr>
    <p:cSldViewPr snapToGrid="0" snapToObjects="1">
      <p:cViewPr varScale="1">
        <p:scale>
          <a:sx n="100" d="100"/>
          <a:sy n="100" d="100"/>
        </p:scale>
        <p:origin x="2240" y="16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E3355715-A447-FB46-B6DA-A84E622D9F95}" type="slidenum">
              <a:rPr kumimoji="1" lang="ja-JP" altLang="en-US" smtClean="0"/>
              <a:t>‹#›</a:t>
            </a:fld>
            <a:endParaRPr kumimoji="1" lang="ja-JP" altLang="en-US"/>
          </a:p>
        </p:txBody>
      </p:sp>
    </p:spTree>
    <p:extLst>
      <p:ext uri="{BB962C8B-B14F-4D97-AF65-F5344CB8AC3E}">
        <p14:creationId xmlns:p14="http://schemas.microsoft.com/office/powerpoint/2010/main" val="18858102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CFAE6C9E-6156-2D41-9BE7-75457671F8F1}" type="datetimeFigureOut">
              <a:rPr kumimoji="1" lang="ja-JP" altLang="en-US" smtClean="0"/>
              <a:t>2017/10/13</a:t>
            </a:fld>
            <a:endParaRPr kumimoji="1" lang="ja-JP" altLang="en-US"/>
          </a:p>
        </p:txBody>
      </p:sp>
      <p:sp>
        <p:nvSpPr>
          <p:cNvPr id="4" name="スライド イメージ プレースホルダー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5E63E58F-AF74-C542-9A6C-3EA5C205E657}" type="slidenum">
              <a:rPr kumimoji="1" lang="ja-JP" altLang="en-US" smtClean="0"/>
              <a:t>‹#›</a:t>
            </a:fld>
            <a:endParaRPr kumimoji="1" lang="ja-JP" altLang="en-US"/>
          </a:p>
        </p:txBody>
      </p:sp>
    </p:spTree>
    <p:extLst>
      <p:ext uri="{BB962C8B-B14F-4D97-AF65-F5344CB8AC3E}">
        <p14:creationId xmlns:p14="http://schemas.microsoft.com/office/powerpoint/2010/main" val="15090218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E63E58F-AF74-C542-9A6C-3EA5C205E657}" type="slidenum">
              <a:rPr kumimoji="1" lang="ja-JP" altLang="en-US" smtClean="0"/>
              <a:t>1</a:t>
            </a:fld>
            <a:endParaRPr kumimoji="1" lang="ja-JP" altLang="en-US"/>
          </a:p>
        </p:txBody>
      </p:sp>
    </p:spTree>
    <p:extLst>
      <p:ext uri="{BB962C8B-B14F-4D97-AF65-F5344CB8AC3E}">
        <p14:creationId xmlns:p14="http://schemas.microsoft.com/office/powerpoint/2010/main" val="101423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E63E58F-AF74-C542-9A6C-3EA5C205E657}" type="slidenum">
              <a:rPr kumimoji="1" lang="ja-JP" altLang="en-US" smtClean="0"/>
              <a:t>2</a:t>
            </a:fld>
            <a:endParaRPr kumimoji="1" lang="ja-JP" altLang="en-US"/>
          </a:p>
        </p:txBody>
      </p:sp>
    </p:spTree>
    <p:extLst>
      <p:ext uri="{BB962C8B-B14F-4D97-AF65-F5344CB8AC3E}">
        <p14:creationId xmlns:p14="http://schemas.microsoft.com/office/powerpoint/2010/main" val="902829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E63E58F-AF74-C542-9A6C-3EA5C205E657}" type="slidenum">
              <a:rPr kumimoji="1" lang="ja-JP" altLang="en-US" smtClean="0"/>
              <a:t>15</a:t>
            </a:fld>
            <a:endParaRPr kumimoji="1" lang="ja-JP" altLang="en-US"/>
          </a:p>
        </p:txBody>
      </p:sp>
    </p:spTree>
    <p:extLst>
      <p:ext uri="{BB962C8B-B14F-4D97-AF65-F5344CB8AC3E}">
        <p14:creationId xmlns:p14="http://schemas.microsoft.com/office/powerpoint/2010/main" val="915931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5FEED0B-3018-CE42-A7B9-1E3B001E5D01}" type="slidenum">
              <a:rPr kumimoji="1" lang="ja-JP" altLang="en-US" smtClean="0"/>
              <a:t>16</a:t>
            </a:fld>
            <a:endParaRPr kumimoji="1" lang="ja-JP" altLang="en-US"/>
          </a:p>
        </p:txBody>
      </p:sp>
    </p:spTree>
    <p:extLst>
      <p:ext uri="{BB962C8B-B14F-4D97-AF65-F5344CB8AC3E}">
        <p14:creationId xmlns:p14="http://schemas.microsoft.com/office/powerpoint/2010/main" val="347908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151BB42-973C-4B43-BF56-95E232972C34}" type="datetime1">
              <a:rPr kumimoji="1" lang="ja-JP" altLang="en-US" smtClean="0"/>
              <a:t>2017/10/13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547372-C703-EF49-BE5A-1BEF1EAE44D4}" type="slidenum">
              <a:rPr kumimoji="1" lang="ja-JP" altLang="en-US" smtClean="0"/>
              <a:t>‹#›</a:t>
            </a:fld>
            <a:endParaRPr kumimoji="1" lang="ja-JP" altLang="en-US"/>
          </a:p>
        </p:txBody>
      </p:sp>
    </p:spTree>
    <p:extLst>
      <p:ext uri="{BB962C8B-B14F-4D97-AF65-F5344CB8AC3E}">
        <p14:creationId xmlns:p14="http://schemas.microsoft.com/office/powerpoint/2010/main" val="2104394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3;&#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824D67-D478-8B4F-9955-00CFCBE213B9}" type="datetime1">
              <a:rPr kumimoji="1" lang="ja-JP" altLang="en-US" smtClean="0"/>
              <a:t>2017/10/13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547372-C703-EF49-BE5A-1BEF1EAE44D4}" type="slidenum">
              <a:rPr kumimoji="1" lang="ja-JP" altLang="en-US" smtClean="0"/>
              <a:t>‹#›</a:t>
            </a:fld>
            <a:endParaRPr kumimoji="1" lang="ja-JP" altLang="en-US"/>
          </a:p>
        </p:txBody>
      </p:sp>
    </p:spTree>
    <p:extLst>
      <p:ext uri="{BB962C8B-B14F-4D97-AF65-F5344CB8AC3E}">
        <p14:creationId xmlns:p14="http://schemas.microsoft.com/office/powerpoint/2010/main" val="2059782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5163CB9-FAB6-2E48-B205-4F0D01D6B893}" type="datetime1">
              <a:rPr kumimoji="1" lang="ja-JP" altLang="en-US" smtClean="0"/>
              <a:t>2017/10/13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547372-C703-EF49-BE5A-1BEF1EAE44D4}" type="slidenum">
              <a:rPr kumimoji="1" lang="ja-JP" altLang="en-US" smtClean="0"/>
              <a:t>‹#›</a:t>
            </a:fld>
            <a:endParaRPr kumimoji="1" lang="ja-JP" altLang="en-US"/>
          </a:p>
        </p:txBody>
      </p:sp>
    </p:spTree>
    <p:extLst>
      <p:ext uri="{BB962C8B-B14F-4D97-AF65-F5344CB8AC3E}">
        <p14:creationId xmlns:p14="http://schemas.microsoft.com/office/powerpoint/2010/main" val="1320726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7C6E0E3-621B-1C47-84DB-B3E23EE67853}" type="datetime1">
              <a:rPr kumimoji="1" lang="ja-JP" altLang="en-US" smtClean="0"/>
              <a:t>2017/10/13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547372-C703-EF49-BE5A-1BEF1EAE44D4}" type="slidenum">
              <a:rPr kumimoji="1" lang="ja-JP" altLang="en-US" smtClean="0"/>
              <a:t>‹#›</a:t>
            </a:fld>
            <a:endParaRPr kumimoji="1" lang="ja-JP" altLang="en-US"/>
          </a:p>
        </p:txBody>
      </p:sp>
    </p:spTree>
    <p:extLst>
      <p:ext uri="{BB962C8B-B14F-4D97-AF65-F5344CB8AC3E}">
        <p14:creationId xmlns:p14="http://schemas.microsoft.com/office/powerpoint/2010/main" val="1651926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01CD735-3E51-3840-88AA-BAF871E164C8}" type="datetime1">
              <a:rPr kumimoji="1" lang="ja-JP" altLang="en-US" smtClean="0"/>
              <a:t>2017/10/13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547372-C703-EF49-BE5A-1BEF1EAE44D4}" type="slidenum">
              <a:rPr kumimoji="1" lang="ja-JP" altLang="en-US" smtClean="0"/>
              <a:t>‹#›</a:t>
            </a:fld>
            <a:endParaRPr kumimoji="1" lang="ja-JP" altLang="en-US"/>
          </a:p>
        </p:txBody>
      </p:sp>
    </p:spTree>
    <p:extLst>
      <p:ext uri="{BB962C8B-B14F-4D97-AF65-F5344CB8AC3E}">
        <p14:creationId xmlns:p14="http://schemas.microsoft.com/office/powerpoint/2010/main" val="1268248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8579EE1-F059-3E4D-86F4-E1DFB73C34AA}" type="datetime1">
              <a:rPr kumimoji="1" lang="ja-JP" altLang="en-US" smtClean="0"/>
              <a:t>2017/10/13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547372-C703-EF49-BE5A-1BEF1EAE44D4}" type="slidenum">
              <a:rPr kumimoji="1" lang="ja-JP" altLang="en-US" smtClean="0"/>
              <a:t>‹#›</a:t>
            </a:fld>
            <a:endParaRPr kumimoji="1" lang="ja-JP" altLang="en-US"/>
          </a:p>
        </p:txBody>
      </p:sp>
    </p:spTree>
    <p:extLst>
      <p:ext uri="{BB962C8B-B14F-4D97-AF65-F5344CB8AC3E}">
        <p14:creationId xmlns:p14="http://schemas.microsoft.com/office/powerpoint/2010/main" val="1676990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A2911A1-7F41-014E-A667-4C4F54853753}" type="datetime1">
              <a:rPr kumimoji="1" lang="ja-JP" altLang="en-US" smtClean="0"/>
              <a:t>2017/10/13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5547372-C703-EF49-BE5A-1BEF1EAE44D4}" type="slidenum">
              <a:rPr kumimoji="1" lang="ja-JP" altLang="en-US" smtClean="0"/>
              <a:t>‹#›</a:t>
            </a:fld>
            <a:endParaRPr kumimoji="1" lang="ja-JP" altLang="en-US"/>
          </a:p>
        </p:txBody>
      </p:sp>
    </p:spTree>
    <p:extLst>
      <p:ext uri="{BB962C8B-B14F-4D97-AF65-F5344CB8AC3E}">
        <p14:creationId xmlns:p14="http://schemas.microsoft.com/office/powerpoint/2010/main" val="1596857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A1A8ECF-1982-C746-A262-1405F2F33466}" type="datetime1">
              <a:rPr kumimoji="1" lang="ja-JP" altLang="en-US" smtClean="0"/>
              <a:t>2017/10/13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5547372-C703-EF49-BE5A-1BEF1EAE44D4}" type="slidenum">
              <a:rPr kumimoji="1" lang="ja-JP" altLang="en-US" smtClean="0"/>
              <a:t>‹#›</a:t>
            </a:fld>
            <a:endParaRPr kumimoji="1" lang="ja-JP" altLang="en-US"/>
          </a:p>
        </p:txBody>
      </p:sp>
    </p:spTree>
    <p:extLst>
      <p:ext uri="{BB962C8B-B14F-4D97-AF65-F5344CB8AC3E}">
        <p14:creationId xmlns:p14="http://schemas.microsoft.com/office/powerpoint/2010/main" val="1284529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C8DC183-CE01-044F-BABC-C3080B1DE0E8}" type="datetime1">
              <a:rPr kumimoji="1" lang="ja-JP" altLang="en-US" smtClean="0"/>
              <a:t>2017/10/13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5547372-C703-EF49-BE5A-1BEF1EAE44D4}" type="slidenum">
              <a:rPr kumimoji="1" lang="ja-JP" altLang="en-US" smtClean="0"/>
              <a:t>‹#›</a:t>
            </a:fld>
            <a:endParaRPr kumimoji="1" lang="ja-JP" altLang="en-US"/>
          </a:p>
        </p:txBody>
      </p:sp>
    </p:spTree>
    <p:extLst>
      <p:ext uri="{BB962C8B-B14F-4D97-AF65-F5344CB8AC3E}">
        <p14:creationId xmlns:p14="http://schemas.microsoft.com/office/powerpoint/2010/main" val="440371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3;&#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6D33421-A179-154D-A998-C29A2712D6EF}" type="datetime1">
              <a:rPr kumimoji="1" lang="ja-JP" altLang="en-US" smtClean="0"/>
              <a:t>2017/10/13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547372-C703-EF49-BE5A-1BEF1EAE44D4}" type="slidenum">
              <a:rPr kumimoji="1" lang="ja-JP" altLang="en-US" smtClean="0"/>
              <a:t>‹#›</a:t>
            </a:fld>
            <a:endParaRPr kumimoji="1" lang="ja-JP" altLang="en-US"/>
          </a:p>
        </p:txBody>
      </p:sp>
    </p:spTree>
    <p:extLst>
      <p:ext uri="{BB962C8B-B14F-4D97-AF65-F5344CB8AC3E}">
        <p14:creationId xmlns:p14="http://schemas.microsoft.com/office/powerpoint/2010/main" val="1093102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5235C1-299A-8442-8FBA-34C0C095FF14}" type="datetime1">
              <a:rPr kumimoji="1" lang="ja-JP" altLang="en-US" smtClean="0"/>
              <a:t>2017/10/13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547372-C703-EF49-BE5A-1BEF1EAE44D4}" type="slidenum">
              <a:rPr kumimoji="1" lang="ja-JP" altLang="en-US" smtClean="0"/>
              <a:t>‹#›</a:t>
            </a:fld>
            <a:endParaRPr kumimoji="1" lang="ja-JP" altLang="en-US"/>
          </a:p>
        </p:txBody>
      </p:sp>
    </p:spTree>
    <p:extLst>
      <p:ext uri="{BB962C8B-B14F-4D97-AF65-F5344CB8AC3E}">
        <p14:creationId xmlns:p14="http://schemas.microsoft.com/office/powerpoint/2010/main" val="508485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65D2BE-E678-3E49-ADAB-2BAB1AE8DF22}" type="datetime1">
              <a:rPr kumimoji="1" lang="ja-JP" altLang="en-US" smtClean="0"/>
              <a:t>2017/10/13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547372-C703-EF49-BE5A-1BEF1EAE44D4}" type="slidenum">
              <a:rPr kumimoji="1" lang="ja-JP" altLang="en-US" smtClean="0"/>
              <a:t>‹#›</a:t>
            </a:fld>
            <a:endParaRPr kumimoji="1" lang="ja-JP" altLang="en-US"/>
          </a:p>
        </p:txBody>
      </p:sp>
    </p:spTree>
    <p:extLst>
      <p:ext uri="{BB962C8B-B14F-4D97-AF65-F5344CB8AC3E}">
        <p14:creationId xmlns:p14="http://schemas.microsoft.com/office/powerpoint/2010/main" val="1783072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02467" y="1350963"/>
            <a:ext cx="10844213" cy="1706562"/>
          </a:xfrm>
        </p:spPr>
        <p:txBody>
          <a:bodyPr anchor="ctr">
            <a:normAutofit/>
          </a:bodyPr>
          <a:lstStyle/>
          <a:p>
            <a:pPr algn="just"/>
            <a:r>
              <a:rPr lang="ja-JP" altLang="en-US" sz="3600" dirty="0"/>
              <a:t>知的・発達・精神障害のある未決拘禁者処遇に</a:t>
            </a:r>
            <a:r>
              <a:rPr lang="ja-JP" altLang="en-US" sz="3600" dirty="0" smtClean="0"/>
              <a:t>おける、障害者</a:t>
            </a:r>
            <a:r>
              <a:rPr lang="ja-JP" altLang="en-US" sz="3600" dirty="0"/>
              <a:t>差別解消法の</a:t>
            </a:r>
            <a:r>
              <a:rPr lang="ja-JP" altLang="en-US" sz="3600" dirty="0" smtClean="0"/>
              <a:t>効果に</a:t>
            </a:r>
            <a:r>
              <a:rPr lang="ja-JP" altLang="en-US" sz="3600" dirty="0"/>
              <a:t>ついての一考察</a:t>
            </a:r>
            <a:endParaRPr kumimoji="1" lang="ja-JP" altLang="en-US" sz="3600" dirty="0"/>
          </a:p>
        </p:txBody>
      </p:sp>
      <p:sp>
        <p:nvSpPr>
          <p:cNvPr id="4" name="サブタイトル 2"/>
          <p:cNvSpPr>
            <a:spLocks noGrp="1"/>
          </p:cNvSpPr>
          <p:nvPr>
            <p:ph type="subTitle" idx="1"/>
          </p:nvPr>
        </p:nvSpPr>
        <p:spPr>
          <a:xfrm>
            <a:off x="1034651" y="3314702"/>
            <a:ext cx="10179843" cy="3257550"/>
          </a:xfrm>
        </p:spPr>
        <p:txBody>
          <a:bodyPr anchor="ctr">
            <a:normAutofit/>
          </a:bodyPr>
          <a:lstStyle/>
          <a:p>
            <a:pPr>
              <a:lnSpc>
                <a:spcPct val="39000"/>
              </a:lnSpc>
            </a:pPr>
            <a:r>
              <a:rPr kumimoji="1" lang="ja-JP" altLang="en-US" dirty="0" smtClean="0"/>
              <a:t>中部学院大学</a:t>
            </a:r>
            <a:r>
              <a:rPr kumimoji="1" lang="en-US" altLang="ja-JP" dirty="0" smtClean="0"/>
              <a:t>/</a:t>
            </a:r>
            <a:r>
              <a:rPr kumimoji="1" lang="ja-JP" altLang="en-US" dirty="0" smtClean="0"/>
              <a:t>大阪成蹊短期大学／（社福）大阪手をつなぐ育成会</a:t>
            </a:r>
            <a:endParaRPr kumimoji="1" lang="en-US" altLang="ja-JP" dirty="0" smtClean="0"/>
          </a:p>
          <a:p>
            <a:pPr>
              <a:lnSpc>
                <a:spcPct val="39000"/>
              </a:lnSpc>
            </a:pPr>
            <a:endParaRPr kumimoji="1" lang="ja-JP" altLang="en-US" dirty="0" smtClean="0"/>
          </a:p>
          <a:p>
            <a:pPr>
              <a:lnSpc>
                <a:spcPct val="39000"/>
              </a:lnSpc>
            </a:pPr>
            <a:r>
              <a:rPr lang="ja-JP" altLang="en-US" sz="3000" dirty="0"/>
              <a:t>原田　和明</a:t>
            </a:r>
          </a:p>
          <a:p>
            <a:r>
              <a:rPr lang="en-US" altLang="ja-JP" dirty="0"/>
              <a:t/>
            </a:r>
            <a:br>
              <a:rPr lang="en-US" altLang="ja-JP" dirty="0"/>
            </a:br>
            <a:r>
              <a:rPr kumimoji="1" lang="ja-JP" altLang="en-US" dirty="0" smtClean="0"/>
              <a:t>社会福祉士</a:t>
            </a:r>
            <a:r>
              <a:rPr kumimoji="1" lang="en-US" altLang="ja-JP" dirty="0" smtClean="0"/>
              <a:t>/</a:t>
            </a:r>
            <a:r>
              <a:rPr kumimoji="1" lang="ja-JP" altLang="en-US" dirty="0" smtClean="0"/>
              <a:t>精神保健福祉士</a:t>
            </a:r>
            <a:r>
              <a:rPr kumimoji="1" lang="en-US" altLang="ja-JP" dirty="0" smtClean="0"/>
              <a:t>/</a:t>
            </a:r>
            <a:r>
              <a:rPr kumimoji="1" lang="ja-JP" altLang="en-US" dirty="0" smtClean="0"/>
              <a:t>介護福祉士</a:t>
            </a:r>
          </a:p>
          <a:p>
            <a:r>
              <a:rPr kumimoji="1" lang="ja-JP" altLang="en-US" dirty="0" smtClean="0"/>
              <a:t>介護支援専門員</a:t>
            </a:r>
            <a:r>
              <a:rPr kumimoji="1" lang="en-US" altLang="ja-JP" dirty="0" smtClean="0"/>
              <a:t>/</a:t>
            </a:r>
            <a:r>
              <a:rPr kumimoji="1" lang="ja-JP" altLang="en-US" dirty="0" smtClean="0"/>
              <a:t>相談支援専門員</a:t>
            </a:r>
            <a:r>
              <a:rPr kumimoji="1" lang="en-US" altLang="ja-JP" dirty="0" smtClean="0"/>
              <a:t>/</a:t>
            </a:r>
            <a:r>
              <a:rPr kumimoji="1" lang="ja-JP" altLang="en-US" dirty="0" smtClean="0"/>
              <a:t>福祉住環境ｺｰﾃﾞｨﾈｰﾀｰ２級</a:t>
            </a:r>
          </a:p>
          <a:p>
            <a:pPr>
              <a:lnSpc>
                <a:spcPct val="40000"/>
              </a:lnSpc>
            </a:pPr>
            <a:r>
              <a:rPr lang="en-US" altLang="ja-JP" dirty="0" err="1" smtClean="0"/>
              <a:t>sw</a:t>
            </a:r>
            <a:r>
              <a:rPr lang="en-US" altLang="ja-JP" dirty="0" err="1" smtClean="0"/>
              <a:t>.</a:t>
            </a:r>
            <a:r>
              <a:rPr lang="en-US" altLang="ja-JP" dirty="0" err="1" smtClean="0"/>
              <a:t>kazuaki</a:t>
            </a:r>
            <a:r>
              <a:rPr lang="en-US" altLang="ja-JP" dirty="0" err="1" smtClean="0"/>
              <a:t>.</a:t>
            </a:r>
            <a:r>
              <a:rPr lang="en-US" altLang="ja-JP" dirty="0" err="1" smtClean="0"/>
              <a:t>harada@gmail</a:t>
            </a:r>
            <a:r>
              <a:rPr lang="en-US" altLang="ja-JP" dirty="0" err="1"/>
              <a:t>.</a:t>
            </a:r>
            <a:r>
              <a:rPr lang="en-US" altLang="ja-JP" dirty="0" err="1" smtClean="0"/>
              <a:t>com</a:t>
            </a:r>
            <a:endParaRPr lang="en-US" altLang="ja-JP" dirty="0" smtClean="0"/>
          </a:p>
          <a:p>
            <a:pPr>
              <a:lnSpc>
                <a:spcPct val="40000"/>
              </a:lnSpc>
            </a:pPr>
            <a:r>
              <a:rPr lang="en-US" altLang="ja-JP" dirty="0" smtClean="0"/>
              <a:t/>
            </a:r>
            <a:br>
              <a:rPr lang="en-US" altLang="ja-JP" dirty="0" smtClean="0"/>
            </a:br>
            <a:r>
              <a:rPr lang="ja-JP" altLang="en-US" dirty="0" smtClean="0"/>
              <a:t>立命館大学大学院</a:t>
            </a:r>
            <a:r>
              <a:rPr lang="ja-JP" altLang="en-US" dirty="0"/>
              <a:t> </a:t>
            </a:r>
            <a:r>
              <a:rPr lang="ja-JP" altLang="en-US" dirty="0" smtClean="0"/>
              <a:t>社会学研究科 応用社会学専攻 博士課程後期課程</a:t>
            </a:r>
            <a:endParaRPr lang="en-US" altLang="ja-JP" dirty="0" smtClean="0"/>
          </a:p>
        </p:txBody>
      </p:sp>
      <p:sp>
        <p:nvSpPr>
          <p:cNvPr id="5" name="テキスト ボックス 4"/>
          <p:cNvSpPr txBox="1"/>
          <p:nvPr/>
        </p:nvSpPr>
        <p:spPr>
          <a:xfrm>
            <a:off x="8117679" y="315695"/>
            <a:ext cx="3586163" cy="646331"/>
          </a:xfrm>
          <a:prstGeom prst="rect">
            <a:avLst/>
          </a:prstGeom>
          <a:noFill/>
        </p:spPr>
        <p:txBody>
          <a:bodyPr wrap="square" rtlCol="0">
            <a:spAutoFit/>
          </a:bodyPr>
          <a:lstStyle/>
          <a:p>
            <a:pPr algn="r"/>
            <a:r>
              <a:rPr kumimoji="1" lang="en-US" altLang="ja-JP" dirty="0" smtClean="0"/>
              <a:t>2017.10.29</a:t>
            </a:r>
            <a:r>
              <a:rPr lang="ja-JP" altLang="en-US" dirty="0" smtClean="0"/>
              <a:t>障害</a:t>
            </a:r>
            <a:r>
              <a:rPr lang="ja-JP" altLang="en-US" dirty="0"/>
              <a:t>学会 第</a:t>
            </a:r>
            <a:r>
              <a:rPr lang="en-US" altLang="ja-JP" dirty="0"/>
              <a:t>14</a:t>
            </a:r>
            <a:r>
              <a:rPr lang="ja-JP" altLang="en-US" dirty="0"/>
              <a:t>回</a:t>
            </a:r>
            <a:r>
              <a:rPr lang="ja-JP" altLang="en-US" dirty="0" smtClean="0"/>
              <a:t>大会</a:t>
            </a:r>
            <a:endParaRPr lang="en-US" altLang="ja-JP" dirty="0" smtClean="0"/>
          </a:p>
          <a:p>
            <a:pPr algn="r"/>
            <a:r>
              <a:rPr lang="ja-JP" altLang="en-US" dirty="0" smtClean="0"/>
              <a:t>自由報告</a:t>
            </a:r>
            <a:endParaRPr kumimoji="1" lang="ja-JP" altLang="en-US" dirty="0"/>
          </a:p>
        </p:txBody>
      </p:sp>
      <p:sp>
        <p:nvSpPr>
          <p:cNvPr id="3" name="スライド番号プレースホルダー 2"/>
          <p:cNvSpPr>
            <a:spLocks noGrp="1"/>
          </p:cNvSpPr>
          <p:nvPr>
            <p:ph type="sldNum" sz="quarter" idx="12"/>
          </p:nvPr>
        </p:nvSpPr>
        <p:spPr/>
        <p:txBody>
          <a:bodyPr/>
          <a:lstStyle/>
          <a:p>
            <a:fld id="{35547372-C703-EF49-BE5A-1BEF1EAE44D4}" type="slidenum">
              <a:rPr kumimoji="1" lang="ja-JP" altLang="en-US" smtClean="0"/>
              <a:t>1</a:t>
            </a:fld>
            <a:endParaRPr kumimoji="1" lang="ja-JP" altLang="en-US"/>
          </a:p>
        </p:txBody>
      </p:sp>
    </p:spTree>
    <p:extLst>
      <p:ext uri="{BB962C8B-B14F-4D97-AF65-F5344CB8AC3E}">
        <p14:creationId xmlns:p14="http://schemas.microsoft.com/office/powerpoint/2010/main" val="1057528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⑨</a:t>
            </a:r>
            <a:r>
              <a:rPr kumimoji="1" lang="ja-JP" altLang="en-US" dirty="0" smtClean="0"/>
              <a:t> 事　例 </a:t>
            </a:r>
            <a:r>
              <a:rPr kumimoji="1" lang="en-US" altLang="ja-JP" dirty="0" smtClean="0"/>
              <a:t>2</a:t>
            </a:r>
            <a:endParaRPr kumimoji="1" lang="ja-JP" altLang="en-US" dirty="0"/>
          </a:p>
        </p:txBody>
      </p:sp>
      <p:sp>
        <p:nvSpPr>
          <p:cNvPr id="3" name="コンテンツ プレースホルダー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sz="3200" dirty="0" smtClean="0"/>
              <a:t>30</a:t>
            </a:r>
            <a:r>
              <a:rPr lang="ja-JP" altLang="en-US" sz="3200" dirty="0" smtClean="0"/>
              <a:t>歳代　女性　重度知的障害　住居侵入</a:t>
            </a:r>
            <a:endParaRPr lang="en-US" altLang="ja-JP" sz="3200"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3200" dirty="0"/>
          </a:p>
          <a:p>
            <a:pPr marL="0" marR="0" lvl="0" indent="0" defTabSz="914400" eaLnBrk="1" fontAlgn="auto" latinLnBrk="0" hangingPunct="1">
              <a:lnSpc>
                <a:spcPct val="100000"/>
              </a:lnSpc>
              <a:spcBef>
                <a:spcPts val="0"/>
              </a:spcBef>
              <a:spcAft>
                <a:spcPts val="0"/>
              </a:spcAft>
              <a:buClrTx/>
              <a:buSzTx/>
              <a:buFontTx/>
              <a:buNone/>
              <a:tabLst/>
              <a:defRPr/>
            </a:pPr>
            <a:r>
              <a:rPr lang="ja-JP" altLang="en-US" sz="3200" dirty="0" smtClean="0"/>
              <a:t>起訴後も留置施設勾留中（代用刑事施設）被疑者段階からしばしばてんかん様の発作があり、何回か受診するが効果なし。</a:t>
            </a:r>
            <a:endParaRPr lang="en-US" altLang="ja-JP" sz="3200"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3200" dirty="0" smtClean="0"/>
          </a:p>
          <a:p>
            <a:pPr marL="0" marR="0" lvl="0" indent="0" defTabSz="914400" eaLnBrk="1" fontAlgn="auto" latinLnBrk="0" hangingPunct="1">
              <a:lnSpc>
                <a:spcPct val="100000"/>
              </a:lnSpc>
              <a:spcBef>
                <a:spcPts val="0"/>
              </a:spcBef>
              <a:spcAft>
                <a:spcPts val="0"/>
              </a:spcAft>
              <a:buClrTx/>
              <a:buSzTx/>
              <a:buFontTx/>
              <a:buNone/>
              <a:tabLst/>
              <a:defRPr/>
            </a:pPr>
            <a:r>
              <a:rPr lang="ja-JP" altLang="en-US" sz="3200" dirty="0" smtClean="0"/>
              <a:t>釈放され、虐待加害者の親と兄がいる自宅に戻る。虐待加害が再開。　</a:t>
            </a:r>
            <a:endParaRPr lang="en-US" altLang="ja-JP" sz="3200" dirty="0" smtClean="0"/>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3200" dirty="0"/>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3200" dirty="0"/>
          </a:p>
        </p:txBody>
      </p:sp>
      <p:sp>
        <p:nvSpPr>
          <p:cNvPr id="4" name="スライド番号プレースホルダー 3"/>
          <p:cNvSpPr>
            <a:spLocks noGrp="1"/>
          </p:cNvSpPr>
          <p:nvPr>
            <p:ph type="sldNum" sz="quarter" idx="12"/>
          </p:nvPr>
        </p:nvSpPr>
        <p:spPr/>
        <p:txBody>
          <a:bodyPr/>
          <a:lstStyle/>
          <a:p>
            <a:fld id="{35547372-C703-EF49-BE5A-1BEF1EAE44D4}" type="slidenum">
              <a:rPr kumimoji="1" lang="ja-JP" altLang="en-US" smtClean="0"/>
              <a:t>10</a:t>
            </a:fld>
            <a:endParaRPr kumimoji="1" lang="ja-JP" altLang="en-US"/>
          </a:p>
        </p:txBody>
      </p:sp>
    </p:spTree>
    <p:extLst>
      <p:ext uri="{BB962C8B-B14F-4D97-AF65-F5344CB8AC3E}">
        <p14:creationId xmlns:p14="http://schemas.microsoft.com/office/powerpoint/2010/main" val="1610043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⑩</a:t>
            </a:r>
            <a:r>
              <a:rPr kumimoji="1" lang="ja-JP" altLang="en-US" dirty="0" smtClean="0"/>
              <a:t> 事　例 </a:t>
            </a:r>
            <a:r>
              <a:rPr kumimoji="1" lang="en-US" altLang="ja-JP" dirty="0" smtClean="0"/>
              <a:t>3</a:t>
            </a:r>
            <a:endParaRPr kumimoji="1" lang="ja-JP" altLang="en-US" dirty="0"/>
          </a:p>
        </p:txBody>
      </p:sp>
      <p:sp>
        <p:nvSpPr>
          <p:cNvPr id="3" name="コンテンツ プレースホルダー 2"/>
          <p:cNvSpPr>
            <a:spLocks noGrp="1"/>
          </p:cNvSpPr>
          <p:nvPr>
            <p:ph idx="1"/>
          </p:nvPr>
        </p:nvSpPr>
        <p:spPr>
          <a:xfrm>
            <a:off x="838200" y="1825625"/>
            <a:ext cx="10515600" cy="4603750"/>
          </a:xfrm>
        </p:spPr>
        <p:txBody>
          <a:bodyP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3200" dirty="0" smtClean="0"/>
              <a:t>50</a:t>
            </a:r>
            <a:r>
              <a:rPr kumimoji="1" lang="ja-JP" altLang="en-US" sz="3200" dirty="0" smtClean="0"/>
              <a:t>歳代　男性　アルコール依存症　窃盗</a:t>
            </a:r>
            <a:endParaRPr kumimoji="1" lang="en-US" altLang="ja-JP" sz="3200"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3200" dirty="0"/>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3200" dirty="0" smtClean="0"/>
              <a:t>拘置施設にて勾留中、当初弁護士の申し入れで、ソーシャルワーカーの長時間の面接が可能になった。</a:t>
            </a:r>
            <a:endParaRPr kumimoji="1" lang="en-US" altLang="ja-JP" sz="3200" dirty="0" smtClean="0"/>
          </a:p>
          <a:p>
            <a:pPr marL="0" marR="0" lvl="0" indent="0" defTabSz="914400" eaLnBrk="1" fontAlgn="auto" latinLnBrk="0" hangingPunct="1">
              <a:lnSpc>
                <a:spcPct val="100000"/>
              </a:lnSpc>
              <a:spcBef>
                <a:spcPts val="0"/>
              </a:spcBef>
              <a:spcAft>
                <a:spcPts val="0"/>
              </a:spcAft>
              <a:buClrTx/>
              <a:buSzTx/>
              <a:buFontTx/>
              <a:buNone/>
              <a:tabLst/>
              <a:defRPr/>
            </a:pPr>
            <a:r>
              <a:rPr lang="ja-JP" altLang="en-US" sz="3200" dirty="0"/>
              <a:t>　</a:t>
            </a:r>
            <a:endParaRPr lang="en-US" altLang="ja-JP" sz="3200" dirty="0" smtClean="0"/>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3200" dirty="0" smtClean="0"/>
              <a:t>その後ソーシャルワーカーが面会に行くと、拘置施設職員から時間の確認と共に、長時間の面接することで支援が得られるのならば、本人のためになることであるので推奨する旨の発言あり。</a:t>
            </a:r>
            <a:endParaRPr kumimoji="1" lang="ja-JP" altLang="en-US" sz="3200" dirty="0"/>
          </a:p>
        </p:txBody>
      </p:sp>
      <p:sp>
        <p:nvSpPr>
          <p:cNvPr id="4" name="スライド番号プレースホルダー 3"/>
          <p:cNvSpPr>
            <a:spLocks noGrp="1"/>
          </p:cNvSpPr>
          <p:nvPr>
            <p:ph type="sldNum" sz="quarter" idx="12"/>
          </p:nvPr>
        </p:nvSpPr>
        <p:spPr/>
        <p:txBody>
          <a:bodyPr/>
          <a:lstStyle/>
          <a:p>
            <a:fld id="{35547372-C703-EF49-BE5A-1BEF1EAE44D4}" type="slidenum">
              <a:rPr kumimoji="1" lang="ja-JP" altLang="en-US" smtClean="0"/>
              <a:t>11</a:t>
            </a:fld>
            <a:endParaRPr kumimoji="1" lang="ja-JP" altLang="en-US"/>
          </a:p>
        </p:txBody>
      </p:sp>
    </p:spTree>
    <p:extLst>
      <p:ext uri="{BB962C8B-B14F-4D97-AF65-F5344CB8AC3E}">
        <p14:creationId xmlns:p14="http://schemas.microsoft.com/office/powerpoint/2010/main" val="1429913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⑪</a:t>
            </a:r>
            <a:r>
              <a:rPr kumimoji="1" lang="ja-JP" altLang="en-US" dirty="0" smtClean="0"/>
              <a:t> 考　察 </a:t>
            </a:r>
            <a:r>
              <a:rPr kumimoji="1" lang="en-US" altLang="ja-JP" dirty="0" smtClean="0"/>
              <a:t>1</a:t>
            </a:r>
            <a:endParaRPr kumimoji="1" lang="ja-JP" altLang="en-US" dirty="0"/>
          </a:p>
        </p:txBody>
      </p:sp>
      <p:sp>
        <p:nvSpPr>
          <p:cNvPr id="3" name="コンテンツ プレースホルダー 2"/>
          <p:cNvSpPr>
            <a:spLocks noGrp="1"/>
          </p:cNvSpPr>
          <p:nvPr>
            <p:ph idx="1"/>
          </p:nvPr>
        </p:nvSpPr>
        <p:spPr>
          <a:xfrm>
            <a:off x="838200" y="1497011"/>
            <a:ext cx="10515600" cy="4960939"/>
          </a:xfrm>
        </p:spPr>
        <p:txBody>
          <a:bodyP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ja-JP" altLang="en-US" sz="3200" dirty="0" smtClean="0"/>
              <a:t>勾留中に起こりえる差別的取扱 や合理的配慮の欠如</a:t>
            </a:r>
            <a:endParaRPr lang="en-US" altLang="ja-JP" sz="3200"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3200" dirty="0" smtClean="0"/>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3200" dirty="0" smtClean="0"/>
              <a:t>職員（個人）から、同室者から、施設から</a:t>
            </a:r>
            <a:endParaRPr kumimoji="1" lang="en-US" altLang="ja-JP" sz="3200"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3200" dirty="0"/>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3200" dirty="0" smtClean="0"/>
              <a:t>事例 </a:t>
            </a:r>
            <a:r>
              <a:rPr kumimoji="1" lang="en-US" altLang="ja-JP" sz="3200" dirty="0" smtClean="0"/>
              <a:t>1</a:t>
            </a: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3200" dirty="0" smtClean="0"/>
              <a:t>手紙の交信への配慮がない、単独室の確保がされない</a:t>
            </a:r>
            <a:endParaRPr kumimoji="1" lang="en-US" altLang="ja-JP" sz="3200"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3200" dirty="0"/>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3200" dirty="0" smtClean="0"/>
              <a:t>事例 </a:t>
            </a:r>
            <a:r>
              <a:rPr kumimoji="1" lang="en-US" altLang="ja-JP" sz="3200" dirty="0" smtClean="0"/>
              <a:t>2</a:t>
            </a:r>
            <a:br>
              <a:rPr kumimoji="1" lang="en-US" altLang="ja-JP" sz="3200" dirty="0" smtClean="0"/>
            </a:br>
            <a:r>
              <a:rPr kumimoji="1" lang="ja-JP" altLang="en-US" sz="3200" dirty="0" smtClean="0"/>
              <a:t>釈放することが本人のためにならないことへの配慮。釈放にあたっての適切な対応がなされていない。</a:t>
            </a:r>
            <a:endParaRPr kumimoji="1" lang="en-US" altLang="ja-JP" sz="3200" dirty="0"/>
          </a:p>
        </p:txBody>
      </p:sp>
      <p:sp>
        <p:nvSpPr>
          <p:cNvPr id="4" name="スライド番号プレースホルダー 3"/>
          <p:cNvSpPr>
            <a:spLocks noGrp="1"/>
          </p:cNvSpPr>
          <p:nvPr>
            <p:ph type="sldNum" sz="quarter" idx="12"/>
          </p:nvPr>
        </p:nvSpPr>
        <p:spPr/>
        <p:txBody>
          <a:bodyPr/>
          <a:lstStyle/>
          <a:p>
            <a:fld id="{35547372-C703-EF49-BE5A-1BEF1EAE44D4}" type="slidenum">
              <a:rPr kumimoji="1" lang="ja-JP" altLang="en-US" smtClean="0"/>
              <a:t>12</a:t>
            </a:fld>
            <a:endParaRPr kumimoji="1" lang="ja-JP" altLang="en-US"/>
          </a:p>
        </p:txBody>
      </p:sp>
    </p:spTree>
    <p:extLst>
      <p:ext uri="{BB962C8B-B14F-4D97-AF65-F5344CB8AC3E}">
        <p14:creationId xmlns:p14="http://schemas.microsoft.com/office/powerpoint/2010/main" val="570564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⑫ 考　察 </a:t>
            </a:r>
            <a:r>
              <a:rPr kumimoji="1" lang="en-US" altLang="ja-JP" dirty="0" smtClean="0"/>
              <a:t>2</a:t>
            </a:r>
            <a:endParaRPr kumimoji="1" lang="ja-JP" altLang="en-US" dirty="0"/>
          </a:p>
        </p:txBody>
      </p:sp>
      <p:sp>
        <p:nvSpPr>
          <p:cNvPr id="3" name="コンテンツ プレースホルダー 2"/>
          <p:cNvSpPr>
            <a:spLocks noGrp="1"/>
          </p:cNvSpPr>
          <p:nvPr>
            <p:ph idx="1"/>
          </p:nvPr>
        </p:nvSpPr>
        <p:spPr>
          <a:xfrm>
            <a:off x="623887" y="1525586"/>
            <a:ext cx="10944225" cy="4989513"/>
          </a:xfrm>
        </p:spPr>
        <p:txBody>
          <a:bodyP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3200" dirty="0" smtClean="0"/>
              <a:t>合理的な配慮</a:t>
            </a:r>
            <a:endParaRPr kumimoji="1" lang="en-US" altLang="ja-JP" sz="3200"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3200" dirty="0"/>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3200" dirty="0" smtClean="0"/>
              <a:t>事例 </a:t>
            </a:r>
            <a:r>
              <a:rPr lang="en-US" altLang="ja-JP" sz="3200" dirty="0" smtClean="0"/>
              <a:t>3</a:t>
            </a: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3200" dirty="0" smtClean="0"/>
              <a:t>障害があるので支援が必要→支援を受けられやすくする。</a:t>
            </a:r>
            <a:r>
              <a:rPr kumimoji="1" lang="en-US" altLang="ja-JP" sz="3200" dirty="0" smtClean="0"/>
              <a:t/>
            </a:r>
            <a:br>
              <a:rPr kumimoji="1" lang="en-US" altLang="ja-JP" sz="3200" dirty="0" smtClean="0"/>
            </a:br>
            <a:r>
              <a:rPr kumimoji="1" lang="ja-JP" altLang="en-US" sz="3200" dirty="0" smtClean="0"/>
              <a:t>長時間の面会→職員の拘束時間が延びる。</a:t>
            </a:r>
            <a:endParaRPr kumimoji="1" lang="en-US" altLang="ja-JP" sz="3200" dirty="0" smtClean="0"/>
          </a:p>
          <a:p>
            <a:pPr marL="0" marR="0" lvl="0" indent="0" defTabSz="914400" eaLnBrk="1" fontAlgn="auto" latinLnBrk="0" hangingPunct="1">
              <a:lnSpc>
                <a:spcPct val="100000"/>
              </a:lnSpc>
              <a:spcBef>
                <a:spcPts val="0"/>
              </a:spcBef>
              <a:spcAft>
                <a:spcPts val="0"/>
              </a:spcAft>
              <a:buClrTx/>
              <a:buSzTx/>
              <a:buFontTx/>
              <a:buNone/>
              <a:tabLst/>
              <a:defRPr/>
            </a:pPr>
            <a:r>
              <a:rPr lang="ja-JP" altLang="en-US" sz="3200" dirty="0" smtClean="0"/>
              <a:t>例外的な対応。周りと違うことへの他の収容者の反応への配慮。</a:t>
            </a:r>
            <a:r>
              <a:rPr lang="en-US" altLang="ja-JP" sz="3200" dirty="0" smtClean="0"/>
              <a:t/>
            </a:r>
            <a:br>
              <a:rPr lang="en-US" altLang="ja-JP" sz="3200" dirty="0" smtClean="0"/>
            </a:br>
            <a:r>
              <a:rPr lang="en-US" altLang="ja-JP" sz="3200" dirty="0" smtClean="0"/>
              <a:t/>
            </a:r>
            <a:br>
              <a:rPr lang="en-US" altLang="ja-JP" sz="3200" dirty="0" smtClean="0"/>
            </a:br>
            <a:r>
              <a:rPr lang="ja-JP" altLang="en-US" sz="3200" dirty="0" smtClean="0"/>
              <a:t>なお、掃除当番の強要や買い物の強要、障害を揶揄するような言動などといった差別的な取扱いはしばしば見られる。</a:t>
            </a:r>
            <a:endParaRPr kumimoji="1" lang="en-US" altLang="ja-JP" sz="3200" dirty="0" smtClean="0"/>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3200" dirty="0" smtClean="0"/>
              <a:t/>
            </a:r>
            <a:br>
              <a:rPr kumimoji="1" lang="en-US" altLang="ja-JP" sz="3200" dirty="0" smtClean="0"/>
            </a:br>
            <a:endParaRPr kumimoji="1" lang="ja-JP" altLang="en-US" sz="3200" dirty="0"/>
          </a:p>
        </p:txBody>
      </p:sp>
      <p:sp>
        <p:nvSpPr>
          <p:cNvPr id="4" name="スライド番号プレースホルダー 3"/>
          <p:cNvSpPr>
            <a:spLocks noGrp="1"/>
          </p:cNvSpPr>
          <p:nvPr>
            <p:ph type="sldNum" sz="quarter" idx="12"/>
          </p:nvPr>
        </p:nvSpPr>
        <p:spPr/>
        <p:txBody>
          <a:bodyPr/>
          <a:lstStyle/>
          <a:p>
            <a:fld id="{35547372-C703-EF49-BE5A-1BEF1EAE44D4}" type="slidenum">
              <a:rPr kumimoji="1" lang="ja-JP" altLang="en-US" smtClean="0"/>
              <a:t>13</a:t>
            </a:fld>
            <a:endParaRPr kumimoji="1" lang="ja-JP" altLang="en-US"/>
          </a:p>
        </p:txBody>
      </p:sp>
    </p:spTree>
    <p:extLst>
      <p:ext uri="{BB962C8B-B14F-4D97-AF65-F5344CB8AC3E}">
        <p14:creationId xmlns:p14="http://schemas.microsoft.com/office/powerpoint/2010/main" val="1023193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777875"/>
          </a:xfrm>
        </p:spPr>
        <p:txBody>
          <a:bodyPr/>
          <a:lstStyle/>
          <a:p>
            <a:pPr algn="ctr"/>
            <a:r>
              <a:rPr kumimoji="1" lang="ja-JP" altLang="en-US" dirty="0" smtClean="0"/>
              <a:t>⑬ 結　果 </a:t>
            </a:r>
            <a:endParaRPr kumimoji="1" lang="ja-JP" altLang="en-US" dirty="0"/>
          </a:p>
        </p:txBody>
      </p:sp>
      <p:sp>
        <p:nvSpPr>
          <p:cNvPr id="3" name="コンテンツ プレースホルダー 2"/>
          <p:cNvSpPr>
            <a:spLocks noGrp="1"/>
          </p:cNvSpPr>
          <p:nvPr>
            <p:ph idx="1"/>
          </p:nvPr>
        </p:nvSpPr>
        <p:spPr>
          <a:xfrm>
            <a:off x="838200" y="1143000"/>
            <a:ext cx="10515600" cy="5229225"/>
          </a:xfrm>
        </p:spPr>
        <p:txBody>
          <a:bodyPr>
            <a:normAutofit/>
          </a:bodyPr>
          <a:lstStyle/>
          <a:p>
            <a:pPr>
              <a:lnSpc>
                <a:spcPct val="100000"/>
              </a:lnSpc>
              <a:spcBef>
                <a:spcPts val="0"/>
              </a:spcBef>
            </a:pPr>
            <a:r>
              <a:rPr lang="ja-JP" altLang="en-US" dirty="0" smtClean="0"/>
              <a:t>留置施設や拘置施設において、障害像に対応したコミュニケーションや人間関係への配慮の必要がある。</a:t>
            </a:r>
            <a:endParaRPr lang="en-US" altLang="ja-JP" dirty="0" smtClean="0"/>
          </a:p>
          <a:p>
            <a:pPr>
              <a:lnSpc>
                <a:spcPct val="100000"/>
              </a:lnSpc>
              <a:spcBef>
                <a:spcPts val="0"/>
              </a:spcBef>
            </a:pPr>
            <a:r>
              <a:rPr lang="ja-JP" altLang="en-US" dirty="0" smtClean="0"/>
              <a:t>釈放後におかれる環境への配慮が必要→行政や福祉関係機関への連絡、更生緊急保護への誘導</a:t>
            </a:r>
            <a:endParaRPr lang="en-US" altLang="ja-JP" dirty="0"/>
          </a:p>
          <a:p>
            <a:pPr>
              <a:lnSpc>
                <a:spcPct val="100000"/>
              </a:lnSpc>
              <a:spcBef>
                <a:spcPts val="0"/>
              </a:spcBef>
            </a:pPr>
            <a:r>
              <a:rPr lang="ja-JP" altLang="en-US" dirty="0" smtClean="0"/>
              <a:t>生活環境への配慮が必要→単独室での処遇、入浴など衛生面での配慮</a:t>
            </a:r>
            <a:endParaRPr lang="en-US" altLang="ja-JP" dirty="0" smtClean="0"/>
          </a:p>
          <a:p>
            <a:pPr>
              <a:lnSpc>
                <a:spcPct val="100000"/>
              </a:lnSpc>
              <a:spcBef>
                <a:spcPts val="0"/>
              </a:spcBef>
            </a:pPr>
            <a:r>
              <a:rPr lang="ja-JP" altLang="en-US" dirty="0" smtClean="0"/>
              <a:t>職員による障害を捉えた上でのフォロー→本来は留置施設や拘置施設においてもソーシャルワーカーやケアワーカーの配置が必要。</a:t>
            </a:r>
            <a:endParaRPr lang="en-US" altLang="ja-JP" dirty="0" smtClean="0"/>
          </a:p>
          <a:p>
            <a:pPr>
              <a:lnSpc>
                <a:spcPct val="100000"/>
              </a:lnSpc>
              <a:spcBef>
                <a:spcPts val="0"/>
              </a:spcBef>
            </a:pPr>
            <a:r>
              <a:rPr lang="ja-JP" altLang="en-US" dirty="0" smtClean="0"/>
              <a:t>特に未決拘禁なので、著しい苦痛を与えることは権利侵害→健常者が苦痛でないことでも障害者には苦痛になることもある。</a:t>
            </a:r>
            <a:endParaRPr lang="en-US" altLang="ja-JP" dirty="0" smtClean="0"/>
          </a:p>
          <a:p>
            <a:pPr>
              <a:lnSpc>
                <a:spcPct val="100000"/>
              </a:lnSpc>
              <a:spcBef>
                <a:spcPts val="0"/>
              </a:spcBef>
            </a:pPr>
            <a:endParaRPr lang="en-US" altLang="ja-JP" dirty="0" smtClean="0"/>
          </a:p>
          <a:p>
            <a:pPr>
              <a:lnSpc>
                <a:spcPct val="100000"/>
              </a:lnSpc>
              <a:spcBef>
                <a:spcPts val="0"/>
              </a:spcBef>
            </a:pPr>
            <a:endParaRPr lang="en-US" altLang="ja-JP" dirty="0" smtClean="0"/>
          </a:p>
          <a:p>
            <a:pPr>
              <a:lnSpc>
                <a:spcPct val="100000"/>
              </a:lnSpc>
              <a:spcBef>
                <a:spcPts val="0"/>
              </a:spcBef>
            </a:pPr>
            <a:endParaRPr lang="en-US" altLang="ja-JP" dirty="0"/>
          </a:p>
          <a:p>
            <a:pPr>
              <a:lnSpc>
                <a:spcPct val="100000"/>
              </a:lnSpc>
              <a:spcBef>
                <a:spcPts val="0"/>
              </a:spcBef>
            </a:pPr>
            <a:endParaRPr lang="en-US" altLang="ja-JP" dirty="0" smtClean="0"/>
          </a:p>
        </p:txBody>
      </p:sp>
      <p:sp>
        <p:nvSpPr>
          <p:cNvPr id="4" name="スライド番号プレースホルダー 3"/>
          <p:cNvSpPr>
            <a:spLocks noGrp="1"/>
          </p:cNvSpPr>
          <p:nvPr>
            <p:ph type="sldNum" sz="quarter" idx="12"/>
          </p:nvPr>
        </p:nvSpPr>
        <p:spPr/>
        <p:txBody>
          <a:bodyPr/>
          <a:lstStyle/>
          <a:p>
            <a:fld id="{35547372-C703-EF49-BE5A-1BEF1EAE44D4}" type="slidenum">
              <a:rPr kumimoji="1" lang="ja-JP" altLang="en-US" smtClean="0"/>
              <a:t>14</a:t>
            </a:fld>
            <a:endParaRPr kumimoji="1" lang="ja-JP" altLang="en-US"/>
          </a:p>
        </p:txBody>
      </p:sp>
    </p:spTree>
    <p:extLst>
      <p:ext uri="{BB962C8B-B14F-4D97-AF65-F5344CB8AC3E}">
        <p14:creationId xmlns:p14="http://schemas.microsoft.com/office/powerpoint/2010/main" val="2055714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222250"/>
            <a:ext cx="10515600" cy="906463"/>
          </a:xfrm>
        </p:spPr>
        <p:txBody>
          <a:bodyPr/>
          <a:lstStyle/>
          <a:p>
            <a:pPr algn="ctr"/>
            <a:r>
              <a:rPr kumimoji="1" lang="ja-JP" altLang="en-US" dirty="0" smtClean="0"/>
              <a:t>⑭ おわりに（提言に代えて）</a:t>
            </a:r>
            <a:endParaRPr kumimoji="1" lang="ja-JP" altLang="en-US" dirty="0"/>
          </a:p>
        </p:txBody>
      </p:sp>
      <p:sp>
        <p:nvSpPr>
          <p:cNvPr id="3" name="コンテンツ プレースホルダー 2"/>
          <p:cNvSpPr>
            <a:spLocks noGrp="1"/>
          </p:cNvSpPr>
          <p:nvPr>
            <p:ph idx="1"/>
          </p:nvPr>
        </p:nvSpPr>
        <p:spPr>
          <a:xfrm>
            <a:off x="838200" y="1128713"/>
            <a:ext cx="10515600" cy="5386387"/>
          </a:xfrm>
        </p:spPr>
        <p:txBody>
          <a:bodyPr>
            <a:normAutofit fontScale="92500"/>
          </a:bodyPr>
          <a:lstStyle/>
          <a:p>
            <a:pPr marL="0" lvl="0" indent="0">
              <a:lnSpc>
                <a:spcPct val="100000"/>
              </a:lnSpc>
              <a:spcBef>
                <a:spcPts val="0"/>
              </a:spcBef>
              <a:buNone/>
            </a:pPr>
            <a:r>
              <a:rPr kumimoji="1" lang="ja-JP" altLang="en-US" dirty="0" smtClean="0"/>
              <a:t>　未決拘禁されている</a:t>
            </a:r>
            <a:r>
              <a:rPr lang="ja-JP" altLang="en-US" dirty="0"/>
              <a:t>知的・発達・精神</a:t>
            </a:r>
            <a:r>
              <a:rPr lang="ja-JP" altLang="en-US" dirty="0" smtClean="0"/>
              <a:t>障害のある人への支援において、推定無罪の概念からしても施設内で不当な差別的取扱を受けるべきではなく、施設は、その障害像に応じた合理的な配慮をできるだけ行うべきである。</a:t>
            </a:r>
            <a:endParaRPr lang="en-US" altLang="ja-JP" dirty="0" smtClean="0"/>
          </a:p>
          <a:p>
            <a:pPr marL="0" lvl="0" indent="0">
              <a:lnSpc>
                <a:spcPct val="100000"/>
              </a:lnSpc>
              <a:spcBef>
                <a:spcPts val="0"/>
              </a:spcBef>
              <a:buNone/>
            </a:pPr>
            <a:r>
              <a:rPr kumimoji="1" lang="ja-JP" altLang="en-US" dirty="0"/>
              <a:t>　</a:t>
            </a:r>
            <a:r>
              <a:rPr kumimoji="1" lang="ja-JP" altLang="en-US" dirty="0" smtClean="0"/>
              <a:t>特に、留置施設や拘置施設では社会から強制的に隔離した関係であり、手紙と面会以外の外部との接触はできない。そういった閉塞的な環境であるがゆえ、</a:t>
            </a:r>
            <a:r>
              <a:rPr lang="ja-JP" altLang="en-US" dirty="0"/>
              <a:t>不当な差別的</a:t>
            </a:r>
            <a:r>
              <a:rPr lang="ja-JP" altLang="en-US" dirty="0" smtClean="0"/>
              <a:t>取扱が起きやすいともいえる。</a:t>
            </a:r>
            <a:endParaRPr lang="en-US" altLang="ja-JP" dirty="0" smtClean="0"/>
          </a:p>
          <a:p>
            <a:pPr marL="0" lvl="0" indent="0">
              <a:lnSpc>
                <a:spcPct val="100000"/>
              </a:lnSpc>
              <a:spcBef>
                <a:spcPts val="0"/>
              </a:spcBef>
              <a:buNone/>
            </a:pPr>
            <a:r>
              <a:rPr lang="ja-JP" altLang="en-US" dirty="0" smtClean="0"/>
              <a:t>　なお、司法は権威であり、未決拘禁も公権力の行使である。しかし、福祉は自律的なものである。したがって、ソーシャルワーカーはクライエントや弁護人からの聞き取りやを経て、</a:t>
            </a:r>
            <a:r>
              <a:rPr lang="ja-JP" altLang="en-US" dirty="0"/>
              <a:t>未決拘禁中における、</a:t>
            </a:r>
            <a:r>
              <a:rPr lang="ja-JP" altLang="en-US" dirty="0" smtClean="0"/>
              <a:t>こういった不当な差別的取扱を排除し、合理的配慮の欠如といったニーズを把握し、クライエントの自己決定を得たうえで、ニーズ解決にむけての支援を行う必要がある。</a:t>
            </a:r>
            <a:endParaRPr kumimoji="1" lang="ja-JP" altLang="en-US" dirty="0"/>
          </a:p>
        </p:txBody>
      </p:sp>
      <p:sp>
        <p:nvSpPr>
          <p:cNvPr id="4" name="スライド番号プレースホルダー 3"/>
          <p:cNvSpPr>
            <a:spLocks noGrp="1"/>
          </p:cNvSpPr>
          <p:nvPr>
            <p:ph type="sldNum" sz="quarter" idx="12"/>
          </p:nvPr>
        </p:nvSpPr>
        <p:spPr/>
        <p:txBody>
          <a:bodyPr/>
          <a:lstStyle/>
          <a:p>
            <a:fld id="{35547372-C703-EF49-BE5A-1BEF1EAE44D4}" type="slidenum">
              <a:rPr kumimoji="1" lang="ja-JP" altLang="en-US" smtClean="0"/>
              <a:t>15</a:t>
            </a:fld>
            <a:endParaRPr kumimoji="1" lang="ja-JP" altLang="en-US"/>
          </a:p>
        </p:txBody>
      </p:sp>
    </p:spTree>
    <p:extLst>
      <p:ext uri="{BB962C8B-B14F-4D97-AF65-F5344CB8AC3E}">
        <p14:creationId xmlns:p14="http://schemas.microsoft.com/office/powerpoint/2010/main" val="1283027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79412"/>
            <a:ext cx="10515600" cy="977901"/>
          </a:xfrm>
        </p:spPr>
        <p:txBody>
          <a:bodyPr/>
          <a:lstStyle/>
          <a:p>
            <a:pPr algn="ctr"/>
            <a:r>
              <a:rPr kumimoji="1" lang="ja-JP" altLang="en-US" dirty="0" smtClean="0"/>
              <a:t>参考文献</a:t>
            </a:r>
            <a:endParaRPr kumimoji="1" lang="ja-JP" altLang="en-US" dirty="0"/>
          </a:p>
        </p:txBody>
      </p:sp>
      <p:sp>
        <p:nvSpPr>
          <p:cNvPr id="3" name="コンテンツ プレースホルダー 2"/>
          <p:cNvSpPr>
            <a:spLocks noGrp="1"/>
          </p:cNvSpPr>
          <p:nvPr>
            <p:ph idx="1"/>
          </p:nvPr>
        </p:nvSpPr>
        <p:spPr>
          <a:xfrm>
            <a:off x="838200" y="1511300"/>
            <a:ext cx="10515600" cy="4789488"/>
          </a:xfrm>
        </p:spPr>
        <p:txBody>
          <a:bodyPr>
            <a:noAutofit/>
          </a:bodyPr>
          <a:lstStyle/>
          <a:p>
            <a:pPr>
              <a:buFont typeface="Arial" charset="0"/>
              <a:buChar char="•"/>
            </a:pPr>
            <a:r>
              <a:rPr lang="ja-JP" altLang="en-US" sz="3600" dirty="0" smtClean="0"/>
              <a:t>内田扶喜子、谷村慎介、原田和明、水藤</a:t>
            </a:r>
            <a:r>
              <a:rPr lang="ja-JP" altLang="en-US" sz="3600" dirty="0" smtClean="0"/>
              <a:t>昌彦 著「</a:t>
            </a:r>
            <a:r>
              <a:rPr lang="ja-JP" altLang="en-US" sz="3600" dirty="0"/>
              <a:t>罪を犯した知的障がいのある人の弁護と支援」現代</a:t>
            </a:r>
            <a:r>
              <a:rPr lang="ja-JP" altLang="en-US" sz="3600" dirty="0" smtClean="0"/>
              <a:t>人文社 </a:t>
            </a:r>
            <a:r>
              <a:rPr lang="en-US" altLang="ja-JP" sz="3600" dirty="0" smtClean="0"/>
              <a:t>2011</a:t>
            </a:r>
            <a:endParaRPr lang="ja-JP" altLang="en-US" sz="3600" dirty="0"/>
          </a:p>
          <a:p>
            <a:pPr>
              <a:buFont typeface="Arial" charset="0"/>
              <a:buChar char="•"/>
            </a:pPr>
            <a:r>
              <a:rPr lang="ja-JP" altLang="en-US" sz="3600" dirty="0" smtClean="0"/>
              <a:t>加藤</a:t>
            </a:r>
            <a:r>
              <a:rPr lang="ja-JP" altLang="en-US" sz="3600" dirty="0"/>
              <a:t>幸雄・前田忠弘監修／藤原正範・古川隆司編著「司法福祉」法律文化社</a:t>
            </a:r>
            <a:r>
              <a:rPr lang="en-US" altLang="ja-JP" sz="3600" dirty="0"/>
              <a:t> </a:t>
            </a:r>
            <a:r>
              <a:rPr lang="en-US" altLang="ja-JP" sz="3600" dirty="0" smtClean="0"/>
              <a:t>2013</a:t>
            </a:r>
          </a:p>
          <a:p>
            <a:pPr>
              <a:buFont typeface="Arial" charset="0"/>
              <a:buChar char="•"/>
            </a:pPr>
            <a:r>
              <a:rPr lang="ja-JP" altLang="en-US" sz="3600" dirty="0" smtClean="0"/>
              <a:t>障害者差別解消法解説編集委員会 編著「概説  障害者差別解消法」法律文化社 </a:t>
            </a:r>
            <a:r>
              <a:rPr lang="en-US" altLang="ja-JP" sz="3600" dirty="0" smtClean="0"/>
              <a:t>2014</a:t>
            </a:r>
            <a:endParaRPr lang="ja-JP" altLang="en-US" sz="3600" dirty="0"/>
          </a:p>
          <a:p>
            <a:pPr>
              <a:defRPr/>
            </a:pPr>
            <a:r>
              <a:rPr kumimoji="1" lang="ja-JP" altLang="en-US" sz="3600" dirty="0" smtClean="0"/>
              <a:t>丸山</a:t>
            </a:r>
            <a:r>
              <a:rPr kumimoji="1" lang="ja-JP" altLang="en-US" sz="3600" dirty="0" smtClean="0"/>
              <a:t>泰弘 編「刑事司法と福祉をつなぐ」成文堂 </a:t>
            </a:r>
            <a:r>
              <a:rPr kumimoji="1" lang="en-US" altLang="ja-JP" sz="3600" dirty="0" smtClean="0"/>
              <a:t>2015</a:t>
            </a:r>
            <a:br>
              <a:rPr kumimoji="1" lang="en-US" altLang="ja-JP" sz="3600" dirty="0" smtClean="0"/>
            </a:br>
            <a:endParaRPr kumimoji="1" lang="ja-JP" altLang="en-US" sz="3600" dirty="0"/>
          </a:p>
        </p:txBody>
      </p:sp>
      <p:sp>
        <p:nvSpPr>
          <p:cNvPr id="4" name="スライド番号プレースホルダー 3"/>
          <p:cNvSpPr>
            <a:spLocks noGrp="1"/>
          </p:cNvSpPr>
          <p:nvPr>
            <p:ph type="sldNum" sz="quarter" idx="12"/>
          </p:nvPr>
        </p:nvSpPr>
        <p:spPr/>
        <p:txBody>
          <a:bodyPr/>
          <a:lstStyle/>
          <a:p>
            <a:fld id="{35547372-C703-EF49-BE5A-1BEF1EAE44D4}" type="slidenum">
              <a:rPr kumimoji="1" lang="ja-JP" altLang="en-US" smtClean="0"/>
              <a:t>16</a:t>
            </a:fld>
            <a:endParaRPr kumimoji="1" lang="ja-JP" altLang="en-US"/>
          </a:p>
        </p:txBody>
      </p:sp>
    </p:spTree>
    <p:extLst>
      <p:ext uri="{BB962C8B-B14F-4D97-AF65-F5344CB8AC3E}">
        <p14:creationId xmlns:p14="http://schemas.microsoft.com/office/powerpoint/2010/main" val="1090250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14300"/>
            <a:ext cx="10515600" cy="935038"/>
          </a:xfrm>
        </p:spPr>
        <p:txBody>
          <a:bodyPr/>
          <a:lstStyle/>
          <a:p>
            <a:pPr algn="ctr"/>
            <a:r>
              <a:rPr kumimoji="1" lang="ja-JP" altLang="en-US" dirty="0" smtClean="0"/>
              <a:t>①目　的</a:t>
            </a:r>
            <a:endParaRPr kumimoji="1" lang="ja-JP" altLang="en-US" dirty="0"/>
          </a:p>
        </p:txBody>
      </p:sp>
      <p:sp>
        <p:nvSpPr>
          <p:cNvPr id="3" name="コンテンツ プレースホルダー 2"/>
          <p:cNvSpPr>
            <a:spLocks noGrp="1"/>
          </p:cNvSpPr>
          <p:nvPr>
            <p:ph idx="1"/>
          </p:nvPr>
        </p:nvSpPr>
        <p:spPr>
          <a:xfrm>
            <a:off x="838200" y="1206501"/>
            <a:ext cx="10515600" cy="5372099"/>
          </a:xfrm>
        </p:spPr>
        <p:txBody>
          <a:bodyPr>
            <a:noAutofit/>
          </a:bodyPr>
          <a:lstStyle/>
          <a:p>
            <a:pPr marL="0" lvl="0" indent="0">
              <a:lnSpc>
                <a:spcPct val="100000"/>
              </a:lnSpc>
              <a:spcBef>
                <a:spcPts val="0"/>
              </a:spcBef>
              <a:buNone/>
            </a:pPr>
            <a:r>
              <a:rPr kumimoji="1" lang="en-US" altLang="ja-JP" sz="3000" dirty="0" smtClean="0"/>
              <a:t>2016</a:t>
            </a:r>
            <a:r>
              <a:rPr kumimoji="1" lang="ja-JP" altLang="en-US" sz="3000" dirty="0" smtClean="0"/>
              <a:t>年</a:t>
            </a:r>
            <a:r>
              <a:rPr kumimoji="1" lang="en-US" altLang="ja-JP" sz="3000" dirty="0" smtClean="0"/>
              <a:t>4</a:t>
            </a:r>
            <a:r>
              <a:rPr kumimoji="1" lang="ja-JP" altLang="en-US" sz="3000" dirty="0" smtClean="0"/>
              <a:t>月に、</a:t>
            </a:r>
            <a:r>
              <a:rPr lang="ja-JP" altLang="en-US" sz="3000" dirty="0" smtClean="0"/>
              <a:t>障害</a:t>
            </a:r>
            <a:r>
              <a:rPr lang="ja-JP" altLang="en-US" sz="3000" dirty="0"/>
              <a:t>を理由とする差別の解消の推進に関する</a:t>
            </a:r>
            <a:r>
              <a:rPr lang="ja-JP" altLang="en-US" sz="3000" dirty="0" smtClean="0"/>
              <a:t>法律障害者差別解消法（略称  障害者差別解消法 以下略称で表記）が施行された。この法律では、すべての行政</a:t>
            </a:r>
            <a:r>
              <a:rPr lang="ja-JP" altLang="en-US" sz="3000" dirty="0"/>
              <a:t>機関等及び</a:t>
            </a:r>
            <a:r>
              <a:rPr lang="ja-JP" altLang="en-US" sz="3000" dirty="0" smtClean="0"/>
              <a:t>事業者を対象にして、障害者への合理的配慮と不当な差別的取扱の禁止が規定されている。すべての行政機関等には、刑事司法に関わる機関や施設が含まれる。そこで、犯罪を起こして留置所や拘置所</a:t>
            </a:r>
            <a:r>
              <a:rPr lang="ja-JP" altLang="en-US" sz="3000" dirty="0" smtClean="0"/>
              <a:t>などに</a:t>
            </a:r>
            <a:r>
              <a:rPr lang="ja-JP" altLang="en-US" sz="3000" dirty="0" smtClean="0"/>
              <a:t>勾留されている知的障害、発達障害、精神障害のある未決拘禁者の処遇について、障害者差別解消法がどのような効果を及ぼすのかを検討することで、福祉的支援における捜査機関や刑事施設側への申し入れの具体的な内容の可能性を示す。</a:t>
            </a:r>
            <a:endParaRPr kumimoji="1" lang="ja-JP" altLang="en-US" sz="3000" dirty="0"/>
          </a:p>
        </p:txBody>
      </p:sp>
      <p:sp>
        <p:nvSpPr>
          <p:cNvPr id="4" name="スライド番号プレースホルダー 3"/>
          <p:cNvSpPr>
            <a:spLocks noGrp="1"/>
          </p:cNvSpPr>
          <p:nvPr>
            <p:ph type="sldNum" sz="quarter" idx="12"/>
          </p:nvPr>
        </p:nvSpPr>
        <p:spPr/>
        <p:txBody>
          <a:bodyPr/>
          <a:lstStyle/>
          <a:p>
            <a:fld id="{35547372-C703-EF49-BE5A-1BEF1EAE44D4}" type="slidenum">
              <a:rPr kumimoji="1" lang="ja-JP" altLang="en-US" smtClean="0"/>
              <a:t>2</a:t>
            </a:fld>
            <a:endParaRPr kumimoji="1" lang="ja-JP" altLang="en-US"/>
          </a:p>
        </p:txBody>
      </p:sp>
    </p:spTree>
    <p:extLst>
      <p:ext uri="{BB962C8B-B14F-4D97-AF65-F5344CB8AC3E}">
        <p14:creationId xmlns:p14="http://schemas.microsoft.com/office/powerpoint/2010/main" val="666181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52463" y="336550"/>
            <a:ext cx="10515600" cy="1325563"/>
          </a:xfrm>
        </p:spPr>
        <p:txBody>
          <a:bodyPr/>
          <a:lstStyle/>
          <a:p>
            <a:pPr algn="ctr"/>
            <a:r>
              <a:rPr kumimoji="1" lang="ja-JP" altLang="en-US" dirty="0" smtClean="0"/>
              <a:t>②  定　義</a:t>
            </a:r>
            <a:endParaRPr kumimoji="1" lang="ja-JP" altLang="en-US" dirty="0"/>
          </a:p>
        </p:txBody>
      </p:sp>
      <p:sp>
        <p:nvSpPr>
          <p:cNvPr id="3" name="コンテンツ プレースホルダー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3600" dirty="0" smtClean="0"/>
              <a:t>本考察における、知的障害、発達障害、精神障害はについては、医療機関ないしは公的な判定機関において、当該障害があると判断された者とする。</a:t>
            </a:r>
            <a:r>
              <a:rPr kumimoji="1" lang="en-US" altLang="ja-JP" sz="3600" dirty="0" smtClean="0"/>
              <a:t/>
            </a:r>
            <a:br>
              <a:rPr kumimoji="1" lang="en-US" altLang="ja-JP" sz="3600" dirty="0" smtClean="0"/>
            </a:br>
            <a:r>
              <a:rPr kumimoji="1" lang="en-US" altLang="ja-JP" sz="3600" dirty="0" smtClean="0"/>
              <a:t/>
            </a:r>
            <a:br>
              <a:rPr kumimoji="1" lang="en-US" altLang="ja-JP" sz="3600" dirty="0" smtClean="0"/>
            </a:br>
            <a:r>
              <a:rPr lang="ja-JP" altLang="en-US" sz="3600" dirty="0" smtClean="0"/>
              <a:t>未決拘禁を行う施設は、被疑者及び刑事被告人を収容する留置施設、拘置施設とする。</a:t>
            </a:r>
            <a:endParaRPr kumimoji="1" lang="ja-JP" altLang="en-US" sz="3600" dirty="0"/>
          </a:p>
        </p:txBody>
      </p:sp>
      <p:sp>
        <p:nvSpPr>
          <p:cNvPr id="4" name="スライド番号プレースホルダー 3"/>
          <p:cNvSpPr>
            <a:spLocks noGrp="1"/>
          </p:cNvSpPr>
          <p:nvPr>
            <p:ph type="sldNum" sz="quarter" idx="12"/>
          </p:nvPr>
        </p:nvSpPr>
        <p:spPr/>
        <p:txBody>
          <a:bodyPr/>
          <a:lstStyle/>
          <a:p>
            <a:fld id="{35547372-C703-EF49-BE5A-1BEF1EAE44D4}" type="slidenum">
              <a:rPr kumimoji="1" lang="ja-JP" altLang="en-US" smtClean="0"/>
              <a:t>3</a:t>
            </a:fld>
            <a:endParaRPr kumimoji="1" lang="ja-JP" altLang="en-US"/>
          </a:p>
        </p:txBody>
      </p:sp>
    </p:spTree>
    <p:extLst>
      <p:ext uri="{BB962C8B-B14F-4D97-AF65-F5344CB8AC3E}">
        <p14:creationId xmlns:p14="http://schemas.microsoft.com/office/powerpoint/2010/main" val="1083582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③倫理的配慮</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lnSpc>
                <a:spcPct val="100000"/>
              </a:lnSpc>
              <a:spcBef>
                <a:spcPts val="0"/>
              </a:spcBef>
              <a:buNone/>
            </a:pPr>
            <a:r>
              <a:rPr lang="ja-JP" altLang="en-US" sz="3600" dirty="0"/>
              <a:t>事例を取り上げる際に</a:t>
            </a:r>
            <a:r>
              <a:rPr lang="ja-JP" altLang="en-US" sz="3600" dirty="0" smtClean="0"/>
              <a:t>は、性別</a:t>
            </a:r>
            <a:r>
              <a:rPr lang="ja-JP" altLang="en-US" sz="3600" dirty="0"/>
              <a:t>と主たる</a:t>
            </a:r>
            <a:r>
              <a:rPr lang="ja-JP" altLang="en-US" sz="3600" dirty="0" smtClean="0"/>
              <a:t>罪名、概ね</a:t>
            </a:r>
            <a:r>
              <a:rPr lang="ja-JP" altLang="en-US" sz="3600" dirty="0"/>
              <a:t>の</a:t>
            </a:r>
            <a:r>
              <a:rPr lang="ja-JP" altLang="en-US" sz="3600" dirty="0" smtClean="0"/>
              <a:t>年齢などの本報告</a:t>
            </a:r>
            <a:r>
              <a:rPr lang="ja-JP" altLang="en-US" sz="3600" dirty="0"/>
              <a:t>を行うに</a:t>
            </a:r>
            <a:r>
              <a:rPr lang="ja-JP" altLang="en-US" sz="3600" dirty="0" smtClean="0"/>
              <a:t>あたり、必要</a:t>
            </a:r>
            <a:r>
              <a:rPr lang="ja-JP" altLang="en-US" sz="3600" dirty="0"/>
              <a:t>最小限の情報の提示に</a:t>
            </a:r>
            <a:r>
              <a:rPr lang="ja-JP" altLang="en-US" sz="3600" dirty="0" smtClean="0"/>
              <a:t>とどめる。また、事例の内容についても必要最小限でかつ考察に支障がない範囲での加工を施し、個人</a:t>
            </a:r>
            <a:r>
              <a:rPr lang="ja-JP" altLang="en-US" sz="3600" dirty="0"/>
              <a:t>の特定やその他プライバシーの侵害にならないよう最大限配慮</a:t>
            </a:r>
            <a:r>
              <a:rPr lang="ja-JP" altLang="en-US" sz="3600" dirty="0" smtClean="0"/>
              <a:t>する。</a:t>
            </a:r>
            <a:endParaRPr lang="ja-JP" altLang="en-US" sz="3600" dirty="0"/>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3600" dirty="0"/>
          </a:p>
        </p:txBody>
      </p:sp>
      <p:sp>
        <p:nvSpPr>
          <p:cNvPr id="4" name="スライド番号プレースホルダー 3"/>
          <p:cNvSpPr>
            <a:spLocks noGrp="1"/>
          </p:cNvSpPr>
          <p:nvPr>
            <p:ph type="sldNum" sz="quarter" idx="12"/>
          </p:nvPr>
        </p:nvSpPr>
        <p:spPr/>
        <p:txBody>
          <a:bodyPr/>
          <a:lstStyle/>
          <a:p>
            <a:fld id="{35547372-C703-EF49-BE5A-1BEF1EAE44D4}" type="slidenum">
              <a:rPr kumimoji="1" lang="ja-JP" altLang="en-US" smtClean="0"/>
              <a:t>4</a:t>
            </a:fld>
            <a:endParaRPr kumimoji="1" lang="ja-JP" altLang="en-US"/>
          </a:p>
        </p:txBody>
      </p:sp>
    </p:spTree>
    <p:extLst>
      <p:ext uri="{BB962C8B-B14F-4D97-AF65-F5344CB8AC3E}">
        <p14:creationId xmlns:p14="http://schemas.microsoft.com/office/powerpoint/2010/main" val="1938850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0"/>
            <a:ext cx="10515600" cy="1000125"/>
          </a:xfrm>
        </p:spPr>
        <p:txBody>
          <a:bodyPr/>
          <a:lstStyle/>
          <a:p>
            <a:pPr algn="ctr"/>
            <a:r>
              <a:rPr lang="ja-JP" altLang="en-US" dirty="0" smtClean="0"/>
              <a:t>④ 障害者権利条約 定義</a:t>
            </a:r>
            <a:endParaRPr kumimoji="1" lang="ja-JP" altLang="en-US" dirty="0"/>
          </a:p>
        </p:txBody>
      </p:sp>
      <p:sp>
        <p:nvSpPr>
          <p:cNvPr id="3" name="コンテンツ プレースホルダー 2"/>
          <p:cNvSpPr>
            <a:spLocks noGrp="1"/>
          </p:cNvSpPr>
          <p:nvPr>
            <p:ph idx="1"/>
          </p:nvPr>
        </p:nvSpPr>
        <p:spPr>
          <a:xfrm>
            <a:off x="838200" y="1000124"/>
            <a:ext cx="10515600" cy="5514976"/>
          </a:xfrm>
        </p:spPr>
        <p:txBody>
          <a:bodyPr>
            <a:noAutofit/>
          </a:bodyPr>
          <a:lstStyle/>
          <a:p>
            <a:pPr marL="0" indent="0">
              <a:lnSpc>
                <a:spcPct val="100000"/>
              </a:lnSpc>
              <a:spcBef>
                <a:spcPts val="0"/>
              </a:spcBef>
              <a:buNone/>
            </a:pPr>
            <a:r>
              <a:rPr kumimoji="1" lang="ja-JP" altLang="en-US" dirty="0" smtClean="0"/>
              <a:t>第</a:t>
            </a:r>
            <a:r>
              <a:rPr kumimoji="1" lang="en-US" altLang="ja-JP" dirty="0" smtClean="0"/>
              <a:t>2</a:t>
            </a:r>
            <a:r>
              <a:rPr kumimoji="1" lang="ja-JP" altLang="en-US" dirty="0" smtClean="0"/>
              <a:t>条にて</a:t>
            </a:r>
            <a:r>
              <a:rPr lang="ja-JP" altLang="en-US" dirty="0" smtClean="0"/>
              <a:t>障害</a:t>
            </a:r>
            <a:r>
              <a:rPr lang="ja-JP" altLang="en-US" dirty="0"/>
              <a:t>に基づく</a:t>
            </a:r>
            <a:r>
              <a:rPr lang="ja-JP" altLang="en-US" dirty="0" smtClean="0"/>
              <a:t>差別とは</a:t>
            </a:r>
            <a:endParaRPr lang="en-US" altLang="ja-JP" dirty="0"/>
          </a:p>
          <a:p>
            <a:pPr marL="0" lvl="0" indent="0">
              <a:lnSpc>
                <a:spcPct val="100000"/>
              </a:lnSpc>
              <a:spcBef>
                <a:spcPts val="0"/>
              </a:spcBef>
              <a:buNone/>
            </a:pPr>
            <a:r>
              <a:rPr lang="ja-JP" altLang="en-US" dirty="0" smtClean="0"/>
              <a:t>障害</a:t>
            </a:r>
            <a:r>
              <a:rPr lang="ja-JP" altLang="en-US" dirty="0"/>
              <a:t>に基づくあらゆる</a:t>
            </a:r>
            <a:r>
              <a:rPr lang="ja-JP" altLang="en-US" dirty="0" smtClean="0"/>
              <a:t>区別、排除</a:t>
            </a:r>
            <a:r>
              <a:rPr lang="ja-JP" altLang="en-US" dirty="0"/>
              <a:t>又は制限で</a:t>
            </a:r>
            <a:r>
              <a:rPr lang="ja-JP" altLang="en-US" dirty="0" smtClean="0"/>
              <a:t>あって、政治的、経済的、社会的、文化的、市民的</a:t>
            </a:r>
            <a:r>
              <a:rPr lang="ja-JP" altLang="en-US" dirty="0"/>
              <a:t>その他のあらゆる分野に</a:t>
            </a:r>
            <a:r>
              <a:rPr lang="ja-JP" altLang="en-US" dirty="0" smtClean="0"/>
              <a:t>おいて、他</a:t>
            </a:r>
            <a:r>
              <a:rPr lang="ja-JP" altLang="en-US" dirty="0"/>
              <a:t>の者との平等を基礎として全ての人権及び基本的自由を認識</a:t>
            </a:r>
            <a:r>
              <a:rPr lang="ja-JP" altLang="en-US" dirty="0" smtClean="0"/>
              <a:t>し、享有し、又</a:t>
            </a:r>
            <a:r>
              <a:rPr lang="ja-JP" altLang="en-US" dirty="0"/>
              <a:t>は行使することを</a:t>
            </a:r>
            <a:r>
              <a:rPr lang="ja-JP" altLang="en-US" dirty="0" smtClean="0"/>
              <a:t>害し、又</a:t>
            </a:r>
            <a:r>
              <a:rPr lang="ja-JP" altLang="en-US" dirty="0"/>
              <a:t>は妨げる目的又は効果を有するものを</a:t>
            </a:r>
            <a:r>
              <a:rPr lang="ja-JP" altLang="en-US" dirty="0" smtClean="0"/>
              <a:t>いう。障害</a:t>
            </a:r>
            <a:r>
              <a:rPr lang="ja-JP" altLang="en-US" dirty="0"/>
              <a:t>に基づく差別に</a:t>
            </a:r>
            <a:r>
              <a:rPr lang="ja-JP" altLang="en-US" dirty="0" smtClean="0"/>
              <a:t>は、あらゆる</a:t>
            </a:r>
            <a:r>
              <a:rPr lang="ja-JP" altLang="en-US" dirty="0"/>
              <a:t>形態の差別（合理的配慮の否定を</a:t>
            </a:r>
            <a:r>
              <a:rPr lang="ja-JP" altLang="en-US" dirty="0" smtClean="0"/>
              <a:t>含む。）</a:t>
            </a:r>
            <a:r>
              <a:rPr lang="ja-JP" altLang="en-US" dirty="0"/>
              <a:t>を</a:t>
            </a:r>
            <a:r>
              <a:rPr lang="ja-JP" altLang="en-US" dirty="0" smtClean="0"/>
              <a:t>含む。</a:t>
            </a:r>
            <a:endParaRPr lang="en-US" altLang="ja-JP" dirty="0" smtClean="0"/>
          </a:p>
          <a:p>
            <a:pPr marL="0" lvl="0" indent="0">
              <a:lnSpc>
                <a:spcPct val="100000"/>
              </a:lnSpc>
              <a:spcBef>
                <a:spcPts val="0"/>
              </a:spcBef>
              <a:buNone/>
            </a:pPr>
            <a:r>
              <a:rPr lang="en-US" altLang="ja-JP" dirty="0" smtClean="0"/>
              <a:t/>
            </a:r>
            <a:br>
              <a:rPr lang="en-US" altLang="ja-JP" dirty="0" smtClean="0"/>
            </a:br>
            <a:r>
              <a:rPr lang="ja-JP" altLang="en-US" dirty="0"/>
              <a:t>合理的配慮→障害者が他の者との平等を基礎として全ての人権及び基本的自由を享有</a:t>
            </a:r>
            <a:r>
              <a:rPr lang="ja-JP" altLang="en-US" dirty="0" smtClean="0"/>
              <a:t>し、又</a:t>
            </a:r>
            <a:r>
              <a:rPr lang="ja-JP" altLang="en-US" dirty="0"/>
              <a:t>は行使することを確保するための必要かつ適当な変更及び調整で</a:t>
            </a:r>
            <a:r>
              <a:rPr lang="ja-JP" altLang="en-US" dirty="0" smtClean="0"/>
              <a:t>あって、特定</a:t>
            </a:r>
            <a:r>
              <a:rPr lang="ja-JP" altLang="en-US" dirty="0"/>
              <a:t>の場合において必要とされるもので</a:t>
            </a:r>
            <a:r>
              <a:rPr lang="ja-JP" altLang="en-US" dirty="0" smtClean="0"/>
              <a:t>あり、かつ、均衡</a:t>
            </a:r>
            <a:r>
              <a:rPr lang="ja-JP" altLang="en-US" dirty="0"/>
              <a:t>を失した又は過度の負担を課さないものを</a:t>
            </a:r>
            <a:r>
              <a:rPr lang="ja-JP" altLang="en-US" dirty="0" smtClean="0"/>
              <a:t>いう。</a:t>
            </a:r>
            <a:endParaRPr lang="ja-JP" altLang="en-US" dirty="0"/>
          </a:p>
          <a:p>
            <a:pPr marL="0" indent="0">
              <a:lnSpc>
                <a:spcPct val="100000"/>
              </a:lnSpc>
              <a:spcBef>
                <a:spcPts val="0"/>
              </a:spcBef>
              <a:buNone/>
            </a:pPr>
            <a:r>
              <a:rPr lang="en-US" altLang="ja-JP" dirty="0" smtClean="0"/>
              <a:t/>
            </a:r>
            <a:br>
              <a:rPr lang="en-US" altLang="ja-JP" dirty="0" smtClean="0"/>
            </a:br>
            <a:endParaRPr lang="en-US" altLang="ja-JP" dirty="0"/>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2"/>
          </p:nvPr>
        </p:nvSpPr>
        <p:spPr/>
        <p:txBody>
          <a:bodyPr/>
          <a:lstStyle/>
          <a:p>
            <a:fld id="{35547372-C703-EF49-BE5A-1BEF1EAE44D4}" type="slidenum">
              <a:rPr kumimoji="1" lang="ja-JP" altLang="en-US" smtClean="0"/>
              <a:t>5</a:t>
            </a:fld>
            <a:endParaRPr kumimoji="1" lang="ja-JP" altLang="en-US"/>
          </a:p>
        </p:txBody>
      </p:sp>
    </p:spTree>
    <p:extLst>
      <p:ext uri="{BB962C8B-B14F-4D97-AF65-F5344CB8AC3E}">
        <p14:creationId xmlns:p14="http://schemas.microsoft.com/office/powerpoint/2010/main" val="1681835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⑤ </a:t>
            </a:r>
            <a:r>
              <a:rPr kumimoji="1" lang="ja-JP" altLang="en-US" dirty="0" smtClean="0"/>
              <a:t>障害者権利条約　</a:t>
            </a:r>
            <a:r>
              <a:rPr lang="ja-JP" altLang="en-US" dirty="0"/>
              <a:t>平等及び無差別</a:t>
            </a:r>
            <a:endParaRPr kumimoji="1" lang="ja-JP" altLang="en-US" dirty="0"/>
          </a:p>
        </p:txBody>
      </p:sp>
      <p:sp>
        <p:nvSpPr>
          <p:cNvPr id="3" name="コンテンツ プレースホルダー 2"/>
          <p:cNvSpPr>
            <a:spLocks noGrp="1"/>
          </p:cNvSpPr>
          <p:nvPr>
            <p:ph idx="1"/>
          </p:nvPr>
        </p:nvSpPr>
        <p:spPr>
          <a:xfrm>
            <a:off x="838200" y="1825624"/>
            <a:ext cx="10515600" cy="4646613"/>
          </a:xfrm>
        </p:spPr>
        <p:txBody>
          <a:bodyPr>
            <a:noAutofit/>
          </a:bodyPr>
          <a:lstStyle/>
          <a:p>
            <a:pPr marL="0" lvl="0" indent="0">
              <a:lnSpc>
                <a:spcPct val="100000"/>
              </a:lnSpc>
              <a:spcBef>
                <a:spcPts val="0"/>
              </a:spcBef>
              <a:buNone/>
            </a:pPr>
            <a:r>
              <a:rPr lang="ja-JP" altLang="en-US" sz="3200" dirty="0" smtClean="0"/>
              <a:t>第</a:t>
            </a:r>
            <a:r>
              <a:rPr lang="en-US" altLang="ja-JP" sz="3200" dirty="0" smtClean="0"/>
              <a:t>4</a:t>
            </a:r>
            <a:r>
              <a:rPr lang="ja-JP" altLang="en-US" sz="3200" dirty="0" smtClean="0"/>
              <a:t>条において</a:t>
            </a:r>
            <a:endParaRPr lang="en-US" altLang="ja-JP" sz="3200" dirty="0" smtClean="0"/>
          </a:p>
          <a:p>
            <a:pPr lvl="0">
              <a:lnSpc>
                <a:spcPct val="100000"/>
              </a:lnSpc>
              <a:spcBef>
                <a:spcPts val="0"/>
              </a:spcBef>
              <a:buFont typeface="Arial" charset="0"/>
              <a:buChar char="•"/>
            </a:pPr>
            <a:endParaRPr lang="en-US" altLang="ja-JP" sz="3200" dirty="0"/>
          </a:p>
          <a:p>
            <a:pPr lvl="0">
              <a:lnSpc>
                <a:spcPct val="100000"/>
              </a:lnSpc>
              <a:spcBef>
                <a:spcPts val="0"/>
              </a:spcBef>
              <a:buFont typeface="Arial" charset="0"/>
              <a:buChar char="•"/>
            </a:pPr>
            <a:r>
              <a:rPr lang="ja-JP" altLang="en-US" sz="3200" dirty="0" smtClean="0"/>
              <a:t>締約</a:t>
            </a:r>
            <a:r>
              <a:rPr lang="ja-JP" altLang="en-US" sz="3200" dirty="0"/>
              <a:t>国</a:t>
            </a:r>
            <a:r>
              <a:rPr lang="ja-JP" altLang="en-US" sz="3200" dirty="0" smtClean="0"/>
              <a:t>は、</a:t>
            </a:r>
            <a:r>
              <a:rPr lang="ja-JP" altLang="en-US" sz="3200" u="sng" dirty="0" smtClean="0"/>
              <a:t>障害</a:t>
            </a:r>
            <a:r>
              <a:rPr lang="ja-JP" altLang="en-US" sz="3200" u="sng" dirty="0"/>
              <a:t>に基づくあらゆる差別を禁止</a:t>
            </a:r>
            <a:r>
              <a:rPr lang="ja-JP" altLang="en-US" sz="3200" dirty="0"/>
              <a:t>するものと</a:t>
            </a:r>
            <a:r>
              <a:rPr lang="ja-JP" altLang="en-US" sz="3200" dirty="0" smtClean="0"/>
              <a:t>し、いかなる</a:t>
            </a:r>
            <a:r>
              <a:rPr lang="ja-JP" altLang="en-US" sz="3200" dirty="0"/>
              <a:t>理由による差別に対しても平等かつ効果的な法的保護を障害者に保障</a:t>
            </a:r>
            <a:r>
              <a:rPr lang="ja-JP" altLang="en-US" sz="3200" dirty="0" smtClean="0"/>
              <a:t>する。</a:t>
            </a:r>
            <a:endParaRPr lang="en-US" altLang="ja-JP" sz="3200" dirty="0"/>
          </a:p>
          <a:p>
            <a:pPr lvl="0">
              <a:lnSpc>
                <a:spcPct val="100000"/>
              </a:lnSpc>
              <a:spcBef>
                <a:spcPts val="0"/>
              </a:spcBef>
              <a:buFont typeface="Arial" charset="0"/>
              <a:buChar char="•"/>
            </a:pPr>
            <a:endParaRPr lang="en-US" altLang="ja-JP" sz="3200" dirty="0"/>
          </a:p>
          <a:p>
            <a:pPr>
              <a:lnSpc>
                <a:spcPct val="100000"/>
              </a:lnSpc>
              <a:spcBef>
                <a:spcPts val="0"/>
              </a:spcBef>
              <a:buFont typeface="Arial" charset="0"/>
              <a:buChar char="•"/>
            </a:pPr>
            <a:r>
              <a:rPr lang="ja-JP" altLang="en-US" sz="3200" dirty="0"/>
              <a:t>締約国</a:t>
            </a:r>
            <a:r>
              <a:rPr lang="ja-JP" altLang="en-US" sz="3200" dirty="0" smtClean="0"/>
              <a:t>は、平等</a:t>
            </a:r>
            <a:r>
              <a:rPr lang="ja-JP" altLang="en-US" sz="3200" dirty="0"/>
              <a:t>を促進</a:t>
            </a:r>
            <a:r>
              <a:rPr lang="ja-JP" altLang="en-US" sz="3200" dirty="0" smtClean="0"/>
              <a:t>し、及び</a:t>
            </a:r>
            <a:r>
              <a:rPr lang="ja-JP" altLang="en-US" sz="3200" dirty="0"/>
              <a:t>差別を撤廃することを目的と</a:t>
            </a:r>
            <a:r>
              <a:rPr lang="ja-JP" altLang="en-US" sz="3200" dirty="0" smtClean="0"/>
              <a:t>して、</a:t>
            </a:r>
            <a:r>
              <a:rPr lang="ja-JP" altLang="en-US" sz="3200" u="sng" dirty="0" smtClean="0"/>
              <a:t>合理的</a:t>
            </a:r>
            <a:r>
              <a:rPr lang="ja-JP" altLang="en-US" sz="3200" u="sng" dirty="0"/>
              <a:t>配慮が提供</a:t>
            </a:r>
            <a:r>
              <a:rPr lang="ja-JP" altLang="en-US" sz="3200" dirty="0"/>
              <a:t>されることを確保するための全ての適当な措置を</a:t>
            </a:r>
            <a:r>
              <a:rPr lang="ja-JP" altLang="en-US" sz="3200" dirty="0" smtClean="0"/>
              <a:t>とる。</a:t>
            </a:r>
            <a:endParaRPr lang="ja-JP" altLang="en-US" sz="3200" dirty="0"/>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3200" dirty="0"/>
          </a:p>
        </p:txBody>
      </p:sp>
      <p:sp>
        <p:nvSpPr>
          <p:cNvPr id="4" name="スライド番号プレースホルダー 3"/>
          <p:cNvSpPr>
            <a:spLocks noGrp="1"/>
          </p:cNvSpPr>
          <p:nvPr>
            <p:ph type="sldNum" sz="quarter" idx="12"/>
          </p:nvPr>
        </p:nvSpPr>
        <p:spPr/>
        <p:txBody>
          <a:bodyPr/>
          <a:lstStyle/>
          <a:p>
            <a:fld id="{35547372-C703-EF49-BE5A-1BEF1EAE44D4}" type="slidenum">
              <a:rPr kumimoji="1" lang="ja-JP" altLang="en-US" smtClean="0"/>
              <a:t>6</a:t>
            </a:fld>
            <a:endParaRPr kumimoji="1" lang="ja-JP" altLang="en-US"/>
          </a:p>
        </p:txBody>
      </p:sp>
    </p:spTree>
    <p:extLst>
      <p:ext uri="{BB962C8B-B14F-4D97-AF65-F5344CB8AC3E}">
        <p14:creationId xmlns:p14="http://schemas.microsoft.com/office/powerpoint/2010/main" val="870203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706100" cy="920750"/>
          </a:xfrm>
        </p:spPr>
        <p:txBody>
          <a:bodyPr/>
          <a:lstStyle/>
          <a:p>
            <a:pPr algn="ctr"/>
            <a:r>
              <a:rPr lang="ja-JP" altLang="en-US" dirty="0" smtClean="0"/>
              <a:t>⑥ </a:t>
            </a:r>
            <a:r>
              <a:rPr kumimoji="1" lang="ja-JP" altLang="en-US" dirty="0" smtClean="0"/>
              <a:t>障害者権利条約</a:t>
            </a:r>
            <a:r>
              <a:rPr lang="ja-JP" altLang="en-US" dirty="0"/>
              <a:t> </a:t>
            </a:r>
            <a:r>
              <a:rPr lang="ja-JP" altLang="en-US" dirty="0" smtClean="0"/>
              <a:t>司法</a:t>
            </a:r>
            <a:r>
              <a:rPr lang="ja-JP" altLang="en-US" dirty="0"/>
              <a:t>手続の利用の機会</a:t>
            </a:r>
            <a:endParaRPr kumimoji="1" lang="ja-JP" altLang="en-US" dirty="0"/>
          </a:p>
        </p:txBody>
      </p:sp>
      <p:sp>
        <p:nvSpPr>
          <p:cNvPr id="3" name="コンテンツ プレースホルダー 2"/>
          <p:cNvSpPr>
            <a:spLocks noGrp="1"/>
          </p:cNvSpPr>
          <p:nvPr>
            <p:ph idx="1"/>
          </p:nvPr>
        </p:nvSpPr>
        <p:spPr>
          <a:xfrm>
            <a:off x="628651" y="1285876"/>
            <a:ext cx="10796587" cy="5300662"/>
          </a:xfrm>
        </p:spPr>
        <p:txBody>
          <a:bodyPr>
            <a:noAutofit/>
          </a:bodyPr>
          <a:lstStyle/>
          <a:p>
            <a:pPr marL="0" lvl="0" indent="0">
              <a:lnSpc>
                <a:spcPct val="100000"/>
              </a:lnSpc>
              <a:spcBef>
                <a:spcPts val="0"/>
              </a:spcBef>
              <a:buNone/>
            </a:pPr>
            <a:r>
              <a:rPr lang="ja-JP" altLang="en-US" dirty="0" smtClean="0"/>
              <a:t>第</a:t>
            </a:r>
            <a:r>
              <a:rPr lang="en-US" altLang="ja-JP" dirty="0" smtClean="0"/>
              <a:t>13</a:t>
            </a:r>
            <a:r>
              <a:rPr lang="ja-JP" altLang="en-US" dirty="0" smtClean="0"/>
              <a:t>条において</a:t>
            </a:r>
            <a:endParaRPr lang="en-US" altLang="ja-JP" dirty="0" smtClean="0"/>
          </a:p>
          <a:p>
            <a:pPr lvl="0">
              <a:lnSpc>
                <a:spcPct val="100000"/>
              </a:lnSpc>
              <a:spcBef>
                <a:spcPts val="0"/>
              </a:spcBef>
              <a:buFont typeface="Arial" charset="0"/>
              <a:buChar char="•"/>
            </a:pPr>
            <a:endParaRPr lang="en-US" altLang="ja-JP" dirty="0" smtClean="0"/>
          </a:p>
          <a:p>
            <a:pPr lvl="0">
              <a:lnSpc>
                <a:spcPct val="100000"/>
              </a:lnSpc>
              <a:spcBef>
                <a:spcPts val="0"/>
              </a:spcBef>
              <a:buFont typeface="Arial" charset="0"/>
              <a:buChar char="•"/>
            </a:pPr>
            <a:r>
              <a:rPr lang="ja-JP" altLang="en-US" dirty="0" smtClean="0"/>
              <a:t>締約</a:t>
            </a:r>
            <a:r>
              <a:rPr lang="ja-JP" altLang="en-US" dirty="0"/>
              <a:t>国</a:t>
            </a:r>
            <a:r>
              <a:rPr lang="ja-JP" altLang="en-US" dirty="0" smtClean="0"/>
              <a:t>は、障害者</a:t>
            </a:r>
            <a:r>
              <a:rPr lang="ja-JP" altLang="en-US" dirty="0"/>
              <a:t>が全ての法的手続（捜査段階その他予備的な段階を</a:t>
            </a:r>
            <a:r>
              <a:rPr lang="ja-JP" altLang="en-US" dirty="0" smtClean="0"/>
              <a:t>含む。）</a:t>
            </a:r>
            <a:r>
              <a:rPr lang="ja-JP" altLang="en-US" dirty="0"/>
              <a:t>において直接及び間接の参加者（証人を</a:t>
            </a:r>
            <a:r>
              <a:rPr lang="ja-JP" altLang="en-US" dirty="0" smtClean="0"/>
              <a:t>含む。）</a:t>
            </a:r>
            <a:r>
              <a:rPr lang="ja-JP" altLang="en-US" dirty="0"/>
              <a:t>として効果的な役割を果たすことを容易にする</a:t>
            </a:r>
            <a:r>
              <a:rPr lang="ja-JP" altLang="en-US" dirty="0" smtClean="0"/>
              <a:t>ため、手続上</a:t>
            </a:r>
            <a:r>
              <a:rPr lang="ja-JP" altLang="en-US" dirty="0"/>
              <a:t>の配慮及び年齢に適した配慮が提供されること等に</a:t>
            </a:r>
            <a:r>
              <a:rPr lang="ja-JP" altLang="en-US" dirty="0" smtClean="0"/>
              <a:t>より、障害者</a:t>
            </a:r>
            <a:r>
              <a:rPr lang="ja-JP" altLang="en-US" dirty="0"/>
              <a:t>が他の者との平等を基礎として司法手続を利用する効果的な機会を有することを確保</a:t>
            </a:r>
            <a:r>
              <a:rPr lang="ja-JP" altLang="en-US" dirty="0" smtClean="0"/>
              <a:t>する。</a:t>
            </a:r>
            <a:r>
              <a:rPr lang="en-US" altLang="ja-JP" dirty="0"/>
              <a:t/>
            </a:r>
            <a:br>
              <a:rPr lang="en-US" altLang="ja-JP" dirty="0"/>
            </a:br>
            <a:endParaRPr lang="en-US" altLang="ja-JP" dirty="0"/>
          </a:p>
          <a:p>
            <a:pPr lvl="0">
              <a:lnSpc>
                <a:spcPct val="100000"/>
              </a:lnSpc>
              <a:spcBef>
                <a:spcPts val="0"/>
              </a:spcBef>
              <a:buFont typeface="Arial" charset="0"/>
              <a:buChar char="•"/>
            </a:pPr>
            <a:r>
              <a:rPr lang="ja-JP" altLang="en-US" dirty="0"/>
              <a:t>締約国</a:t>
            </a:r>
            <a:r>
              <a:rPr lang="ja-JP" altLang="en-US" dirty="0" smtClean="0"/>
              <a:t>は、障害者</a:t>
            </a:r>
            <a:r>
              <a:rPr lang="ja-JP" altLang="en-US" dirty="0"/>
              <a:t>が司法手続を利用する効果的な機会を有することを確保することに役立てる</a:t>
            </a:r>
            <a:r>
              <a:rPr lang="ja-JP" altLang="en-US" dirty="0" smtClean="0"/>
              <a:t>ため、司法</a:t>
            </a:r>
            <a:r>
              <a:rPr lang="ja-JP" altLang="en-US" dirty="0"/>
              <a:t>に係る分野に携わる者（警察官及び刑務官を</a:t>
            </a:r>
            <a:r>
              <a:rPr lang="ja-JP" altLang="en-US" dirty="0" smtClean="0"/>
              <a:t>含む。）</a:t>
            </a:r>
            <a:r>
              <a:rPr lang="ja-JP" altLang="en-US" dirty="0"/>
              <a:t>に対する適当な研修を促進</a:t>
            </a:r>
            <a:r>
              <a:rPr lang="ja-JP" altLang="en-US" dirty="0" smtClean="0"/>
              <a:t>する。</a:t>
            </a:r>
            <a:endParaRPr lang="ja-JP" altLang="en-US" dirty="0"/>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2"/>
          </p:nvPr>
        </p:nvSpPr>
        <p:spPr/>
        <p:txBody>
          <a:bodyPr/>
          <a:lstStyle/>
          <a:p>
            <a:fld id="{35547372-C703-EF49-BE5A-1BEF1EAE44D4}" type="slidenum">
              <a:rPr kumimoji="1" lang="ja-JP" altLang="en-US" smtClean="0"/>
              <a:t>7</a:t>
            </a:fld>
            <a:endParaRPr kumimoji="1" lang="ja-JP" altLang="en-US"/>
          </a:p>
        </p:txBody>
      </p:sp>
    </p:spTree>
    <p:extLst>
      <p:ext uri="{BB962C8B-B14F-4D97-AF65-F5344CB8AC3E}">
        <p14:creationId xmlns:p14="http://schemas.microsoft.com/office/powerpoint/2010/main" val="2044028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96838"/>
            <a:ext cx="10515600" cy="960438"/>
          </a:xfrm>
        </p:spPr>
        <p:txBody>
          <a:bodyPr/>
          <a:lstStyle/>
          <a:p>
            <a:pPr algn="ctr"/>
            <a:r>
              <a:rPr lang="ja-JP" altLang="en-US" dirty="0" smtClean="0"/>
              <a:t>⑦</a:t>
            </a:r>
            <a:r>
              <a:rPr kumimoji="1" lang="ja-JP" altLang="en-US" dirty="0" smtClean="0"/>
              <a:t> 障害者差別解消法に至る経緯</a:t>
            </a:r>
            <a:endParaRPr kumimoji="1" lang="ja-JP" altLang="en-US" dirty="0"/>
          </a:p>
        </p:txBody>
      </p:sp>
      <p:sp>
        <p:nvSpPr>
          <p:cNvPr id="4" name="コンテンツ プレースホルダー 2"/>
          <p:cNvSpPr>
            <a:spLocks noGrp="1"/>
          </p:cNvSpPr>
          <p:nvPr>
            <p:ph idx="1"/>
          </p:nvPr>
        </p:nvSpPr>
        <p:spPr>
          <a:xfrm>
            <a:off x="838200" y="1057275"/>
            <a:ext cx="10515600" cy="5329237"/>
          </a:xfrm>
        </p:spPr>
        <p:txBody>
          <a:bodyPr anchor="t">
            <a:normAutofit fontScale="85000" lnSpcReduction="20000"/>
          </a:bodyPr>
          <a:lstStyle/>
          <a:p>
            <a:pPr marL="0" indent="0">
              <a:lnSpc>
                <a:spcPct val="120000"/>
              </a:lnSpc>
              <a:buNone/>
            </a:pPr>
            <a:r>
              <a:rPr lang="ja-JP" altLang="en-US" dirty="0" smtClean="0"/>
              <a:t>障害者の権利に関する条約（</a:t>
            </a:r>
            <a:r>
              <a:rPr kumimoji="1" lang="ja-JP" altLang="en-US" dirty="0" smtClean="0"/>
              <a:t>障害者権利条約）</a:t>
            </a:r>
            <a:r>
              <a:rPr lang="en-US" altLang="ja-JP" dirty="0" smtClean="0"/>
              <a:t>2006</a:t>
            </a:r>
            <a:r>
              <a:rPr lang="ja-JP" altLang="en-US" dirty="0" smtClean="0"/>
              <a:t>年</a:t>
            </a:r>
            <a:r>
              <a:rPr lang="en-US" altLang="ja-JP" dirty="0" smtClean="0"/>
              <a:t>12</a:t>
            </a:r>
            <a:r>
              <a:rPr lang="ja-JP" altLang="en-US" dirty="0" smtClean="0"/>
              <a:t>月</a:t>
            </a:r>
            <a:r>
              <a:rPr lang="en-US" altLang="ja-JP" dirty="0" smtClean="0"/>
              <a:t>13</a:t>
            </a:r>
            <a:r>
              <a:rPr lang="ja-JP" altLang="en-US" dirty="0" smtClean="0"/>
              <a:t>日 </a:t>
            </a:r>
            <a:r>
              <a:rPr lang="ja-JP" altLang="en-US" dirty="0" smtClean="0"/>
              <a:t>採択、</a:t>
            </a:r>
            <a:r>
              <a:rPr lang="en-US" altLang="ja-JP" dirty="0" smtClean="0"/>
              <a:t>2008</a:t>
            </a:r>
            <a:r>
              <a:rPr lang="ja-JP" altLang="en-US" dirty="0" smtClean="0"/>
              <a:t>年</a:t>
            </a:r>
            <a:r>
              <a:rPr lang="en-US" altLang="ja-JP" dirty="0" smtClean="0"/>
              <a:t>5</a:t>
            </a:r>
            <a:r>
              <a:rPr lang="ja-JP" altLang="en-US" dirty="0" smtClean="0"/>
              <a:t>月</a:t>
            </a:r>
            <a:r>
              <a:rPr lang="en-US" altLang="ja-JP" dirty="0" smtClean="0"/>
              <a:t>3</a:t>
            </a:r>
            <a:r>
              <a:rPr lang="ja-JP" altLang="en-US" dirty="0" smtClean="0"/>
              <a:t>日に発効</a:t>
            </a:r>
            <a:endParaRPr lang="en-US" altLang="ja-JP" dirty="0" smtClean="0"/>
          </a:p>
          <a:p>
            <a:pPr marL="0" indent="0">
              <a:lnSpc>
                <a:spcPct val="120000"/>
              </a:lnSpc>
              <a:buNone/>
            </a:pPr>
            <a:r>
              <a:rPr lang="ja-JP" altLang="en-US" dirty="0" smtClean="0"/>
              <a:t>日本</a:t>
            </a:r>
            <a:r>
              <a:rPr lang="ja-JP" altLang="en-US" dirty="0" smtClean="0"/>
              <a:t>は、</a:t>
            </a:r>
            <a:r>
              <a:rPr lang="en-US" altLang="ja-JP" dirty="0" smtClean="0"/>
              <a:t>2007</a:t>
            </a:r>
            <a:r>
              <a:rPr lang="ja-JP" altLang="en-US" dirty="0" smtClean="0"/>
              <a:t>年</a:t>
            </a:r>
            <a:r>
              <a:rPr lang="en-US" altLang="ja-JP" dirty="0" smtClean="0"/>
              <a:t>9</a:t>
            </a:r>
            <a:r>
              <a:rPr lang="ja-JP" altLang="en-US" dirty="0" smtClean="0"/>
              <a:t>月</a:t>
            </a:r>
            <a:r>
              <a:rPr lang="en-US" altLang="ja-JP" dirty="0" smtClean="0"/>
              <a:t>28</a:t>
            </a:r>
            <a:r>
              <a:rPr lang="ja-JP" altLang="en-US" dirty="0" smtClean="0"/>
              <a:t>日 </a:t>
            </a:r>
            <a:r>
              <a:rPr lang="ja-JP" altLang="en-US" dirty="0" smtClean="0"/>
              <a:t>署名、</a:t>
            </a:r>
            <a:r>
              <a:rPr lang="en-US" altLang="ja-JP" dirty="0" smtClean="0"/>
              <a:t>2013</a:t>
            </a:r>
            <a:r>
              <a:rPr lang="ja-JP" altLang="en-US" dirty="0" smtClean="0"/>
              <a:t>年</a:t>
            </a:r>
            <a:r>
              <a:rPr lang="en-US" altLang="ja-JP" dirty="0" smtClean="0"/>
              <a:t>12</a:t>
            </a:r>
            <a:r>
              <a:rPr lang="ja-JP" altLang="en-US" dirty="0" smtClean="0"/>
              <a:t>月</a:t>
            </a:r>
            <a:r>
              <a:rPr lang="en-US" altLang="ja-JP" dirty="0" smtClean="0"/>
              <a:t>4</a:t>
            </a:r>
            <a:r>
              <a:rPr lang="ja-JP" altLang="en-US" dirty="0" smtClean="0"/>
              <a:t>日参議院本会議 批准</a:t>
            </a:r>
            <a:r>
              <a:rPr lang="ja-JP" altLang="en-US" dirty="0" smtClean="0"/>
              <a:t>承認、</a:t>
            </a:r>
            <a:r>
              <a:rPr lang="en-US" altLang="ja-JP" dirty="0" smtClean="0"/>
              <a:t>2014</a:t>
            </a:r>
            <a:r>
              <a:rPr lang="ja-JP" altLang="en-US" dirty="0" smtClean="0"/>
              <a:t>年</a:t>
            </a:r>
            <a:r>
              <a:rPr lang="en-US" altLang="ja-JP" dirty="0" smtClean="0"/>
              <a:t>1</a:t>
            </a:r>
            <a:r>
              <a:rPr lang="ja-JP" altLang="en-US" dirty="0" smtClean="0"/>
              <a:t>月</a:t>
            </a:r>
            <a:r>
              <a:rPr lang="en-US" altLang="ja-JP" dirty="0" smtClean="0"/>
              <a:t>20</a:t>
            </a:r>
            <a:r>
              <a:rPr lang="ja-JP" altLang="en-US" dirty="0" smtClean="0"/>
              <a:t>日批准書</a:t>
            </a:r>
            <a:r>
              <a:rPr lang="ja-JP" altLang="en-US" dirty="0" smtClean="0"/>
              <a:t>寄託、</a:t>
            </a:r>
            <a:r>
              <a:rPr lang="en-US" altLang="ja-JP" dirty="0" smtClean="0"/>
              <a:t>2014</a:t>
            </a:r>
            <a:r>
              <a:rPr lang="ja-JP" altLang="en-US" dirty="0" smtClean="0"/>
              <a:t>年</a:t>
            </a:r>
            <a:r>
              <a:rPr lang="en-US" altLang="ja-JP" dirty="0" smtClean="0"/>
              <a:t>2</a:t>
            </a:r>
            <a:r>
              <a:rPr lang="ja-JP" altLang="en-US" dirty="0" smtClean="0"/>
              <a:t>月</a:t>
            </a:r>
            <a:r>
              <a:rPr lang="en-US" altLang="ja-JP" dirty="0" smtClean="0"/>
              <a:t>19</a:t>
            </a:r>
            <a:r>
              <a:rPr lang="ja-JP" altLang="en-US" dirty="0" smtClean="0"/>
              <a:t>日効力発生</a:t>
            </a:r>
            <a:endParaRPr lang="en-US" altLang="ja-JP" dirty="0" smtClean="0"/>
          </a:p>
          <a:p>
            <a:pPr marL="0" indent="0">
              <a:lnSpc>
                <a:spcPct val="120000"/>
              </a:lnSpc>
              <a:buNone/>
            </a:pPr>
            <a:r>
              <a:rPr lang="en-US" altLang="ja-JP" dirty="0" smtClean="0"/>
              <a:t>2011</a:t>
            </a:r>
            <a:r>
              <a:rPr lang="ja-JP" altLang="en-US" dirty="0" smtClean="0"/>
              <a:t>年</a:t>
            </a:r>
            <a:r>
              <a:rPr lang="en-US" altLang="ja-JP" dirty="0" smtClean="0"/>
              <a:t>8</a:t>
            </a:r>
            <a:r>
              <a:rPr lang="ja-JP" altLang="en-US" dirty="0" smtClean="0"/>
              <a:t>月</a:t>
            </a:r>
            <a:r>
              <a:rPr lang="en-US" altLang="ja-JP" dirty="0" smtClean="0"/>
              <a:t>5</a:t>
            </a:r>
            <a:r>
              <a:rPr lang="ja-JP" altLang="en-US" dirty="0" smtClean="0"/>
              <a:t>日 障害者基本法の一部を改正する法律が公布・施行</a:t>
            </a:r>
            <a:endParaRPr lang="en-US" altLang="ja-JP" dirty="0" smtClean="0"/>
          </a:p>
          <a:p>
            <a:pPr marL="0" indent="0">
              <a:lnSpc>
                <a:spcPct val="120000"/>
              </a:lnSpc>
              <a:buNone/>
            </a:pPr>
            <a:r>
              <a:rPr lang="ja-JP" altLang="en-US" dirty="0"/>
              <a:t>（差別の禁止）</a:t>
            </a:r>
            <a:r>
              <a:rPr lang="ja-JP" altLang="en-US" dirty="0" smtClean="0"/>
              <a:t>第４条</a:t>
            </a:r>
            <a:endParaRPr lang="en-US" altLang="ja-JP" dirty="0" smtClean="0"/>
          </a:p>
          <a:p>
            <a:pPr marL="0" indent="0">
              <a:lnSpc>
                <a:spcPct val="120000"/>
              </a:lnSpc>
              <a:buNone/>
            </a:pPr>
            <a:r>
              <a:rPr lang="ja-JP" altLang="en-US" dirty="0" smtClean="0"/>
              <a:t>何人も、障害者</a:t>
            </a:r>
            <a:r>
              <a:rPr lang="ja-JP" altLang="en-US" dirty="0"/>
              <a:t>に</a:t>
            </a:r>
            <a:r>
              <a:rPr lang="ja-JP" altLang="en-US" dirty="0" smtClean="0"/>
              <a:t>対して、障害</a:t>
            </a:r>
            <a:r>
              <a:rPr lang="ja-JP" altLang="en-US" dirty="0"/>
              <a:t>を理由と</a:t>
            </a:r>
            <a:r>
              <a:rPr lang="ja-JP" altLang="en-US" dirty="0" smtClean="0"/>
              <a:t>して、差別</a:t>
            </a:r>
            <a:r>
              <a:rPr lang="ja-JP" altLang="en-US" dirty="0"/>
              <a:t>することその他の権利利益を侵害する行為をしては</a:t>
            </a:r>
            <a:r>
              <a:rPr lang="ja-JP" altLang="en-US" dirty="0" smtClean="0"/>
              <a:t>ならない。</a:t>
            </a:r>
            <a:endParaRPr lang="en-US" altLang="ja-JP" dirty="0" smtClean="0"/>
          </a:p>
          <a:p>
            <a:pPr marL="0" indent="0">
              <a:lnSpc>
                <a:spcPct val="120000"/>
              </a:lnSpc>
              <a:buNone/>
            </a:pPr>
            <a:r>
              <a:rPr lang="ja-JP" altLang="en-US" dirty="0" smtClean="0"/>
              <a:t>２</a:t>
            </a:r>
            <a:r>
              <a:rPr lang="ja-JP" altLang="en-US" dirty="0"/>
              <a:t> </a:t>
            </a:r>
            <a:r>
              <a:rPr lang="ja-JP" altLang="en-US" dirty="0" smtClean="0"/>
              <a:t>社会的</a:t>
            </a:r>
            <a:r>
              <a:rPr lang="ja-JP" altLang="en-US" dirty="0"/>
              <a:t>障壁の除去</a:t>
            </a:r>
            <a:r>
              <a:rPr lang="ja-JP" altLang="en-US" dirty="0" smtClean="0"/>
              <a:t>は、それ</a:t>
            </a:r>
            <a:r>
              <a:rPr lang="ja-JP" altLang="en-US" dirty="0"/>
              <a:t>を必要としている障害者が現に</a:t>
            </a:r>
            <a:r>
              <a:rPr lang="ja-JP" altLang="en-US" dirty="0" smtClean="0"/>
              <a:t>存し、かつ、その</a:t>
            </a:r>
            <a:r>
              <a:rPr lang="ja-JP" altLang="en-US" dirty="0"/>
              <a:t>実施に伴う負担が過重でないとき</a:t>
            </a:r>
            <a:r>
              <a:rPr lang="ja-JP" altLang="en-US" dirty="0" smtClean="0"/>
              <a:t>は、それ</a:t>
            </a:r>
            <a:r>
              <a:rPr lang="ja-JP" altLang="en-US" dirty="0"/>
              <a:t>を怠ることによって前項の規定に違反することとならない</a:t>
            </a:r>
            <a:r>
              <a:rPr lang="ja-JP" altLang="en-US" dirty="0" smtClean="0"/>
              <a:t>よう、その</a:t>
            </a:r>
            <a:r>
              <a:rPr lang="ja-JP" altLang="en-US" dirty="0"/>
              <a:t>実施について必要かつ合理的な配慮がされなければ</a:t>
            </a:r>
            <a:r>
              <a:rPr lang="ja-JP" altLang="en-US" dirty="0" smtClean="0"/>
              <a:t>ならない。</a:t>
            </a:r>
            <a:endParaRPr lang="en-US" altLang="ja-JP" dirty="0" smtClean="0"/>
          </a:p>
        </p:txBody>
      </p:sp>
      <p:sp>
        <p:nvSpPr>
          <p:cNvPr id="5" name="スライド番号プレースホルダー 4"/>
          <p:cNvSpPr>
            <a:spLocks noGrp="1"/>
          </p:cNvSpPr>
          <p:nvPr>
            <p:ph type="sldNum" sz="quarter" idx="12"/>
          </p:nvPr>
        </p:nvSpPr>
        <p:spPr/>
        <p:txBody>
          <a:bodyPr/>
          <a:lstStyle/>
          <a:p>
            <a:fld id="{35547372-C703-EF49-BE5A-1BEF1EAE44D4}" type="slidenum">
              <a:rPr kumimoji="1" lang="ja-JP" altLang="en-US" smtClean="0"/>
              <a:t>8</a:t>
            </a:fld>
            <a:endParaRPr kumimoji="1" lang="ja-JP" altLang="en-US"/>
          </a:p>
        </p:txBody>
      </p:sp>
    </p:spTree>
    <p:extLst>
      <p:ext uri="{BB962C8B-B14F-4D97-AF65-F5344CB8AC3E}">
        <p14:creationId xmlns:p14="http://schemas.microsoft.com/office/powerpoint/2010/main" val="1953474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892175"/>
          </a:xfrm>
        </p:spPr>
        <p:txBody>
          <a:bodyPr/>
          <a:lstStyle/>
          <a:p>
            <a:pPr algn="ctr"/>
            <a:r>
              <a:rPr lang="ja-JP" altLang="en-US" dirty="0" smtClean="0"/>
              <a:t>⑧</a:t>
            </a:r>
            <a:r>
              <a:rPr kumimoji="1" lang="ja-JP" altLang="en-US" dirty="0" smtClean="0"/>
              <a:t> 事　例 </a:t>
            </a:r>
            <a:r>
              <a:rPr kumimoji="1" lang="en-US" altLang="ja-JP" dirty="0" smtClean="0"/>
              <a:t>1</a:t>
            </a:r>
            <a:endParaRPr kumimoji="1" lang="ja-JP" altLang="en-US" dirty="0"/>
          </a:p>
        </p:txBody>
      </p:sp>
      <p:sp>
        <p:nvSpPr>
          <p:cNvPr id="3" name="コンテンツ プレースホルダー 2"/>
          <p:cNvSpPr>
            <a:spLocks noGrp="1"/>
          </p:cNvSpPr>
          <p:nvPr>
            <p:ph idx="1"/>
          </p:nvPr>
        </p:nvSpPr>
        <p:spPr>
          <a:xfrm>
            <a:off x="838200" y="1257300"/>
            <a:ext cx="10515600" cy="5032375"/>
          </a:xfrm>
        </p:spPr>
        <p:txBody>
          <a:bodyP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3200" dirty="0" smtClean="0"/>
              <a:t>20</a:t>
            </a:r>
            <a:r>
              <a:rPr lang="ja-JP" altLang="en-US" sz="3200" dirty="0" smtClean="0"/>
              <a:t>歳代　女性　軽度知的障害　統合失調症　殺人未遂</a:t>
            </a:r>
            <a:endParaRPr lang="en-US" altLang="ja-JP" sz="3200" dirty="0" smtClean="0"/>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3200" dirty="0"/>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3200" dirty="0" smtClean="0"/>
              <a:t>拘置施設にて同室者から複数の男性に手紙を書くように依頼され、手紙を書いた。</a:t>
            </a:r>
            <a:endParaRPr kumimoji="1" lang="en-US" altLang="ja-JP" sz="3200"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3200" dirty="0"/>
          </a:p>
          <a:p>
            <a:pPr marL="0" marR="0" lvl="0" indent="0" defTabSz="914400" eaLnBrk="1" fontAlgn="auto" latinLnBrk="0" hangingPunct="1">
              <a:lnSpc>
                <a:spcPct val="100000"/>
              </a:lnSpc>
              <a:spcBef>
                <a:spcPts val="0"/>
              </a:spcBef>
              <a:spcAft>
                <a:spcPts val="0"/>
              </a:spcAft>
              <a:buClrTx/>
              <a:buSzTx/>
              <a:buFontTx/>
              <a:buNone/>
              <a:tabLst/>
              <a:defRPr/>
            </a:pPr>
            <a:r>
              <a:rPr lang="ja-JP" altLang="en-US" sz="3200" dirty="0" smtClean="0"/>
              <a:t>長期間の勾留中</a:t>
            </a:r>
            <a:r>
              <a:rPr lang="en-US" altLang="ja-JP" sz="3200" dirty="0" smtClean="0"/>
              <a:t>1</a:t>
            </a:r>
            <a:r>
              <a:rPr lang="ja-JP" altLang="en-US" sz="3200" dirty="0" smtClean="0"/>
              <a:t>年近くにわたって手紙の交信をした。相手が刑事施設収監中の暴力団員と判明するも、手紙の交信を止めることが出来ず。</a:t>
            </a:r>
            <a:r>
              <a:rPr lang="en-US" altLang="ja-JP" sz="3200" dirty="0" smtClean="0"/>
              <a:t/>
            </a:r>
            <a:br>
              <a:rPr lang="en-US" altLang="ja-JP" sz="3200" dirty="0" smtClean="0"/>
            </a:br>
            <a:r>
              <a:rPr lang="en-US" altLang="ja-JP" sz="3200" dirty="0" smtClean="0"/>
              <a:t/>
            </a:r>
            <a:br>
              <a:rPr lang="en-US" altLang="ja-JP" sz="3200" dirty="0" smtClean="0"/>
            </a:br>
            <a:r>
              <a:rPr lang="ja-JP" altLang="en-US" sz="3200" dirty="0" smtClean="0"/>
              <a:t>本人釈放後も手紙の交信が続いた。</a:t>
            </a:r>
            <a:endParaRPr lang="en-US" altLang="ja-JP" sz="3200" dirty="0" smtClean="0"/>
          </a:p>
        </p:txBody>
      </p:sp>
      <p:sp>
        <p:nvSpPr>
          <p:cNvPr id="4" name="スライド番号プレースホルダー 3"/>
          <p:cNvSpPr>
            <a:spLocks noGrp="1"/>
          </p:cNvSpPr>
          <p:nvPr>
            <p:ph type="sldNum" sz="quarter" idx="12"/>
          </p:nvPr>
        </p:nvSpPr>
        <p:spPr/>
        <p:txBody>
          <a:bodyPr/>
          <a:lstStyle/>
          <a:p>
            <a:fld id="{35547372-C703-EF49-BE5A-1BEF1EAE44D4}" type="slidenum">
              <a:rPr kumimoji="1" lang="ja-JP" altLang="en-US" smtClean="0"/>
              <a:t>9</a:t>
            </a:fld>
            <a:endParaRPr kumimoji="1" lang="ja-JP" altLang="en-US"/>
          </a:p>
        </p:txBody>
      </p:sp>
    </p:spTree>
    <p:extLst>
      <p:ext uri="{BB962C8B-B14F-4D97-AF65-F5344CB8AC3E}">
        <p14:creationId xmlns:p14="http://schemas.microsoft.com/office/powerpoint/2010/main" val="498869469"/>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592</TotalTime>
  <Words>1127</Words>
  <Application>Microsoft Macintosh PowerPoint</Application>
  <PresentationFormat>ワイド画面</PresentationFormat>
  <Paragraphs>110</Paragraphs>
  <Slides>16</Slides>
  <Notes>4</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16</vt:i4>
      </vt:variant>
    </vt:vector>
  </HeadingPairs>
  <TitlesOfParts>
    <vt:vector size="20" baseType="lpstr">
      <vt:lpstr>Yu Gothic</vt:lpstr>
      <vt:lpstr>Yu Gothic Light</vt:lpstr>
      <vt:lpstr>Arial</vt:lpstr>
      <vt:lpstr>ホワイト</vt:lpstr>
      <vt:lpstr>知的・発達・精神障害のある未決拘禁者処遇における、障害者差別解消法の効果についての一考察</vt:lpstr>
      <vt:lpstr>①目　的</vt:lpstr>
      <vt:lpstr>②  定　義</vt:lpstr>
      <vt:lpstr>③倫理的配慮</vt:lpstr>
      <vt:lpstr>④ 障害者権利条約 定義</vt:lpstr>
      <vt:lpstr>⑤ 障害者権利条約　平等及び無差別</vt:lpstr>
      <vt:lpstr>⑥ 障害者権利条約 司法手続の利用の機会</vt:lpstr>
      <vt:lpstr>⑦ 障害者差別解消法に至る経緯</vt:lpstr>
      <vt:lpstr>⑧ 事　例 1</vt:lpstr>
      <vt:lpstr>⑨ 事　例 2</vt:lpstr>
      <vt:lpstr>⑩ 事　例 3</vt:lpstr>
      <vt:lpstr>⑪ 考　察 1</vt:lpstr>
      <vt:lpstr>⑫ 考　察 2</vt:lpstr>
      <vt:lpstr>⑬ 結　果 </vt:lpstr>
      <vt:lpstr>⑭ おわりに（提言に代えて）</vt:lpstr>
      <vt:lpstr>参考文献</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知的・発達・精神障害のある未決拘禁者処遇における，障害者差別解消法の効果についての一考察</dc:title>
  <dc:creator>原田和明</dc:creator>
  <cp:lastModifiedBy>原田和明</cp:lastModifiedBy>
  <cp:revision>32</cp:revision>
  <cp:lastPrinted>2017-10-13T08:41:14Z</cp:lastPrinted>
  <dcterms:created xsi:type="dcterms:W3CDTF">2017-10-12T22:50:22Z</dcterms:created>
  <dcterms:modified xsi:type="dcterms:W3CDTF">2017-10-13T08:44:36Z</dcterms:modified>
</cp:coreProperties>
</file>