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C4F8-1757-4189-9383-225CCD602D43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AB58-54E7-4D8B-A4E3-366FA3A1D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23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C4F8-1757-4189-9383-225CCD602D43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AB58-54E7-4D8B-A4E3-366FA3A1D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5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C4F8-1757-4189-9383-225CCD602D43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AB58-54E7-4D8B-A4E3-366FA3A1D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08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C4F8-1757-4189-9383-225CCD602D43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AB58-54E7-4D8B-A4E3-366FA3A1D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30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C4F8-1757-4189-9383-225CCD602D43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AB58-54E7-4D8B-A4E3-366FA3A1D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96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C4F8-1757-4189-9383-225CCD602D43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AB58-54E7-4D8B-A4E3-366FA3A1D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03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C4F8-1757-4189-9383-225CCD602D43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AB58-54E7-4D8B-A4E3-366FA3A1D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82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C4F8-1757-4189-9383-225CCD602D43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AB58-54E7-4D8B-A4E3-366FA3A1D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47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C4F8-1757-4189-9383-225CCD602D43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AB58-54E7-4D8B-A4E3-366FA3A1D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70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C4F8-1757-4189-9383-225CCD602D43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AB58-54E7-4D8B-A4E3-366FA3A1D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6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C4F8-1757-4189-9383-225CCD602D43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AB58-54E7-4D8B-A4E3-366FA3A1D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79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C4F8-1757-4189-9383-225CCD602D43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5AB58-54E7-4D8B-A4E3-366FA3A1D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06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ja-JP" sz="4000" dirty="0"/>
              <a:t>「働けない者」と「働く意欲がない者」の分離と生成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－</a:t>
            </a:r>
            <a:r>
              <a:rPr lang="en-US" altLang="ja-JP" dirty="0"/>
              <a:t>P.</a:t>
            </a:r>
            <a:r>
              <a:rPr lang="ja-JP" altLang="en-US" dirty="0"/>
              <a:t>オルデン</a:t>
            </a:r>
            <a:r>
              <a:rPr lang="en-US" altLang="ja-JP" dirty="0"/>
              <a:t>『</a:t>
            </a:r>
            <a:r>
              <a:rPr lang="ja-JP" altLang="en-US" dirty="0"/>
              <a:t>失業者</a:t>
            </a:r>
            <a:r>
              <a:rPr lang="en-US" altLang="ja-JP" dirty="0"/>
              <a:t>:</a:t>
            </a:r>
            <a:r>
              <a:rPr lang="ja-JP" altLang="en-US" dirty="0"/>
              <a:t>国家的問題</a:t>
            </a:r>
            <a:r>
              <a:rPr lang="en-US" altLang="ja-JP" dirty="0"/>
              <a:t>』(1905)</a:t>
            </a:r>
            <a:r>
              <a:rPr lang="ja-JP" altLang="en-US" dirty="0"/>
              <a:t>を手がかり</a:t>
            </a:r>
            <a:r>
              <a:rPr lang="ja-JP" altLang="en-US" dirty="0" smtClean="0"/>
              <a:t>にして－</a:t>
            </a:r>
            <a:endParaRPr lang="en-US" altLang="ja-JP" dirty="0" smtClean="0"/>
          </a:p>
          <a:p>
            <a:r>
              <a:rPr kumimoji="1" lang="ja-JP" altLang="en-US" dirty="0" smtClean="0"/>
              <a:t>報告者：高森　明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こうもり　あきら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9276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まとめと課題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まとめ</a:t>
            </a:r>
            <a:r>
              <a:rPr kumimoji="1" lang="en-US" altLang="ja-JP" dirty="0" smtClean="0"/>
              <a:t>】</a:t>
            </a:r>
          </a:p>
          <a:p>
            <a:pPr marL="0" indent="0">
              <a:buNone/>
            </a:pPr>
            <a:r>
              <a:rPr kumimoji="1" lang="ja-JP" altLang="en-US" dirty="0" smtClean="0"/>
              <a:t>・「働けない者」と「働く意欲がない者」の分離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はオルデンによってなされた。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・ウェッブ夫妻、ベヴァリッジの労働政策構想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にも影響を与えた。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課題</a:t>
            </a:r>
            <a:r>
              <a:rPr kumimoji="1" lang="en-US" altLang="ja-JP" dirty="0" smtClean="0"/>
              <a:t>】</a:t>
            </a:r>
          </a:p>
          <a:p>
            <a:pPr marL="0" indent="0">
              <a:buNone/>
            </a:pPr>
            <a:r>
              <a:rPr lang="ja-JP" altLang="en-US" dirty="0" smtClean="0"/>
              <a:t>・民間の失業対策事業の実践が、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/>
              <a:t>　</a:t>
            </a:r>
            <a:r>
              <a:rPr kumimoji="1" lang="ja-JP" altLang="en-US" smtClean="0"/>
              <a:t>労働政策に与えた影響に注目する必要がある。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454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報告のねらい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800" dirty="0"/>
              <a:t>・「障害者はなぜ労働市場</a:t>
            </a:r>
            <a:r>
              <a:rPr lang="ja-JP" altLang="en-US" sz="2800" dirty="0" smtClean="0"/>
              <a:t>から排除</a:t>
            </a:r>
            <a:r>
              <a:rPr lang="ja-JP" altLang="en-US" sz="2800" dirty="0"/>
              <a:t>されたのか</a:t>
            </a:r>
            <a:r>
              <a:rPr lang="ja-JP" altLang="en-US" sz="2800" dirty="0" smtClean="0"/>
              <a:t>」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という問い</a:t>
            </a:r>
            <a:r>
              <a:rPr lang="ja-JP" altLang="en-US" sz="2800" dirty="0"/>
              <a:t>に</a:t>
            </a:r>
            <a:r>
              <a:rPr lang="ja-JP" altLang="en-US" sz="2800" dirty="0" smtClean="0"/>
              <a:t>対する、社会</a:t>
            </a:r>
            <a:r>
              <a:rPr lang="ja-JP" altLang="en-US" sz="2800" dirty="0"/>
              <a:t>政策史の観点</a:t>
            </a:r>
            <a:r>
              <a:rPr lang="ja-JP" altLang="en-US" sz="2800" dirty="0" smtClean="0"/>
              <a:t>から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応答。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・</a:t>
            </a:r>
            <a:r>
              <a:rPr lang="en-US" altLang="ja-JP" sz="2800" dirty="0"/>
              <a:t>20</a:t>
            </a:r>
            <a:r>
              <a:rPr lang="ja-JP" altLang="en-US" sz="2800" dirty="0"/>
              <a:t>世紀初頭のイギリスにおける失業者分類</a:t>
            </a:r>
            <a:r>
              <a:rPr lang="ja-JP" altLang="en-US" sz="2800" dirty="0" smtClean="0"/>
              <a:t>に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関する</a:t>
            </a:r>
            <a:r>
              <a:rPr lang="ja-JP" altLang="en-US" sz="2800" dirty="0"/>
              <a:t>議論を手がかりにして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労働</a:t>
            </a:r>
            <a:r>
              <a:rPr lang="ja-JP" altLang="en-US" sz="2800" dirty="0"/>
              <a:t>政策における失業者対策</a:t>
            </a:r>
            <a:r>
              <a:rPr lang="ja-JP" altLang="en-US" sz="2800" dirty="0" smtClean="0"/>
              <a:t>から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障害者</a:t>
            </a:r>
            <a:r>
              <a:rPr lang="ja-JP" altLang="en-US" sz="2800" dirty="0"/>
              <a:t>の排除が検討されるようになった</a:t>
            </a:r>
            <a:r>
              <a:rPr lang="ja-JP" altLang="en-US" sz="2800" dirty="0" smtClean="0"/>
              <a:t>歴史的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経緯</a:t>
            </a:r>
            <a:r>
              <a:rPr lang="ja-JP" altLang="en-US" sz="2800" dirty="0"/>
              <a:t>を明らか</a:t>
            </a:r>
            <a:r>
              <a:rPr lang="ja-JP" altLang="en-US" sz="2800" dirty="0" smtClean="0"/>
              <a:t>にする。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4413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失業者分類とは何</a:t>
            </a:r>
            <a:r>
              <a:rPr lang="ja-JP" altLang="ja-JP" dirty="0" smtClean="0"/>
              <a:t>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・失業者の状況</a:t>
            </a:r>
            <a:r>
              <a:rPr lang="ja-JP" altLang="en-US" dirty="0"/>
              <a:t>に応じて「適切」</a:t>
            </a:r>
            <a:r>
              <a:rPr lang="ja-JP" altLang="en-US" dirty="0" smtClean="0"/>
              <a:t>な分類</a:t>
            </a:r>
            <a:r>
              <a:rPr lang="ja-JP" altLang="en-US" dirty="0"/>
              <a:t>処遇</a:t>
            </a:r>
            <a:r>
              <a:rPr lang="ja-JP" altLang="en-US" dirty="0" smtClean="0"/>
              <a:t>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行う</a:t>
            </a:r>
            <a:r>
              <a:rPr lang="ja-JP" altLang="en-US" dirty="0"/>
              <a:t>こと</a:t>
            </a:r>
            <a:r>
              <a:rPr lang="ja-JP" altLang="en-US" dirty="0" smtClean="0"/>
              <a:t>を目的</a:t>
            </a:r>
            <a:r>
              <a:rPr lang="ja-JP" altLang="en-US" dirty="0"/>
              <a:t>に作成された</a:t>
            </a:r>
            <a:r>
              <a:rPr lang="ja-JP" altLang="en-US" dirty="0" smtClean="0"/>
              <a:t>指標。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・失業</a:t>
            </a:r>
            <a:r>
              <a:rPr lang="ja-JP" altLang="en-US" dirty="0"/>
              <a:t>給付の対象と</a:t>
            </a:r>
            <a:r>
              <a:rPr lang="ja-JP" altLang="en-US" dirty="0" smtClean="0"/>
              <a:t>してふさわしい</a:t>
            </a:r>
            <a:r>
              <a:rPr lang="ja-JP" altLang="en-US" dirty="0"/>
              <a:t>のか</a:t>
            </a:r>
            <a:r>
              <a:rPr lang="ja-JP" altLang="en-US" dirty="0" smtClean="0"/>
              <a:t>どうか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も判定する。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・ふさわしくないと判定された人物は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</a:t>
            </a:r>
            <a:r>
              <a:rPr lang="ja-JP" altLang="en-US" dirty="0"/>
              <a:t>雇用</a:t>
            </a:r>
            <a:r>
              <a:rPr lang="ja-JP" altLang="en-US" dirty="0" smtClean="0"/>
              <a:t>不能者」カテゴリー</a:t>
            </a:r>
            <a:r>
              <a:rPr lang="ja-JP" altLang="en-US" dirty="0"/>
              <a:t>に</a:t>
            </a:r>
            <a:r>
              <a:rPr lang="ja-JP" altLang="en-US" dirty="0" smtClean="0"/>
              <a:t>分類。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842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「雇用不能者」カテゴリーの変遷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・初見はウェッブ夫妻の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産業民主制論</a:t>
            </a:r>
            <a:r>
              <a:rPr kumimoji="1" lang="en-US" altLang="ja-JP" dirty="0" smtClean="0"/>
              <a:t>』</a:t>
            </a:r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(1897</a:t>
            </a:r>
            <a:r>
              <a:rPr kumimoji="1" lang="en-US" altLang="ja-JP" dirty="0" smtClean="0"/>
              <a:t>)</a:t>
            </a:r>
            <a:r>
              <a:rPr kumimoji="1" lang="ja-JP" altLang="en-US" dirty="0" err="1" smtClean="0"/>
              <a:t>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1903</a:t>
            </a:r>
            <a:r>
              <a:rPr lang="ja-JP" altLang="en-US" dirty="0" smtClean="0"/>
              <a:t>年から議論が</a:t>
            </a:r>
            <a:r>
              <a:rPr lang="ja-JP" altLang="en-US" dirty="0" smtClean="0"/>
              <a:t>活発化。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・活発化した時点では、品行と勤労</a:t>
            </a:r>
            <a:r>
              <a:rPr lang="ja-JP" altLang="en-US" dirty="0" smtClean="0"/>
              <a:t>道徳が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分類の基準。障害者は明確に含まれず。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⇒「働けない者」と「働く意欲がない者」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という</a:t>
            </a:r>
            <a:r>
              <a:rPr kumimoji="1" lang="ja-JP" altLang="en-US" dirty="0" smtClean="0"/>
              <a:t>分離</a:t>
            </a:r>
            <a:r>
              <a:rPr kumimoji="1" lang="ja-JP" altLang="en-US" dirty="0" smtClean="0"/>
              <a:t>はいつ、なぜ</a:t>
            </a:r>
            <a:r>
              <a:rPr kumimoji="1" lang="ja-JP" altLang="en-US" dirty="0" smtClean="0"/>
              <a:t>生じたのか？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038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オルデン</a:t>
            </a:r>
            <a:r>
              <a:rPr kumimoji="1" lang="en-US" altLang="ja-JP" dirty="0" smtClean="0"/>
              <a:t>(1865-1944)</a:t>
            </a:r>
            <a:r>
              <a:rPr kumimoji="1" lang="ja-JP" altLang="en-US" dirty="0" smtClean="0"/>
              <a:t>の略歴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68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1890</a:t>
            </a:r>
            <a:r>
              <a:rPr kumimoji="1" lang="ja-JP" altLang="en-US" dirty="0" smtClean="0"/>
              <a:t>年代ロンドン市ウェスト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ハム地区で</a:t>
            </a:r>
            <a:r>
              <a:rPr lang="ja-JP" altLang="en-US" dirty="0" smtClean="0"/>
              <a:t>民間の失業対策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事業に取り組む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1903</a:t>
            </a:r>
            <a:r>
              <a:rPr lang="ja-JP" altLang="en-US" dirty="0" smtClean="0"/>
              <a:t>年より、イギリス内外の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失業対策事業を視察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・主著は</a:t>
            </a:r>
            <a:r>
              <a:rPr lang="en-US" altLang="zh-TW" dirty="0" smtClean="0"/>
              <a:t>『</a:t>
            </a:r>
            <a:r>
              <a:rPr lang="zh-TW" altLang="en-US" dirty="0" smtClean="0"/>
              <a:t>失業者</a:t>
            </a:r>
            <a:r>
              <a:rPr lang="en-US" altLang="zh-TW" dirty="0" smtClean="0"/>
              <a:t>:</a:t>
            </a:r>
            <a:r>
              <a:rPr lang="zh-TW" altLang="en-US" dirty="0" smtClean="0"/>
              <a:t>国家的問題</a:t>
            </a:r>
            <a:r>
              <a:rPr lang="en-US" altLang="zh-TW" dirty="0" smtClean="0"/>
              <a:t>』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 smtClean="0"/>
              <a:t>(1905)</a:t>
            </a:r>
          </a:p>
          <a:p>
            <a:pPr marL="0" indent="0">
              <a:buNone/>
            </a:pPr>
            <a:r>
              <a:rPr lang="ja-JP" altLang="en-US" dirty="0" smtClean="0"/>
              <a:t>　⇒「働けない者」のカテゴリー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の初見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628800"/>
            <a:ext cx="2476500" cy="3289300"/>
          </a:xfrm>
        </p:spPr>
      </p:pic>
    </p:spTree>
    <p:extLst>
      <p:ext uri="{BB962C8B-B14F-4D97-AF65-F5344CB8AC3E}">
        <p14:creationId xmlns:p14="http://schemas.microsoft.com/office/powerpoint/2010/main" val="3911561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ja-JP" dirty="0"/>
              <a:t>「働けない者」と「働く意欲がない者」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ln w="127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kumimoji="1" lang="ja-JP" altLang="en-US" dirty="0" smtClean="0"/>
              <a:t>「働けない者」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 smtClean="0"/>
              <a:t>(a)</a:t>
            </a:r>
            <a:r>
              <a:rPr lang="ja-JP" altLang="en-US" dirty="0" smtClean="0"/>
              <a:t>高齢者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(b)</a:t>
            </a:r>
            <a:r>
              <a:rPr lang="ja-JP" altLang="en-US" dirty="0"/>
              <a:t> 「身体的</a:t>
            </a:r>
            <a:r>
              <a:rPr lang="ja-JP" altLang="en-US" dirty="0" smtClean="0"/>
              <a:t>虚弱・再起</a:t>
            </a:r>
            <a:r>
              <a:rPr lang="ja-JP" altLang="en-US" dirty="0"/>
              <a:t>不能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</a:t>
            </a:r>
            <a:r>
              <a:rPr lang="en-US" altLang="ja-JP" dirty="0"/>
              <a:t>(</a:t>
            </a:r>
            <a:r>
              <a:rPr lang="ja-JP" altLang="en-US" dirty="0"/>
              <a:t>盲、足の不自由、聾</a:t>
            </a:r>
          </a:p>
          <a:p>
            <a:pPr marL="0" indent="0">
              <a:buNone/>
            </a:pPr>
            <a:r>
              <a:rPr lang="ja-JP" altLang="en-US" dirty="0"/>
              <a:t>　　心臓の弱い人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(C)</a:t>
            </a:r>
            <a:r>
              <a:rPr lang="ja-JP" altLang="en-US" dirty="0" smtClean="0"/>
              <a:t>てんかん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(d)</a:t>
            </a:r>
            <a:r>
              <a:rPr lang="ja-JP" altLang="en-US" dirty="0" smtClean="0"/>
              <a:t> 「意志薄弱な大酒飲み・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精神欠陥」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3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kumimoji="1" lang="ja-JP" altLang="en-US" dirty="0" smtClean="0"/>
              <a:t>「働く意欲がない者」</a:t>
            </a:r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・犯罪者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・準犯罪者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・邪悪な放浪者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・救いのない怠け者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0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オルデンの政策構想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・労働案内所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Labour</a:t>
            </a:r>
            <a:r>
              <a:rPr kumimoji="1" lang="en-US" altLang="ja-JP" dirty="0" smtClean="0"/>
              <a:t> Bureau)</a:t>
            </a:r>
            <a:r>
              <a:rPr kumimoji="1" lang="ja-JP" altLang="en-US" dirty="0" smtClean="0"/>
              <a:t>による失業者、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「雇用不能者」の審査と分類。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⇒ベヴァリッジの労働交換所（</a:t>
            </a:r>
            <a:r>
              <a:rPr lang="en-US" altLang="ja-JP" dirty="0" err="1" smtClean="0"/>
              <a:t>Labour</a:t>
            </a:r>
            <a:r>
              <a:rPr lang="en-US" altLang="ja-JP" dirty="0" smtClean="0"/>
              <a:t> 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Exchange</a:t>
            </a:r>
            <a:r>
              <a:rPr lang="ja-JP" altLang="en-US" dirty="0" smtClean="0"/>
              <a:t>）構想に先行。公共職業安定所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の源流。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・公的機関が監督する</a:t>
            </a:r>
            <a:r>
              <a:rPr lang="en-US" altLang="ja-JP" dirty="0" smtClean="0"/>
              <a:t>5</a:t>
            </a:r>
            <a:r>
              <a:rPr lang="ja-JP" altLang="en-US" dirty="0" smtClean="0"/>
              <a:t>種類の労働コロニー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での科学的かつ適切な分類処遇。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980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労働コロニーにおける分類処遇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dirty="0"/>
              <a:t>(a</a:t>
            </a:r>
            <a:r>
              <a:rPr lang="en-US" altLang="ja-JP" dirty="0" smtClean="0"/>
              <a:t>)</a:t>
            </a:r>
            <a:r>
              <a:rPr lang="ja-JP" altLang="ja-JP" dirty="0" smtClean="0"/>
              <a:t>農業コロニー</a:t>
            </a:r>
            <a:r>
              <a:rPr lang="en-US" altLang="ja-JP" dirty="0" smtClean="0"/>
              <a:t>(</a:t>
            </a:r>
            <a:r>
              <a:rPr lang="ja-JP" altLang="en-US" dirty="0" smtClean="0"/>
              <a:t>農業に慣れた失業者が対象</a:t>
            </a:r>
            <a:r>
              <a:rPr lang="en-US" altLang="ja-JP" dirty="0" smtClean="0"/>
              <a:t>)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(b</a:t>
            </a:r>
            <a:r>
              <a:rPr lang="en-US" altLang="ja-JP" dirty="0" smtClean="0"/>
              <a:t>)</a:t>
            </a:r>
            <a:r>
              <a:rPr lang="ja-JP" altLang="ja-JP" dirty="0" smtClean="0"/>
              <a:t>農業コロニー</a:t>
            </a:r>
            <a:r>
              <a:rPr lang="en-US" altLang="ja-JP" dirty="0" smtClean="0"/>
              <a:t>(</a:t>
            </a:r>
            <a:r>
              <a:rPr lang="ja-JP" altLang="en-US" dirty="0" smtClean="0"/>
              <a:t>都会育ちで低技能だが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品行がよい失業者が対象</a:t>
            </a:r>
            <a:r>
              <a:rPr lang="en-US" altLang="ja-JP" dirty="0" smtClean="0"/>
              <a:t>)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(c</a:t>
            </a:r>
            <a:r>
              <a:rPr lang="en-US" altLang="ja-JP" dirty="0" smtClean="0"/>
              <a:t>)</a:t>
            </a:r>
            <a:r>
              <a:rPr lang="ja-JP" altLang="en-US" dirty="0" smtClean="0"/>
              <a:t>ドイツ式コロニー</a:t>
            </a:r>
            <a:r>
              <a:rPr lang="en-US" altLang="ja-JP" dirty="0" smtClean="0"/>
              <a:t>(</a:t>
            </a:r>
            <a:r>
              <a:rPr lang="ja-JP" altLang="ja-JP" dirty="0" smtClean="0"/>
              <a:t>犯罪者</a:t>
            </a:r>
            <a:r>
              <a:rPr lang="ja-JP" altLang="ja-JP" dirty="0"/>
              <a:t>や品行の悪い者</a:t>
            </a:r>
            <a:r>
              <a:rPr lang="ja-JP" altLang="ja-JP" dirty="0" smtClean="0"/>
              <a:t>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ja-JP" dirty="0" smtClean="0"/>
              <a:t>除く</a:t>
            </a:r>
            <a:r>
              <a:rPr lang="ja-JP" altLang="ja-JP" dirty="0"/>
              <a:t>絶望的で意志薄弱な</a:t>
            </a:r>
            <a:r>
              <a:rPr lang="ja-JP" altLang="ja-JP" dirty="0" smtClean="0"/>
              <a:t>失業者</a:t>
            </a:r>
            <a:r>
              <a:rPr lang="ja-JP" altLang="en-US" dirty="0" smtClean="0"/>
              <a:t>が</a:t>
            </a:r>
            <a:r>
              <a:rPr lang="ja-JP" altLang="ja-JP" dirty="0" smtClean="0"/>
              <a:t>対象</a:t>
            </a:r>
            <a:r>
              <a:rPr lang="ja-JP" altLang="en-US" dirty="0" smtClean="0"/>
              <a:t>）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(d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r>
              <a:rPr lang="ja-JP" altLang="en-US" dirty="0" smtClean="0">
                <a:solidFill>
                  <a:srgbClr val="FF0000"/>
                </a:solidFill>
              </a:rPr>
              <a:t>救貧法に基づく農場</a:t>
            </a:r>
            <a:r>
              <a:rPr lang="en-US" altLang="ja-JP" dirty="0" smtClean="0">
                <a:solidFill>
                  <a:srgbClr val="FF0000"/>
                </a:solidFill>
              </a:rPr>
              <a:t>(</a:t>
            </a:r>
            <a:r>
              <a:rPr lang="ja-JP" altLang="ja-JP" dirty="0" smtClean="0">
                <a:solidFill>
                  <a:srgbClr val="FF0000"/>
                </a:solidFill>
              </a:rPr>
              <a:t>てんかん</a:t>
            </a:r>
            <a:r>
              <a:rPr lang="ja-JP" altLang="ja-JP" dirty="0">
                <a:solidFill>
                  <a:srgbClr val="FF0000"/>
                </a:solidFill>
              </a:rPr>
              <a:t>、大酒飲み</a:t>
            </a:r>
            <a:r>
              <a:rPr lang="ja-JP" altLang="ja-JP" dirty="0" smtClean="0">
                <a:solidFill>
                  <a:srgbClr val="FF0000"/>
                </a:solidFill>
              </a:rPr>
              <a:t>、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ja-JP" altLang="ja-JP" dirty="0" smtClean="0">
                <a:solidFill>
                  <a:srgbClr val="FF0000"/>
                </a:solidFill>
              </a:rPr>
              <a:t>身体欠陥者</a:t>
            </a:r>
            <a:r>
              <a:rPr lang="ja-JP" altLang="en-US" dirty="0" smtClean="0">
                <a:solidFill>
                  <a:srgbClr val="FF0000"/>
                </a:solidFill>
              </a:rPr>
              <a:t>など「働けない者」が</a:t>
            </a:r>
            <a:r>
              <a:rPr lang="ja-JP" altLang="ja-JP" dirty="0" smtClean="0">
                <a:solidFill>
                  <a:srgbClr val="FF0000"/>
                </a:solidFill>
              </a:rPr>
              <a:t>対象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(</a:t>
            </a:r>
            <a:r>
              <a:rPr lang="en-US" altLang="ja-JP" dirty="0"/>
              <a:t>e</a:t>
            </a:r>
            <a:r>
              <a:rPr lang="en-US" altLang="ja-JP" dirty="0" smtClean="0"/>
              <a:t>)</a:t>
            </a:r>
            <a:r>
              <a:rPr lang="ja-JP" altLang="ja-JP" dirty="0" smtClean="0"/>
              <a:t>救貧法</a:t>
            </a:r>
            <a:r>
              <a:rPr lang="ja-JP" altLang="ja-JP" dirty="0"/>
              <a:t>に基づく強制</a:t>
            </a:r>
            <a:r>
              <a:rPr lang="ja-JP" altLang="ja-JP" dirty="0" smtClean="0"/>
              <a:t>コロニー</a:t>
            </a:r>
            <a:r>
              <a:rPr lang="en-US" altLang="ja-JP" dirty="0" smtClean="0"/>
              <a:t>(</a:t>
            </a:r>
            <a:r>
              <a:rPr lang="ja-JP" altLang="en-US" dirty="0" smtClean="0"/>
              <a:t>浮浪者、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浪費家など「働く意欲がない者」が対象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099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何がモデルになったのか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kumimoji="1" lang="ja-JP" altLang="en-US" dirty="0" smtClean="0"/>
              <a:t>キリスト教社会奉仕組合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en-US" altLang="ja-JP" dirty="0" smtClean="0"/>
              <a:t>1896</a:t>
            </a:r>
            <a:r>
              <a:rPr lang="ja-JP" altLang="en-US" dirty="0" smtClean="0"/>
              <a:t>年に労働コロニーを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設立。農業訓練を実施。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・イギリス初の障害者コロ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ニーを設立したことでも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知られる。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・救貧委員会から送られて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きた「絶望的なケース」を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分類処遇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kumimoji="1" lang="ja-JP" altLang="en-US" dirty="0" smtClean="0"/>
              <a:t>コロニーにおける分類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(1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r>
              <a:rPr lang="ja-JP" altLang="en-US" dirty="0" smtClean="0">
                <a:solidFill>
                  <a:srgbClr val="FF0000"/>
                </a:solidFill>
              </a:rPr>
              <a:t>身体</a:t>
            </a:r>
            <a:r>
              <a:rPr lang="ja-JP" altLang="en-US" dirty="0">
                <a:solidFill>
                  <a:srgbClr val="FF0000"/>
                </a:solidFill>
              </a:rPr>
              <a:t>に「損傷」を</a:t>
            </a:r>
            <a:r>
              <a:rPr lang="ja-JP" altLang="en-US" dirty="0" smtClean="0">
                <a:solidFill>
                  <a:srgbClr val="FF0000"/>
                </a:solidFill>
              </a:rPr>
              <a:t>抱えて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いる</a:t>
            </a:r>
            <a:r>
              <a:rPr lang="ja-JP" altLang="en-US" dirty="0">
                <a:solidFill>
                  <a:srgbClr val="FF0000"/>
                </a:solidFill>
              </a:rPr>
              <a:t>か、「頭の鈍い」若者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(2)50</a:t>
            </a:r>
            <a:r>
              <a:rPr lang="ja-JP" altLang="en-US" dirty="0">
                <a:solidFill>
                  <a:srgbClr val="FF0000"/>
                </a:solidFill>
              </a:rPr>
              <a:t>歳以上の</a:t>
            </a:r>
            <a:r>
              <a:rPr lang="ja-JP" altLang="en-US" dirty="0" smtClean="0">
                <a:solidFill>
                  <a:srgbClr val="FF0000"/>
                </a:solidFill>
              </a:rPr>
              <a:t>高齢者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(3</a:t>
            </a:r>
            <a:r>
              <a:rPr lang="en-US" altLang="ja-JP" dirty="0" smtClean="0"/>
              <a:t>)</a:t>
            </a:r>
            <a:r>
              <a:rPr lang="ja-JP" altLang="en-US" dirty="0" smtClean="0"/>
              <a:t>指導</a:t>
            </a:r>
            <a:r>
              <a:rPr lang="ja-JP" altLang="en-US" dirty="0"/>
              <a:t>困難なろくでなし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子弟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(4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r>
              <a:rPr lang="ja-JP" altLang="en-US" dirty="0" smtClean="0">
                <a:solidFill>
                  <a:srgbClr val="FF0000"/>
                </a:solidFill>
              </a:rPr>
              <a:t>大酒</a:t>
            </a:r>
            <a:r>
              <a:rPr lang="ja-JP" altLang="en-US" dirty="0">
                <a:solidFill>
                  <a:srgbClr val="FF0000"/>
                </a:solidFill>
              </a:rPr>
              <a:t>飲み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142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250</Words>
  <Application>Microsoft Office PowerPoint</Application>
  <PresentationFormat>画面に合わせる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「働けない者」と「働く意欲がない者」の分離と生成</vt:lpstr>
      <vt:lpstr>報告のねらい</vt:lpstr>
      <vt:lpstr>失業者分類とは何か</vt:lpstr>
      <vt:lpstr>「雇用不能者」カテゴリーの変遷</vt:lpstr>
      <vt:lpstr>オルデン(1865-1944)の略歴</vt:lpstr>
      <vt:lpstr>「働けない者」と「働く意欲がない者」</vt:lpstr>
      <vt:lpstr>オルデンの政策構想</vt:lpstr>
      <vt:lpstr>労働コロニーにおける分類処遇</vt:lpstr>
      <vt:lpstr>何がモデルになったのか</vt:lpstr>
      <vt:lpstr>まとめと課題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「働けない者」と「働く意欲がない者」の分離と生成</dc:title>
  <dc:creator>PCUser</dc:creator>
  <cp:lastModifiedBy>PCUser</cp:lastModifiedBy>
  <cp:revision>10</cp:revision>
  <dcterms:created xsi:type="dcterms:W3CDTF">2017-10-03T07:22:24Z</dcterms:created>
  <dcterms:modified xsi:type="dcterms:W3CDTF">2017-10-03T09:02:43Z</dcterms:modified>
</cp:coreProperties>
</file>