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handoutMasterIdLst>
    <p:handoutMasterId r:id="rId37"/>
  </p:handoutMasterIdLst>
  <p:sldIdLst>
    <p:sldId id="256" r:id="rId2"/>
    <p:sldId id="314" r:id="rId3"/>
    <p:sldId id="302" r:id="rId4"/>
    <p:sldId id="303" r:id="rId5"/>
    <p:sldId id="257" r:id="rId6"/>
    <p:sldId id="304" r:id="rId7"/>
    <p:sldId id="329" r:id="rId8"/>
    <p:sldId id="330" r:id="rId9"/>
    <p:sldId id="326" r:id="rId10"/>
    <p:sldId id="280" r:id="rId11"/>
    <p:sldId id="301" r:id="rId12"/>
    <p:sldId id="332" r:id="rId13"/>
    <p:sldId id="333" r:id="rId14"/>
    <p:sldId id="335" r:id="rId15"/>
    <p:sldId id="343" r:id="rId16"/>
    <p:sldId id="344" r:id="rId17"/>
    <p:sldId id="345" r:id="rId18"/>
    <p:sldId id="354" r:id="rId19"/>
    <p:sldId id="347" r:id="rId20"/>
    <p:sldId id="346" r:id="rId21"/>
    <p:sldId id="348" r:id="rId22"/>
    <p:sldId id="349" r:id="rId23"/>
    <p:sldId id="357" r:id="rId24"/>
    <p:sldId id="339" r:id="rId25"/>
    <p:sldId id="340" r:id="rId26"/>
    <p:sldId id="341" r:id="rId27"/>
    <p:sldId id="355" r:id="rId28"/>
    <p:sldId id="351" r:id="rId29"/>
    <p:sldId id="353" r:id="rId30"/>
    <p:sldId id="358" r:id="rId31"/>
    <p:sldId id="350" r:id="rId32"/>
    <p:sldId id="356" r:id="rId33"/>
    <p:sldId id="352" r:id="rId34"/>
    <p:sldId id="299" r:id="rId35"/>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669900"/>
    <a:srgbClr val="993366"/>
    <a:srgbClr val="F8D1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6" autoAdjust="0"/>
    <p:restoredTop sz="94704" autoAdjust="0"/>
  </p:normalViewPr>
  <p:slideViewPr>
    <p:cSldViewPr>
      <p:cViewPr varScale="1">
        <p:scale>
          <a:sx n="87" d="100"/>
          <a:sy n="87" d="100"/>
        </p:scale>
        <p:origin x="1524" y="90"/>
      </p:cViewPr>
      <p:guideLst>
        <p:guide orient="horz" pos="2160"/>
        <p:guide pos="2880"/>
      </p:guideLst>
    </p:cSldViewPr>
  </p:slideViewPr>
  <p:outlineViewPr>
    <p:cViewPr>
      <p:scale>
        <a:sx n="33" d="100"/>
        <a:sy n="33" d="100"/>
      </p:scale>
      <p:origin x="0" y="22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91439B-9819-43FC-A129-306AF6E96796}" type="doc">
      <dgm:prSet loTypeId="urn:microsoft.com/office/officeart/2008/layout/PictureAccentList" loCatId="list" qsTypeId="urn:microsoft.com/office/officeart/2005/8/quickstyle/3d1" qsCatId="3D" csTypeId="urn:microsoft.com/office/officeart/2005/8/colors/accent1_2" csCatId="accent1" phldr="1"/>
      <dgm:spPr/>
      <dgm:t>
        <a:bodyPr/>
        <a:lstStyle/>
        <a:p>
          <a:endParaRPr kumimoji="1" lang="ja-JP" altLang="en-US"/>
        </a:p>
      </dgm:t>
    </dgm:pt>
    <dgm:pt modelId="{5AA4471A-9C57-488E-9BC8-09C4AAC337BE}">
      <dgm:prSet phldrT="[テキスト]"/>
      <dgm:spPr>
        <a:solidFill>
          <a:srgbClr val="92D050"/>
        </a:solidFill>
      </dgm:spPr>
      <dgm:t>
        <a:bodyPr/>
        <a:lstStyle/>
        <a:p>
          <a:r>
            <a:rPr kumimoji="1" lang="ja-JP" altLang="en-US" dirty="0" smtClean="0">
              <a:latin typeface="HG丸ｺﾞｼｯｸM-PRO" pitchFamily="50" charset="-128"/>
              <a:ea typeface="HG丸ｺﾞｼｯｸM-PRO" pitchFamily="50" charset="-128"/>
            </a:rPr>
            <a:t>特別な意味を含んだ雇用</a:t>
          </a:r>
          <a:endParaRPr kumimoji="1" lang="ja-JP" altLang="en-US" dirty="0">
            <a:latin typeface="HG丸ｺﾞｼｯｸM-PRO" pitchFamily="50" charset="-128"/>
            <a:ea typeface="HG丸ｺﾞｼｯｸM-PRO" pitchFamily="50" charset="-128"/>
          </a:endParaRPr>
        </a:p>
      </dgm:t>
    </dgm:pt>
    <dgm:pt modelId="{21B56B36-A32E-4899-B1E8-29CA372F09F5}" type="parTrans" cxnId="{57314A48-6FC5-4C96-B66B-3B31C5BEE956}">
      <dgm:prSet/>
      <dgm:spPr/>
      <dgm:t>
        <a:bodyPr/>
        <a:lstStyle/>
        <a:p>
          <a:endParaRPr kumimoji="1" lang="ja-JP" altLang="en-US"/>
        </a:p>
      </dgm:t>
    </dgm:pt>
    <dgm:pt modelId="{B1670538-B5BB-47C9-A6F5-74107C938364}" type="sibTrans" cxnId="{57314A48-6FC5-4C96-B66B-3B31C5BEE956}">
      <dgm:prSet/>
      <dgm:spPr/>
      <dgm:t>
        <a:bodyPr/>
        <a:lstStyle/>
        <a:p>
          <a:endParaRPr kumimoji="1" lang="ja-JP" altLang="en-US"/>
        </a:p>
      </dgm:t>
    </dgm:pt>
    <dgm:pt modelId="{CE5A9844-6948-4346-A430-9491C7E0BC4C}">
      <dgm:prSet phldrT="[テキスト]" custT="1"/>
      <dgm:spPr>
        <a:solidFill>
          <a:schemeClr val="accent1">
            <a:lumMod val="60000"/>
            <a:lumOff val="40000"/>
          </a:schemeClr>
        </a:solidFill>
      </dgm:spPr>
      <dgm:t>
        <a:bodyPr/>
        <a:lstStyle/>
        <a:p>
          <a:r>
            <a:rPr kumimoji="1" lang="ja-JP" altLang="en-US" sz="2800" b="1" dirty="0" smtClean="0">
              <a:latin typeface="HG丸ｺﾞｼｯｸM-PRO" pitchFamily="50" charset="-128"/>
              <a:ea typeface="HG丸ｺﾞｼｯｸM-PRO" pitchFamily="50" charset="-128"/>
            </a:rPr>
            <a:t>障害者雇用率の達成</a:t>
          </a:r>
          <a:endParaRPr kumimoji="1" lang="ja-JP" altLang="en-US" sz="2800" b="1" dirty="0">
            <a:latin typeface="HG丸ｺﾞｼｯｸM-PRO" pitchFamily="50" charset="-128"/>
            <a:ea typeface="HG丸ｺﾞｼｯｸM-PRO" pitchFamily="50" charset="-128"/>
          </a:endParaRPr>
        </a:p>
      </dgm:t>
    </dgm:pt>
    <dgm:pt modelId="{8F370294-79AB-492B-B9B4-312528E02A31}" type="parTrans" cxnId="{13A8EA14-0D27-4BAB-AB34-A228AE3ECA03}">
      <dgm:prSet/>
      <dgm:spPr/>
      <dgm:t>
        <a:bodyPr/>
        <a:lstStyle/>
        <a:p>
          <a:endParaRPr kumimoji="1" lang="ja-JP" altLang="en-US"/>
        </a:p>
      </dgm:t>
    </dgm:pt>
    <dgm:pt modelId="{19B92C57-14F9-4A4D-A71C-E45350B4967A}" type="sibTrans" cxnId="{13A8EA14-0D27-4BAB-AB34-A228AE3ECA03}">
      <dgm:prSet/>
      <dgm:spPr/>
      <dgm:t>
        <a:bodyPr/>
        <a:lstStyle/>
        <a:p>
          <a:endParaRPr kumimoji="1" lang="ja-JP" altLang="en-US"/>
        </a:p>
      </dgm:t>
    </dgm:pt>
    <dgm:pt modelId="{B2FB4624-AF06-4E87-8ECF-22E44D908FD4}">
      <dgm:prSet phldrT="[テキスト]" custT="1"/>
      <dgm:spPr>
        <a:solidFill>
          <a:schemeClr val="accent1">
            <a:lumMod val="60000"/>
            <a:lumOff val="40000"/>
          </a:schemeClr>
        </a:solidFill>
      </dgm:spPr>
      <dgm:t>
        <a:bodyPr/>
        <a:lstStyle/>
        <a:p>
          <a:r>
            <a:rPr kumimoji="1" lang="ja-JP" altLang="en-US" sz="2800" b="1" dirty="0" smtClean="0">
              <a:latin typeface="HG丸ｺﾞｼｯｸM-PRO" pitchFamily="50" charset="-128"/>
              <a:ea typeface="HG丸ｺﾞｼｯｸM-PRO" pitchFamily="50" charset="-128"/>
            </a:rPr>
            <a:t>重度障害者の雇用促進</a:t>
          </a:r>
          <a:endParaRPr kumimoji="1" lang="ja-JP" altLang="en-US" sz="2800" b="1" dirty="0">
            <a:latin typeface="HG丸ｺﾞｼｯｸM-PRO" pitchFamily="50" charset="-128"/>
            <a:ea typeface="HG丸ｺﾞｼｯｸM-PRO" pitchFamily="50" charset="-128"/>
          </a:endParaRPr>
        </a:p>
      </dgm:t>
    </dgm:pt>
    <dgm:pt modelId="{0A54B10C-85B0-4EDB-9CE7-27DA1BFFFF9E}" type="parTrans" cxnId="{DC36E2ED-F160-4830-B9BC-315F680F8458}">
      <dgm:prSet/>
      <dgm:spPr/>
      <dgm:t>
        <a:bodyPr/>
        <a:lstStyle/>
        <a:p>
          <a:endParaRPr kumimoji="1" lang="ja-JP" altLang="en-US"/>
        </a:p>
      </dgm:t>
    </dgm:pt>
    <dgm:pt modelId="{21C8DA4A-0393-437A-A9A1-402EFCA7785F}" type="sibTrans" cxnId="{DC36E2ED-F160-4830-B9BC-315F680F8458}">
      <dgm:prSet/>
      <dgm:spPr/>
      <dgm:t>
        <a:bodyPr/>
        <a:lstStyle/>
        <a:p>
          <a:endParaRPr kumimoji="1" lang="ja-JP" altLang="en-US"/>
        </a:p>
      </dgm:t>
    </dgm:pt>
    <dgm:pt modelId="{A82020F7-B12E-429C-8F00-18742CFD111B}">
      <dgm:prSet phldrT="[テキスト]"/>
      <dgm:spPr>
        <a:solidFill>
          <a:srgbClr val="F8D18C"/>
        </a:solidFill>
      </dgm:spPr>
      <dgm:t>
        <a:bodyPr/>
        <a:lstStyle/>
        <a:p>
          <a:r>
            <a:rPr kumimoji="1" lang="ja-JP" altLang="en-US" b="1" dirty="0" smtClean="0">
              <a:solidFill>
                <a:schemeClr val="bg2">
                  <a:lumMod val="75000"/>
                </a:schemeClr>
              </a:solidFill>
              <a:latin typeface="HG丸ｺﾞｼｯｸM-PRO" pitchFamily="50" charset="-128"/>
              <a:ea typeface="HG丸ｺﾞｼｯｸM-PRO" pitchFamily="50" charset="-128"/>
            </a:rPr>
            <a:t>有期雇用等の不安定雇用</a:t>
          </a:r>
          <a:endParaRPr kumimoji="1" lang="ja-JP" altLang="en-US" b="1" dirty="0">
            <a:solidFill>
              <a:schemeClr val="bg2">
                <a:lumMod val="75000"/>
              </a:schemeClr>
            </a:solidFill>
            <a:latin typeface="HG丸ｺﾞｼｯｸM-PRO" pitchFamily="50" charset="-128"/>
            <a:ea typeface="HG丸ｺﾞｼｯｸM-PRO" pitchFamily="50" charset="-128"/>
          </a:endParaRPr>
        </a:p>
      </dgm:t>
    </dgm:pt>
    <dgm:pt modelId="{E3534317-7543-408D-8623-B6A47AE8B40A}" type="parTrans" cxnId="{BCA94FAD-6B58-48C8-B26A-42E7D5D756F5}">
      <dgm:prSet/>
      <dgm:spPr/>
      <dgm:t>
        <a:bodyPr/>
        <a:lstStyle/>
        <a:p>
          <a:endParaRPr kumimoji="1" lang="ja-JP" altLang="en-US"/>
        </a:p>
      </dgm:t>
    </dgm:pt>
    <dgm:pt modelId="{121DD7D5-9A45-48BA-B971-F1E2DAF218B0}" type="sibTrans" cxnId="{BCA94FAD-6B58-48C8-B26A-42E7D5D756F5}">
      <dgm:prSet/>
      <dgm:spPr/>
      <dgm:t>
        <a:bodyPr/>
        <a:lstStyle/>
        <a:p>
          <a:endParaRPr kumimoji="1" lang="ja-JP" altLang="en-US"/>
        </a:p>
      </dgm:t>
    </dgm:pt>
    <dgm:pt modelId="{DCC09C2B-81DB-42D2-9444-B5FDD159B47A}">
      <dgm:prSet phldrT="[テキスト]"/>
      <dgm:spPr>
        <a:solidFill>
          <a:srgbClr val="F8D18C"/>
        </a:solidFill>
      </dgm:spPr>
      <dgm:t>
        <a:bodyPr/>
        <a:lstStyle/>
        <a:p>
          <a:r>
            <a:rPr kumimoji="1" lang="ja-JP" altLang="en-US" b="1" dirty="0" smtClean="0">
              <a:solidFill>
                <a:schemeClr val="bg2">
                  <a:lumMod val="75000"/>
                </a:schemeClr>
              </a:solidFill>
              <a:latin typeface="HG丸ｺﾞｼｯｸM-PRO" pitchFamily="50" charset="-128"/>
              <a:ea typeface="HG丸ｺﾞｼｯｸM-PRO" pitchFamily="50" charset="-128"/>
            </a:rPr>
            <a:t>給与、昇進等の不明確な雇用</a:t>
          </a:r>
          <a:endParaRPr kumimoji="1" lang="ja-JP" altLang="en-US" b="1" dirty="0">
            <a:solidFill>
              <a:schemeClr val="bg2">
                <a:lumMod val="75000"/>
              </a:schemeClr>
            </a:solidFill>
            <a:latin typeface="HG丸ｺﾞｼｯｸM-PRO" pitchFamily="50" charset="-128"/>
            <a:ea typeface="HG丸ｺﾞｼｯｸM-PRO" pitchFamily="50" charset="-128"/>
          </a:endParaRPr>
        </a:p>
      </dgm:t>
    </dgm:pt>
    <dgm:pt modelId="{10164717-3236-4EA1-BDE4-A2DC4E0627E7}" type="parTrans" cxnId="{89C9ADEE-36B6-4379-920C-C99162CE4A3F}">
      <dgm:prSet/>
      <dgm:spPr/>
      <dgm:t>
        <a:bodyPr/>
        <a:lstStyle/>
        <a:p>
          <a:endParaRPr kumimoji="1" lang="ja-JP" altLang="en-US"/>
        </a:p>
      </dgm:t>
    </dgm:pt>
    <dgm:pt modelId="{CCF1BE07-45C5-422F-BD2D-5B42D2E8F926}" type="sibTrans" cxnId="{89C9ADEE-36B6-4379-920C-C99162CE4A3F}">
      <dgm:prSet/>
      <dgm:spPr/>
      <dgm:t>
        <a:bodyPr/>
        <a:lstStyle/>
        <a:p>
          <a:endParaRPr kumimoji="1" lang="ja-JP" altLang="en-US"/>
        </a:p>
      </dgm:t>
    </dgm:pt>
    <dgm:pt modelId="{54FB1D36-4DBF-4E1D-A092-B25DD5EFE845}">
      <dgm:prSet phldrT="[テキスト]"/>
      <dgm:spPr>
        <a:solidFill>
          <a:srgbClr val="F8D18C"/>
        </a:solidFill>
      </dgm:spPr>
      <dgm:t>
        <a:bodyPr/>
        <a:lstStyle/>
        <a:p>
          <a:r>
            <a:rPr kumimoji="1" lang="ja-JP" altLang="en-US" b="1" dirty="0" smtClean="0">
              <a:solidFill>
                <a:schemeClr val="bg2">
                  <a:lumMod val="75000"/>
                </a:schemeClr>
              </a:solidFill>
              <a:latin typeface="HG丸ｺﾞｼｯｸM-PRO" pitchFamily="50" charset="-128"/>
              <a:ea typeface="HG丸ｺﾞｼｯｸM-PRO" pitchFamily="50" charset="-128"/>
            </a:rPr>
            <a:t>職能ではなく障害者としての雇用</a:t>
          </a:r>
          <a:endParaRPr kumimoji="1" lang="ja-JP" altLang="en-US" b="1" dirty="0">
            <a:solidFill>
              <a:schemeClr val="bg2">
                <a:lumMod val="75000"/>
              </a:schemeClr>
            </a:solidFill>
            <a:latin typeface="HG丸ｺﾞｼｯｸM-PRO" pitchFamily="50" charset="-128"/>
            <a:ea typeface="HG丸ｺﾞｼｯｸM-PRO" pitchFamily="50" charset="-128"/>
          </a:endParaRPr>
        </a:p>
      </dgm:t>
    </dgm:pt>
    <dgm:pt modelId="{166845A8-3599-4248-8D1F-05B8E0AB0BAD}" type="parTrans" cxnId="{B58670CC-CBB2-4971-8C75-C95BC0A2E688}">
      <dgm:prSet/>
      <dgm:spPr/>
      <dgm:t>
        <a:bodyPr/>
        <a:lstStyle/>
        <a:p>
          <a:endParaRPr kumimoji="1" lang="ja-JP" altLang="en-US"/>
        </a:p>
      </dgm:t>
    </dgm:pt>
    <dgm:pt modelId="{F352256D-AF1B-436B-B2F4-1698F4847C23}" type="sibTrans" cxnId="{B58670CC-CBB2-4971-8C75-C95BC0A2E688}">
      <dgm:prSet/>
      <dgm:spPr/>
      <dgm:t>
        <a:bodyPr/>
        <a:lstStyle/>
        <a:p>
          <a:endParaRPr kumimoji="1" lang="ja-JP" altLang="en-US"/>
        </a:p>
      </dgm:t>
    </dgm:pt>
    <dgm:pt modelId="{C8893A1F-C7C6-46DF-A546-476136C4FE91}" type="pres">
      <dgm:prSet presAssocID="{7691439B-9819-43FC-A129-306AF6E96796}" presName="layout" presStyleCnt="0">
        <dgm:presLayoutVars>
          <dgm:chMax/>
          <dgm:chPref/>
          <dgm:dir/>
          <dgm:animOne val="branch"/>
          <dgm:animLvl val="lvl"/>
          <dgm:resizeHandles/>
        </dgm:presLayoutVars>
      </dgm:prSet>
      <dgm:spPr/>
      <dgm:t>
        <a:bodyPr/>
        <a:lstStyle/>
        <a:p>
          <a:endParaRPr kumimoji="1" lang="ja-JP" altLang="en-US"/>
        </a:p>
      </dgm:t>
    </dgm:pt>
    <dgm:pt modelId="{32471390-23E6-4D80-B5AF-FEE7743F21E7}" type="pres">
      <dgm:prSet presAssocID="{5AA4471A-9C57-488E-9BC8-09C4AAC337BE}" presName="root" presStyleCnt="0">
        <dgm:presLayoutVars>
          <dgm:chMax/>
          <dgm:chPref val="4"/>
        </dgm:presLayoutVars>
      </dgm:prSet>
      <dgm:spPr/>
    </dgm:pt>
    <dgm:pt modelId="{264DD228-DF7D-482E-8CC5-E56926B51A65}" type="pres">
      <dgm:prSet presAssocID="{5AA4471A-9C57-488E-9BC8-09C4AAC337BE}" presName="rootComposite" presStyleCnt="0">
        <dgm:presLayoutVars/>
      </dgm:prSet>
      <dgm:spPr/>
    </dgm:pt>
    <dgm:pt modelId="{7D5FFFDF-80B3-4C07-8FED-BC6C602E623A}" type="pres">
      <dgm:prSet presAssocID="{5AA4471A-9C57-488E-9BC8-09C4AAC337BE}" presName="rootText" presStyleLbl="node0" presStyleIdx="0" presStyleCnt="1" custScaleX="114775" custScaleY="101827" custLinFactNeighborX="792" custLinFactNeighborY="6450">
        <dgm:presLayoutVars>
          <dgm:chMax/>
          <dgm:chPref val="4"/>
        </dgm:presLayoutVars>
      </dgm:prSet>
      <dgm:spPr/>
      <dgm:t>
        <a:bodyPr/>
        <a:lstStyle/>
        <a:p>
          <a:endParaRPr kumimoji="1" lang="ja-JP" altLang="en-US"/>
        </a:p>
      </dgm:t>
    </dgm:pt>
    <dgm:pt modelId="{953FDA89-F154-4E4A-94E2-A1E01FE6482F}" type="pres">
      <dgm:prSet presAssocID="{5AA4471A-9C57-488E-9BC8-09C4AAC337BE}" presName="childShape" presStyleCnt="0">
        <dgm:presLayoutVars>
          <dgm:chMax val="0"/>
          <dgm:chPref val="0"/>
        </dgm:presLayoutVars>
      </dgm:prSet>
      <dgm:spPr/>
    </dgm:pt>
    <dgm:pt modelId="{44862F9C-FE36-49FB-9F99-B2C7AC97ED74}" type="pres">
      <dgm:prSet presAssocID="{CE5A9844-6948-4346-A430-9491C7E0BC4C}" presName="childComposite" presStyleCnt="0">
        <dgm:presLayoutVars>
          <dgm:chMax val="0"/>
          <dgm:chPref val="0"/>
        </dgm:presLayoutVars>
      </dgm:prSet>
      <dgm:spPr/>
    </dgm:pt>
    <dgm:pt modelId="{E8200539-EA13-4A77-977F-F909619FB580}" type="pres">
      <dgm:prSet presAssocID="{CE5A9844-6948-4346-A430-9491C7E0BC4C}" presName="Image" presStyleLbl="node1" presStyleIdx="0" presStyleCnt="5"/>
      <dgm:spPr>
        <a:noFill/>
      </dgm:spPr>
      <dgm:t>
        <a:bodyPr/>
        <a:lstStyle/>
        <a:p>
          <a:endParaRPr kumimoji="1" lang="ja-JP" altLang="en-US"/>
        </a:p>
      </dgm:t>
    </dgm:pt>
    <dgm:pt modelId="{C21B7734-588C-4636-99A9-4258D3E0B518}" type="pres">
      <dgm:prSet presAssocID="{CE5A9844-6948-4346-A430-9491C7E0BC4C}" presName="childText" presStyleLbl="lnNode1" presStyleIdx="0" presStyleCnt="5" custScaleX="146182">
        <dgm:presLayoutVars>
          <dgm:chMax val="0"/>
          <dgm:chPref val="0"/>
          <dgm:bulletEnabled val="1"/>
        </dgm:presLayoutVars>
      </dgm:prSet>
      <dgm:spPr/>
      <dgm:t>
        <a:bodyPr/>
        <a:lstStyle/>
        <a:p>
          <a:endParaRPr kumimoji="1" lang="ja-JP" altLang="en-US"/>
        </a:p>
      </dgm:t>
    </dgm:pt>
    <dgm:pt modelId="{F62D4073-88EF-44DB-B5EF-EE9A482A7ECA}" type="pres">
      <dgm:prSet presAssocID="{B2FB4624-AF06-4E87-8ECF-22E44D908FD4}" presName="childComposite" presStyleCnt="0">
        <dgm:presLayoutVars>
          <dgm:chMax val="0"/>
          <dgm:chPref val="0"/>
        </dgm:presLayoutVars>
      </dgm:prSet>
      <dgm:spPr/>
    </dgm:pt>
    <dgm:pt modelId="{A59CD9B9-7658-4531-AE58-B151638D11D9}" type="pres">
      <dgm:prSet presAssocID="{B2FB4624-AF06-4E87-8ECF-22E44D908FD4}" presName="Image" presStyleLbl="node1" presStyleIdx="1" presStyleCnt="5"/>
      <dgm:spPr>
        <a:noFill/>
      </dgm:spPr>
      <dgm:t>
        <a:bodyPr/>
        <a:lstStyle/>
        <a:p>
          <a:endParaRPr kumimoji="1" lang="ja-JP" altLang="en-US"/>
        </a:p>
      </dgm:t>
    </dgm:pt>
    <dgm:pt modelId="{41040C06-A598-45FF-9EAA-39040A9A6E5E}" type="pres">
      <dgm:prSet presAssocID="{B2FB4624-AF06-4E87-8ECF-22E44D908FD4}" presName="childText" presStyleLbl="lnNode1" presStyleIdx="1" presStyleCnt="5" custScaleX="146548" custScaleY="103328" custLinFactNeighborX="394" custLinFactNeighborY="1027">
        <dgm:presLayoutVars>
          <dgm:chMax val="0"/>
          <dgm:chPref val="0"/>
          <dgm:bulletEnabled val="1"/>
        </dgm:presLayoutVars>
      </dgm:prSet>
      <dgm:spPr/>
      <dgm:t>
        <a:bodyPr/>
        <a:lstStyle/>
        <a:p>
          <a:endParaRPr kumimoji="1" lang="ja-JP" altLang="en-US"/>
        </a:p>
      </dgm:t>
    </dgm:pt>
    <dgm:pt modelId="{CDC16EA1-7114-41D3-A26E-B0BAD6176D56}" type="pres">
      <dgm:prSet presAssocID="{DCC09C2B-81DB-42D2-9444-B5FDD159B47A}" presName="childComposite" presStyleCnt="0">
        <dgm:presLayoutVars>
          <dgm:chMax val="0"/>
          <dgm:chPref val="0"/>
        </dgm:presLayoutVars>
      </dgm:prSet>
      <dgm:spPr/>
    </dgm:pt>
    <dgm:pt modelId="{F146DA13-9D24-461C-AD79-035A3134A438}" type="pres">
      <dgm:prSet presAssocID="{DCC09C2B-81DB-42D2-9444-B5FDD159B47A}" presName="Image" presStyleLbl="node1" presStyleIdx="2" presStyleCnt="5"/>
      <dgm:spPr>
        <a:noFill/>
      </dgm:spPr>
      <dgm:t>
        <a:bodyPr/>
        <a:lstStyle/>
        <a:p>
          <a:endParaRPr kumimoji="1" lang="ja-JP" altLang="en-US"/>
        </a:p>
      </dgm:t>
    </dgm:pt>
    <dgm:pt modelId="{2CA62406-6875-4FD7-950F-3255DCE1DBE4}" type="pres">
      <dgm:prSet presAssocID="{DCC09C2B-81DB-42D2-9444-B5FDD159B47A}" presName="childText" presStyleLbl="lnNode1" presStyleIdx="2" presStyleCnt="5" custScaleX="110000" custLinFactNeighborX="-2014" custLinFactNeighborY="662">
        <dgm:presLayoutVars>
          <dgm:chMax val="0"/>
          <dgm:chPref val="0"/>
          <dgm:bulletEnabled val="1"/>
        </dgm:presLayoutVars>
      </dgm:prSet>
      <dgm:spPr/>
      <dgm:t>
        <a:bodyPr/>
        <a:lstStyle/>
        <a:p>
          <a:endParaRPr kumimoji="1" lang="ja-JP" altLang="en-US"/>
        </a:p>
      </dgm:t>
    </dgm:pt>
    <dgm:pt modelId="{3DEC484F-9AFE-4F77-9746-C15A03FAE190}" type="pres">
      <dgm:prSet presAssocID="{A82020F7-B12E-429C-8F00-18742CFD111B}" presName="childComposite" presStyleCnt="0">
        <dgm:presLayoutVars>
          <dgm:chMax val="0"/>
          <dgm:chPref val="0"/>
        </dgm:presLayoutVars>
      </dgm:prSet>
      <dgm:spPr/>
    </dgm:pt>
    <dgm:pt modelId="{47059207-B3DF-42F0-9F2A-080E2F07ACF3}" type="pres">
      <dgm:prSet presAssocID="{A82020F7-B12E-429C-8F00-18742CFD111B}" presName="Image" presStyleLbl="node1" presStyleIdx="3" presStyleCnt="5"/>
      <dgm:spPr>
        <a:noFill/>
      </dgm:spPr>
      <dgm:t>
        <a:bodyPr/>
        <a:lstStyle/>
        <a:p>
          <a:endParaRPr kumimoji="1" lang="ja-JP" altLang="en-US"/>
        </a:p>
      </dgm:t>
    </dgm:pt>
    <dgm:pt modelId="{CF0EEF25-9253-4A03-9E0D-2BC186CB2855}" type="pres">
      <dgm:prSet presAssocID="{A82020F7-B12E-429C-8F00-18742CFD111B}" presName="childText" presStyleLbl="lnNode1" presStyleIdx="3" presStyleCnt="5" custScaleX="110670" custLinFactNeighborX="-2013" custLinFactNeighborY="-2155">
        <dgm:presLayoutVars>
          <dgm:chMax val="0"/>
          <dgm:chPref val="0"/>
          <dgm:bulletEnabled val="1"/>
        </dgm:presLayoutVars>
      </dgm:prSet>
      <dgm:spPr/>
      <dgm:t>
        <a:bodyPr/>
        <a:lstStyle/>
        <a:p>
          <a:endParaRPr kumimoji="1" lang="ja-JP" altLang="en-US"/>
        </a:p>
      </dgm:t>
    </dgm:pt>
    <dgm:pt modelId="{4AE01DA2-650B-432A-A0DF-983DAB355913}" type="pres">
      <dgm:prSet presAssocID="{54FB1D36-4DBF-4E1D-A092-B25DD5EFE845}" presName="childComposite" presStyleCnt="0">
        <dgm:presLayoutVars>
          <dgm:chMax val="0"/>
          <dgm:chPref val="0"/>
        </dgm:presLayoutVars>
      </dgm:prSet>
      <dgm:spPr/>
    </dgm:pt>
    <dgm:pt modelId="{9A46C935-9D01-4469-BCBD-8005D2CEF3BF}" type="pres">
      <dgm:prSet presAssocID="{54FB1D36-4DBF-4E1D-A092-B25DD5EFE845}" presName="Image" presStyleLbl="node1" presStyleIdx="4" presStyleCnt="5"/>
      <dgm:spPr>
        <a:noFill/>
      </dgm:spPr>
      <dgm:t>
        <a:bodyPr/>
        <a:lstStyle/>
        <a:p>
          <a:endParaRPr kumimoji="1" lang="ja-JP" altLang="en-US"/>
        </a:p>
      </dgm:t>
    </dgm:pt>
    <dgm:pt modelId="{1A96C4B6-A37C-4B5B-A415-23A6BAEA3A03}" type="pres">
      <dgm:prSet presAssocID="{54FB1D36-4DBF-4E1D-A092-B25DD5EFE845}" presName="childText" presStyleLbl="lnNode1" presStyleIdx="4" presStyleCnt="5" custScaleX="114045">
        <dgm:presLayoutVars>
          <dgm:chMax val="0"/>
          <dgm:chPref val="0"/>
          <dgm:bulletEnabled val="1"/>
        </dgm:presLayoutVars>
      </dgm:prSet>
      <dgm:spPr/>
      <dgm:t>
        <a:bodyPr/>
        <a:lstStyle/>
        <a:p>
          <a:endParaRPr kumimoji="1" lang="ja-JP" altLang="en-US"/>
        </a:p>
      </dgm:t>
    </dgm:pt>
  </dgm:ptLst>
  <dgm:cxnLst>
    <dgm:cxn modelId="{B58670CC-CBB2-4971-8C75-C95BC0A2E688}" srcId="{5AA4471A-9C57-488E-9BC8-09C4AAC337BE}" destId="{54FB1D36-4DBF-4E1D-A092-B25DD5EFE845}" srcOrd="4" destOrd="0" parTransId="{166845A8-3599-4248-8D1F-05B8E0AB0BAD}" sibTransId="{F352256D-AF1B-436B-B2F4-1698F4847C23}"/>
    <dgm:cxn modelId="{57314A48-6FC5-4C96-B66B-3B31C5BEE956}" srcId="{7691439B-9819-43FC-A129-306AF6E96796}" destId="{5AA4471A-9C57-488E-9BC8-09C4AAC337BE}" srcOrd="0" destOrd="0" parTransId="{21B56B36-A32E-4899-B1E8-29CA372F09F5}" sibTransId="{B1670538-B5BB-47C9-A6F5-74107C938364}"/>
    <dgm:cxn modelId="{13A8EA14-0D27-4BAB-AB34-A228AE3ECA03}" srcId="{5AA4471A-9C57-488E-9BC8-09C4AAC337BE}" destId="{CE5A9844-6948-4346-A430-9491C7E0BC4C}" srcOrd="0" destOrd="0" parTransId="{8F370294-79AB-492B-B9B4-312528E02A31}" sibTransId="{19B92C57-14F9-4A4D-A71C-E45350B4967A}"/>
    <dgm:cxn modelId="{69F1E6DB-D4B5-4627-90C2-EB21091B06DE}" type="presOf" srcId="{A82020F7-B12E-429C-8F00-18742CFD111B}" destId="{CF0EEF25-9253-4A03-9E0D-2BC186CB2855}" srcOrd="0" destOrd="0" presId="urn:microsoft.com/office/officeart/2008/layout/PictureAccentList"/>
    <dgm:cxn modelId="{C4E56510-1FAE-4962-806C-32537900AF73}" type="presOf" srcId="{DCC09C2B-81DB-42D2-9444-B5FDD159B47A}" destId="{2CA62406-6875-4FD7-950F-3255DCE1DBE4}" srcOrd="0" destOrd="0" presId="urn:microsoft.com/office/officeart/2008/layout/PictureAccentList"/>
    <dgm:cxn modelId="{BCA94FAD-6B58-48C8-B26A-42E7D5D756F5}" srcId="{5AA4471A-9C57-488E-9BC8-09C4AAC337BE}" destId="{A82020F7-B12E-429C-8F00-18742CFD111B}" srcOrd="3" destOrd="0" parTransId="{E3534317-7543-408D-8623-B6A47AE8B40A}" sibTransId="{121DD7D5-9A45-48BA-B971-F1E2DAF218B0}"/>
    <dgm:cxn modelId="{A2FE9701-00C5-4D52-BF96-5177318CBF92}" type="presOf" srcId="{CE5A9844-6948-4346-A430-9491C7E0BC4C}" destId="{C21B7734-588C-4636-99A9-4258D3E0B518}" srcOrd="0" destOrd="0" presId="urn:microsoft.com/office/officeart/2008/layout/PictureAccentList"/>
    <dgm:cxn modelId="{1FC09807-A09E-402D-9E1F-E8CEF3CFC765}" type="presOf" srcId="{54FB1D36-4DBF-4E1D-A092-B25DD5EFE845}" destId="{1A96C4B6-A37C-4B5B-A415-23A6BAEA3A03}" srcOrd="0" destOrd="0" presId="urn:microsoft.com/office/officeart/2008/layout/PictureAccentList"/>
    <dgm:cxn modelId="{B43300B9-D2BA-4975-9886-5D0EB2E128EE}" type="presOf" srcId="{7691439B-9819-43FC-A129-306AF6E96796}" destId="{C8893A1F-C7C6-46DF-A546-476136C4FE91}" srcOrd="0" destOrd="0" presId="urn:microsoft.com/office/officeart/2008/layout/PictureAccentList"/>
    <dgm:cxn modelId="{DC36E2ED-F160-4830-B9BC-315F680F8458}" srcId="{5AA4471A-9C57-488E-9BC8-09C4AAC337BE}" destId="{B2FB4624-AF06-4E87-8ECF-22E44D908FD4}" srcOrd="1" destOrd="0" parTransId="{0A54B10C-85B0-4EDB-9CE7-27DA1BFFFF9E}" sibTransId="{21C8DA4A-0393-437A-A9A1-402EFCA7785F}"/>
    <dgm:cxn modelId="{36A36B18-1E5D-4438-908C-438E36F20F3C}" type="presOf" srcId="{5AA4471A-9C57-488E-9BC8-09C4AAC337BE}" destId="{7D5FFFDF-80B3-4C07-8FED-BC6C602E623A}" srcOrd="0" destOrd="0" presId="urn:microsoft.com/office/officeart/2008/layout/PictureAccentList"/>
    <dgm:cxn modelId="{E5CEB236-B6CD-424C-B40A-84E9F8724868}" type="presOf" srcId="{B2FB4624-AF06-4E87-8ECF-22E44D908FD4}" destId="{41040C06-A598-45FF-9EAA-39040A9A6E5E}" srcOrd="0" destOrd="0" presId="urn:microsoft.com/office/officeart/2008/layout/PictureAccentList"/>
    <dgm:cxn modelId="{89C9ADEE-36B6-4379-920C-C99162CE4A3F}" srcId="{5AA4471A-9C57-488E-9BC8-09C4AAC337BE}" destId="{DCC09C2B-81DB-42D2-9444-B5FDD159B47A}" srcOrd="2" destOrd="0" parTransId="{10164717-3236-4EA1-BDE4-A2DC4E0627E7}" sibTransId="{CCF1BE07-45C5-422F-BD2D-5B42D2E8F926}"/>
    <dgm:cxn modelId="{777A5EBB-EC48-4D4D-BAB2-799C1594C555}" type="presParOf" srcId="{C8893A1F-C7C6-46DF-A546-476136C4FE91}" destId="{32471390-23E6-4D80-B5AF-FEE7743F21E7}" srcOrd="0" destOrd="0" presId="urn:microsoft.com/office/officeart/2008/layout/PictureAccentList"/>
    <dgm:cxn modelId="{2A471F8A-9C18-402F-84B2-C03093391A3A}" type="presParOf" srcId="{32471390-23E6-4D80-B5AF-FEE7743F21E7}" destId="{264DD228-DF7D-482E-8CC5-E56926B51A65}" srcOrd="0" destOrd="0" presId="urn:microsoft.com/office/officeart/2008/layout/PictureAccentList"/>
    <dgm:cxn modelId="{A482954F-6F48-45BE-A6A3-BE783A12EC7A}" type="presParOf" srcId="{264DD228-DF7D-482E-8CC5-E56926B51A65}" destId="{7D5FFFDF-80B3-4C07-8FED-BC6C602E623A}" srcOrd="0" destOrd="0" presId="urn:microsoft.com/office/officeart/2008/layout/PictureAccentList"/>
    <dgm:cxn modelId="{22B4B693-B5D1-4CFF-A93E-DC7E02C29EEB}" type="presParOf" srcId="{32471390-23E6-4D80-B5AF-FEE7743F21E7}" destId="{953FDA89-F154-4E4A-94E2-A1E01FE6482F}" srcOrd="1" destOrd="0" presId="urn:microsoft.com/office/officeart/2008/layout/PictureAccentList"/>
    <dgm:cxn modelId="{BD775EDF-BDB1-4C61-A28B-5DF8EA76C5B8}" type="presParOf" srcId="{953FDA89-F154-4E4A-94E2-A1E01FE6482F}" destId="{44862F9C-FE36-49FB-9F99-B2C7AC97ED74}" srcOrd="0" destOrd="0" presId="urn:microsoft.com/office/officeart/2008/layout/PictureAccentList"/>
    <dgm:cxn modelId="{4DA6FD77-1264-4C97-8584-D6F426C21A87}" type="presParOf" srcId="{44862F9C-FE36-49FB-9F99-B2C7AC97ED74}" destId="{E8200539-EA13-4A77-977F-F909619FB580}" srcOrd="0" destOrd="0" presId="urn:microsoft.com/office/officeart/2008/layout/PictureAccentList"/>
    <dgm:cxn modelId="{4ECC9535-0A04-4171-9E9A-5B24CEF0B30B}" type="presParOf" srcId="{44862F9C-FE36-49FB-9F99-B2C7AC97ED74}" destId="{C21B7734-588C-4636-99A9-4258D3E0B518}" srcOrd="1" destOrd="0" presId="urn:microsoft.com/office/officeart/2008/layout/PictureAccentList"/>
    <dgm:cxn modelId="{210BB3FC-968F-4CB1-BA56-B862CC6522BE}" type="presParOf" srcId="{953FDA89-F154-4E4A-94E2-A1E01FE6482F}" destId="{F62D4073-88EF-44DB-B5EF-EE9A482A7ECA}" srcOrd="1" destOrd="0" presId="urn:microsoft.com/office/officeart/2008/layout/PictureAccentList"/>
    <dgm:cxn modelId="{224D8D4E-5512-4732-B474-F8A587CDE594}" type="presParOf" srcId="{F62D4073-88EF-44DB-B5EF-EE9A482A7ECA}" destId="{A59CD9B9-7658-4531-AE58-B151638D11D9}" srcOrd="0" destOrd="0" presId="urn:microsoft.com/office/officeart/2008/layout/PictureAccentList"/>
    <dgm:cxn modelId="{544C400C-EBC3-47C3-9A4B-C42236F961E8}" type="presParOf" srcId="{F62D4073-88EF-44DB-B5EF-EE9A482A7ECA}" destId="{41040C06-A598-45FF-9EAA-39040A9A6E5E}" srcOrd="1" destOrd="0" presId="urn:microsoft.com/office/officeart/2008/layout/PictureAccentList"/>
    <dgm:cxn modelId="{0DDAD9AB-09D4-430A-A904-2F16A912261F}" type="presParOf" srcId="{953FDA89-F154-4E4A-94E2-A1E01FE6482F}" destId="{CDC16EA1-7114-41D3-A26E-B0BAD6176D56}" srcOrd="2" destOrd="0" presId="urn:microsoft.com/office/officeart/2008/layout/PictureAccentList"/>
    <dgm:cxn modelId="{6D25E02A-73B5-47FA-BE8D-9D7DFD9F7431}" type="presParOf" srcId="{CDC16EA1-7114-41D3-A26E-B0BAD6176D56}" destId="{F146DA13-9D24-461C-AD79-035A3134A438}" srcOrd="0" destOrd="0" presId="urn:microsoft.com/office/officeart/2008/layout/PictureAccentList"/>
    <dgm:cxn modelId="{9C46E9E3-0742-4838-B809-1F6E16FE9EC0}" type="presParOf" srcId="{CDC16EA1-7114-41D3-A26E-B0BAD6176D56}" destId="{2CA62406-6875-4FD7-950F-3255DCE1DBE4}" srcOrd="1" destOrd="0" presId="urn:microsoft.com/office/officeart/2008/layout/PictureAccentList"/>
    <dgm:cxn modelId="{B2B12B41-ADE3-466C-87A2-AA0B946A7270}" type="presParOf" srcId="{953FDA89-F154-4E4A-94E2-A1E01FE6482F}" destId="{3DEC484F-9AFE-4F77-9746-C15A03FAE190}" srcOrd="3" destOrd="0" presId="urn:microsoft.com/office/officeart/2008/layout/PictureAccentList"/>
    <dgm:cxn modelId="{537BD44E-8187-4C9E-97E2-39C93C87550E}" type="presParOf" srcId="{3DEC484F-9AFE-4F77-9746-C15A03FAE190}" destId="{47059207-B3DF-42F0-9F2A-080E2F07ACF3}" srcOrd="0" destOrd="0" presId="urn:microsoft.com/office/officeart/2008/layout/PictureAccentList"/>
    <dgm:cxn modelId="{F49AE21E-DF1A-4307-937C-7D40B0DFF3C0}" type="presParOf" srcId="{3DEC484F-9AFE-4F77-9746-C15A03FAE190}" destId="{CF0EEF25-9253-4A03-9E0D-2BC186CB2855}" srcOrd="1" destOrd="0" presId="urn:microsoft.com/office/officeart/2008/layout/PictureAccentList"/>
    <dgm:cxn modelId="{FDDC42AB-9515-4EA8-8079-D0B571F51ACE}" type="presParOf" srcId="{953FDA89-F154-4E4A-94E2-A1E01FE6482F}" destId="{4AE01DA2-650B-432A-A0DF-983DAB355913}" srcOrd="4" destOrd="0" presId="urn:microsoft.com/office/officeart/2008/layout/PictureAccentList"/>
    <dgm:cxn modelId="{BF9FF828-9BC3-4E51-A403-97E45AA0FA0F}" type="presParOf" srcId="{4AE01DA2-650B-432A-A0DF-983DAB355913}" destId="{9A46C935-9D01-4469-BCBD-8005D2CEF3BF}" srcOrd="0" destOrd="0" presId="urn:microsoft.com/office/officeart/2008/layout/PictureAccentList"/>
    <dgm:cxn modelId="{E91F9B10-99F4-446D-935C-216834C66538}" type="presParOf" srcId="{4AE01DA2-650B-432A-A0DF-983DAB355913}" destId="{1A96C4B6-A37C-4B5B-A415-23A6BAEA3A03}"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5FFFDF-80B3-4C07-8FED-BC6C602E623A}">
      <dsp:nvSpPr>
        <dsp:cNvPr id="0" name=""/>
        <dsp:cNvSpPr/>
      </dsp:nvSpPr>
      <dsp:spPr>
        <a:xfrm>
          <a:off x="1207895" y="58127"/>
          <a:ext cx="5071018" cy="895421"/>
        </a:xfrm>
        <a:prstGeom prst="roundRect">
          <a:avLst>
            <a:gd name="adj" fmla="val 10000"/>
          </a:avLst>
        </a:prstGeom>
        <a:solidFill>
          <a:srgbClr val="92D050"/>
        </a:solidFill>
        <a:ln>
          <a:noFill/>
        </a:ln>
        <a:effectLst>
          <a:outerShdw blurRad="63500" dist="38100" dir="81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kumimoji="1" lang="ja-JP" altLang="en-US" sz="3400" kern="1200" dirty="0" smtClean="0">
              <a:latin typeface="HG丸ｺﾞｼｯｸM-PRO" pitchFamily="50" charset="-128"/>
              <a:ea typeface="HG丸ｺﾞｼｯｸM-PRO" pitchFamily="50" charset="-128"/>
            </a:rPr>
            <a:t>特別な意味を含んだ雇用</a:t>
          </a:r>
          <a:endParaRPr kumimoji="1" lang="ja-JP" altLang="en-US" sz="3400" kern="1200" dirty="0">
            <a:latin typeface="HG丸ｺﾞｼｯｸM-PRO" pitchFamily="50" charset="-128"/>
            <a:ea typeface="HG丸ｺﾞｼｯｸM-PRO" pitchFamily="50" charset="-128"/>
          </a:endParaRPr>
        </a:p>
      </dsp:txBody>
      <dsp:txXfrm>
        <a:off x="1234121" y="84353"/>
        <a:ext cx="5018566" cy="842969"/>
      </dsp:txXfrm>
    </dsp:sp>
    <dsp:sp modelId="{E8200539-EA13-4A77-977F-F909619FB580}">
      <dsp:nvSpPr>
        <dsp:cNvPr id="0" name=""/>
        <dsp:cNvSpPr/>
      </dsp:nvSpPr>
      <dsp:spPr>
        <a:xfrm>
          <a:off x="1100000" y="1055114"/>
          <a:ext cx="879355" cy="879355"/>
        </a:xfrm>
        <a:prstGeom prst="roundRect">
          <a:avLst>
            <a:gd name="adj" fmla="val 16670"/>
          </a:avLst>
        </a:prstGeom>
        <a:noFill/>
        <a:ln>
          <a:noFill/>
        </a:ln>
        <a:effectLst>
          <a:outerShdw blurRad="63500" dist="38100" dir="81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21B7734-588C-4636-99A9-4258D3E0B518}">
      <dsp:nvSpPr>
        <dsp:cNvPr id="0" name=""/>
        <dsp:cNvSpPr/>
      </dsp:nvSpPr>
      <dsp:spPr>
        <a:xfrm>
          <a:off x="1227140" y="1055114"/>
          <a:ext cx="5096062" cy="879355"/>
        </a:xfrm>
        <a:prstGeom prst="roundRect">
          <a:avLst>
            <a:gd name="adj" fmla="val 16670"/>
          </a:avLst>
        </a:prstGeom>
        <a:solidFill>
          <a:schemeClr val="accent1">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latin typeface="HG丸ｺﾞｼｯｸM-PRO" pitchFamily="50" charset="-128"/>
              <a:ea typeface="HG丸ｺﾞｼｯｸM-PRO" pitchFamily="50" charset="-128"/>
            </a:rPr>
            <a:t>障害者雇用率の達成</a:t>
          </a:r>
          <a:endParaRPr kumimoji="1" lang="ja-JP" altLang="en-US" sz="2800" b="1" kern="1200" dirty="0">
            <a:latin typeface="HG丸ｺﾞｼｯｸM-PRO" pitchFamily="50" charset="-128"/>
            <a:ea typeface="HG丸ｺﾞｼｯｸM-PRO" pitchFamily="50" charset="-128"/>
          </a:endParaRPr>
        </a:p>
      </dsp:txBody>
      <dsp:txXfrm>
        <a:off x="1270074" y="1098048"/>
        <a:ext cx="5010194" cy="793487"/>
      </dsp:txXfrm>
    </dsp:sp>
    <dsp:sp modelId="{A59CD9B9-7658-4531-AE58-B151638D11D9}">
      <dsp:nvSpPr>
        <dsp:cNvPr id="0" name=""/>
        <dsp:cNvSpPr/>
      </dsp:nvSpPr>
      <dsp:spPr>
        <a:xfrm>
          <a:off x="1093620" y="2054624"/>
          <a:ext cx="879355" cy="879355"/>
        </a:xfrm>
        <a:prstGeom prst="roundRect">
          <a:avLst>
            <a:gd name="adj" fmla="val 16670"/>
          </a:avLst>
        </a:prstGeom>
        <a:noFill/>
        <a:ln>
          <a:noFill/>
        </a:ln>
        <a:effectLst>
          <a:outerShdw blurRad="63500" dist="38100" dir="81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1040C06-A598-45FF-9EAA-39040A9A6E5E}">
      <dsp:nvSpPr>
        <dsp:cNvPr id="0" name=""/>
        <dsp:cNvSpPr/>
      </dsp:nvSpPr>
      <dsp:spPr>
        <a:xfrm>
          <a:off x="1228116" y="2049023"/>
          <a:ext cx="5108822" cy="908620"/>
        </a:xfrm>
        <a:prstGeom prst="roundRect">
          <a:avLst>
            <a:gd name="adj" fmla="val 16670"/>
          </a:avLst>
        </a:prstGeom>
        <a:solidFill>
          <a:schemeClr val="accent1">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latin typeface="HG丸ｺﾞｼｯｸM-PRO" pitchFamily="50" charset="-128"/>
              <a:ea typeface="HG丸ｺﾞｼｯｸM-PRO" pitchFamily="50" charset="-128"/>
            </a:rPr>
            <a:t>重度障害者の雇用促進</a:t>
          </a:r>
          <a:endParaRPr kumimoji="1" lang="ja-JP" altLang="en-US" sz="2800" b="1" kern="1200" dirty="0">
            <a:latin typeface="HG丸ｺﾞｼｯｸM-PRO" pitchFamily="50" charset="-128"/>
            <a:ea typeface="HG丸ｺﾞｼｯｸM-PRO" pitchFamily="50" charset="-128"/>
          </a:endParaRPr>
        </a:p>
      </dsp:txBody>
      <dsp:txXfrm>
        <a:off x="1272479" y="2093386"/>
        <a:ext cx="5020096" cy="819894"/>
      </dsp:txXfrm>
    </dsp:sp>
    <dsp:sp modelId="{F146DA13-9D24-461C-AD79-035A3134A438}">
      <dsp:nvSpPr>
        <dsp:cNvPr id="0" name=""/>
        <dsp:cNvSpPr/>
      </dsp:nvSpPr>
      <dsp:spPr>
        <a:xfrm>
          <a:off x="1730672" y="3054135"/>
          <a:ext cx="879355" cy="879355"/>
        </a:xfrm>
        <a:prstGeom prst="roundRect">
          <a:avLst>
            <a:gd name="adj" fmla="val 16670"/>
          </a:avLst>
        </a:prstGeom>
        <a:noFill/>
        <a:ln>
          <a:noFill/>
        </a:ln>
        <a:effectLst>
          <a:outerShdw blurRad="63500" dist="38100" dir="81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CA62406-6875-4FD7-950F-3255DCE1DBE4}">
      <dsp:nvSpPr>
        <dsp:cNvPr id="0" name=""/>
        <dsp:cNvSpPr/>
      </dsp:nvSpPr>
      <dsp:spPr>
        <a:xfrm>
          <a:off x="2418273" y="3059956"/>
          <a:ext cx="3834719" cy="879355"/>
        </a:xfrm>
        <a:prstGeom prst="roundRect">
          <a:avLst>
            <a:gd name="adj" fmla="val 16670"/>
          </a:avLst>
        </a:prstGeom>
        <a:solidFill>
          <a:srgbClr val="F8D18C"/>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solidFill>
                <a:schemeClr val="bg2">
                  <a:lumMod val="75000"/>
                </a:schemeClr>
              </a:solidFill>
              <a:latin typeface="HG丸ｺﾞｼｯｸM-PRO" pitchFamily="50" charset="-128"/>
              <a:ea typeface="HG丸ｺﾞｼｯｸM-PRO" pitchFamily="50" charset="-128"/>
            </a:rPr>
            <a:t>給与、昇進等の不明確な雇用</a:t>
          </a:r>
          <a:endParaRPr kumimoji="1" lang="ja-JP" altLang="en-US" sz="1800" b="1" kern="1200" dirty="0">
            <a:solidFill>
              <a:schemeClr val="bg2">
                <a:lumMod val="75000"/>
              </a:schemeClr>
            </a:solidFill>
            <a:latin typeface="HG丸ｺﾞｼｯｸM-PRO" pitchFamily="50" charset="-128"/>
            <a:ea typeface="HG丸ｺﾞｼｯｸM-PRO" pitchFamily="50" charset="-128"/>
          </a:endParaRPr>
        </a:p>
      </dsp:txBody>
      <dsp:txXfrm>
        <a:off x="2461207" y="3102890"/>
        <a:ext cx="3748851" cy="793487"/>
      </dsp:txXfrm>
    </dsp:sp>
    <dsp:sp modelId="{47059207-B3DF-42F0-9F2A-080E2F07ACF3}">
      <dsp:nvSpPr>
        <dsp:cNvPr id="0" name=""/>
        <dsp:cNvSpPr/>
      </dsp:nvSpPr>
      <dsp:spPr>
        <a:xfrm>
          <a:off x="1718993" y="4039013"/>
          <a:ext cx="879355" cy="879355"/>
        </a:xfrm>
        <a:prstGeom prst="roundRect">
          <a:avLst>
            <a:gd name="adj" fmla="val 16670"/>
          </a:avLst>
        </a:prstGeom>
        <a:noFill/>
        <a:ln>
          <a:noFill/>
        </a:ln>
        <a:effectLst>
          <a:outerShdw blurRad="63500" dist="38100" dir="81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F0EEF25-9253-4A03-9E0D-2BC186CB2855}">
      <dsp:nvSpPr>
        <dsp:cNvPr id="0" name=""/>
        <dsp:cNvSpPr/>
      </dsp:nvSpPr>
      <dsp:spPr>
        <a:xfrm>
          <a:off x="2394951" y="4020063"/>
          <a:ext cx="3858076" cy="879355"/>
        </a:xfrm>
        <a:prstGeom prst="roundRect">
          <a:avLst>
            <a:gd name="adj" fmla="val 16670"/>
          </a:avLst>
        </a:prstGeom>
        <a:solidFill>
          <a:srgbClr val="F8D18C"/>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solidFill>
                <a:schemeClr val="bg2">
                  <a:lumMod val="75000"/>
                </a:schemeClr>
              </a:solidFill>
              <a:latin typeface="HG丸ｺﾞｼｯｸM-PRO" pitchFamily="50" charset="-128"/>
              <a:ea typeface="HG丸ｺﾞｼｯｸM-PRO" pitchFamily="50" charset="-128"/>
            </a:rPr>
            <a:t>有期雇用等の不安定雇用</a:t>
          </a:r>
          <a:endParaRPr kumimoji="1" lang="ja-JP" altLang="en-US" sz="1800" b="1" kern="1200" dirty="0">
            <a:solidFill>
              <a:schemeClr val="bg2">
                <a:lumMod val="75000"/>
              </a:schemeClr>
            </a:solidFill>
            <a:latin typeface="HG丸ｺﾞｼｯｸM-PRO" pitchFamily="50" charset="-128"/>
            <a:ea typeface="HG丸ｺﾞｼｯｸM-PRO" pitchFamily="50" charset="-128"/>
          </a:endParaRPr>
        </a:p>
      </dsp:txBody>
      <dsp:txXfrm>
        <a:off x="2437885" y="4062997"/>
        <a:ext cx="3772208" cy="793487"/>
      </dsp:txXfrm>
    </dsp:sp>
    <dsp:sp modelId="{9A46C935-9D01-4469-BCBD-8005D2CEF3BF}">
      <dsp:nvSpPr>
        <dsp:cNvPr id="0" name=""/>
        <dsp:cNvSpPr/>
      </dsp:nvSpPr>
      <dsp:spPr>
        <a:xfrm>
          <a:off x="1660165" y="5023891"/>
          <a:ext cx="879355" cy="879355"/>
        </a:xfrm>
        <a:prstGeom prst="roundRect">
          <a:avLst>
            <a:gd name="adj" fmla="val 16670"/>
          </a:avLst>
        </a:prstGeom>
        <a:noFill/>
        <a:ln>
          <a:noFill/>
        </a:ln>
        <a:effectLst>
          <a:outerShdw blurRad="63500" dist="38100" dir="81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A96C4B6-A37C-4B5B-A415-23A6BAEA3A03}">
      <dsp:nvSpPr>
        <dsp:cNvPr id="0" name=""/>
        <dsp:cNvSpPr/>
      </dsp:nvSpPr>
      <dsp:spPr>
        <a:xfrm>
          <a:off x="2347470" y="5023891"/>
          <a:ext cx="3975732" cy="879355"/>
        </a:xfrm>
        <a:prstGeom prst="roundRect">
          <a:avLst>
            <a:gd name="adj" fmla="val 16670"/>
          </a:avLst>
        </a:prstGeom>
        <a:solidFill>
          <a:srgbClr val="F8D18C"/>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solidFill>
                <a:schemeClr val="bg2">
                  <a:lumMod val="75000"/>
                </a:schemeClr>
              </a:solidFill>
              <a:latin typeface="HG丸ｺﾞｼｯｸM-PRO" pitchFamily="50" charset="-128"/>
              <a:ea typeface="HG丸ｺﾞｼｯｸM-PRO" pitchFamily="50" charset="-128"/>
            </a:rPr>
            <a:t>職能ではなく障害者としての雇用</a:t>
          </a:r>
          <a:endParaRPr kumimoji="1" lang="ja-JP" altLang="en-US" sz="1800" b="1" kern="1200" dirty="0">
            <a:solidFill>
              <a:schemeClr val="bg2">
                <a:lumMod val="75000"/>
              </a:schemeClr>
            </a:solidFill>
            <a:latin typeface="HG丸ｺﾞｼｯｸM-PRO" pitchFamily="50" charset="-128"/>
            <a:ea typeface="HG丸ｺﾞｼｯｸM-PRO" pitchFamily="50" charset="-128"/>
          </a:endParaRPr>
        </a:p>
      </dsp:txBody>
      <dsp:txXfrm>
        <a:off x="2390404" y="5066825"/>
        <a:ext cx="3889864" cy="793487"/>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C06B31C3-814F-4084-8DFB-83CAC94FBB42}" type="datetimeFigureOut">
              <a:rPr kumimoji="1" lang="ja-JP" altLang="en-US" smtClean="0"/>
              <a:t>2017/10/13</a:t>
            </a:fld>
            <a:endParaRPr kumimoji="1" lang="ja-JP" altLang="en-US"/>
          </a:p>
        </p:txBody>
      </p:sp>
      <p:sp>
        <p:nvSpPr>
          <p:cNvPr id="4" name="フッター プレースホルダー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72A76DDA-3B1B-4CB2-A8C6-608C5365ADD1}" type="slidenum">
              <a:rPr kumimoji="1" lang="ja-JP" altLang="en-US" smtClean="0"/>
              <a:t>‹#›</a:t>
            </a:fld>
            <a:endParaRPr kumimoji="1" lang="ja-JP" altLang="en-US"/>
          </a:p>
        </p:txBody>
      </p:sp>
    </p:spTree>
    <p:extLst>
      <p:ext uri="{BB962C8B-B14F-4D97-AF65-F5344CB8AC3E}">
        <p14:creationId xmlns:p14="http://schemas.microsoft.com/office/powerpoint/2010/main" val="1023462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2336640A-2461-40AF-AFF3-9673CBAA9161}" type="datetimeFigureOut">
              <a:rPr kumimoji="1" lang="ja-JP" altLang="en-US" smtClean="0"/>
              <a:t>2017/10/13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04BFBB36-99F7-493C-A41C-09098AA1FB81}" type="slidenum">
              <a:rPr kumimoji="1" lang="ja-JP" altLang="en-US" smtClean="0"/>
              <a:t>‹#›</a:t>
            </a:fld>
            <a:endParaRPr kumimoji="1" lang="ja-JP" altLang="en-US"/>
          </a:p>
        </p:txBody>
      </p:sp>
    </p:spTree>
    <p:extLst>
      <p:ext uri="{BB962C8B-B14F-4D97-AF65-F5344CB8AC3E}">
        <p14:creationId xmlns:p14="http://schemas.microsoft.com/office/powerpoint/2010/main" val="9862286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1</a:t>
            </a:fld>
            <a:endParaRPr kumimoji="1" lang="ja-JP" altLang="en-US"/>
          </a:p>
        </p:txBody>
      </p:sp>
    </p:spTree>
    <p:extLst>
      <p:ext uri="{BB962C8B-B14F-4D97-AF65-F5344CB8AC3E}">
        <p14:creationId xmlns:p14="http://schemas.microsoft.com/office/powerpoint/2010/main" val="1595035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2</a:t>
            </a:fld>
            <a:endParaRPr kumimoji="1" lang="ja-JP" altLang="en-US"/>
          </a:p>
        </p:txBody>
      </p:sp>
    </p:spTree>
    <p:extLst>
      <p:ext uri="{BB962C8B-B14F-4D97-AF65-F5344CB8AC3E}">
        <p14:creationId xmlns:p14="http://schemas.microsoft.com/office/powerpoint/2010/main" val="538206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9051C7-B031-4AA2-AC83-2EF835E41764}" type="datetime1">
              <a:rPr kumimoji="1" lang="ja-JP" altLang="en-US" smtClean="0"/>
              <a:t>2017/10/13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97063BA0-14ED-41A8-A787-8966E2AB34A9}" type="slidenum">
              <a:rPr kumimoji="1" lang="ja-JP" altLang="en-US" smtClean="0"/>
              <a:t>‹#›</a:t>
            </a:fld>
            <a:endParaRPr kumimoji="1" lang="ja-JP" alt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26DA22B-49D9-4A06-9C3D-537F0EB4D484}" type="datetime1">
              <a:rPr kumimoji="1" lang="ja-JP" altLang="en-US" smtClean="0"/>
              <a:t>2017/10/13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063BA0-14ED-41A8-A787-8966E2AB34A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00C18B3-9D9E-45BA-8EE0-9388F2082CE1}" type="datetime1">
              <a:rPr kumimoji="1" lang="ja-JP" altLang="en-US" smtClean="0"/>
              <a:t>2017/10/13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063BA0-14ED-41A8-A787-8966E2AB34A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9031427-927E-4119-881D-30E420D8957F}" type="datetime1">
              <a:rPr kumimoji="1" lang="ja-JP" altLang="en-US" smtClean="0"/>
              <a:t>2017/10/13</a:t>
            </a:fld>
            <a:endParaRPr kumimoji="1" lang="ja-JP" altLang="en-US"/>
          </a:p>
        </p:txBody>
      </p:sp>
      <p:sp>
        <p:nvSpPr>
          <p:cNvPr id="10" name="Slide Number Placeholder 9"/>
          <p:cNvSpPr>
            <a:spLocks noGrp="1"/>
          </p:cNvSpPr>
          <p:nvPr>
            <p:ph type="sldNum" sz="quarter" idx="11"/>
          </p:nvPr>
        </p:nvSpPr>
        <p:spPr/>
        <p:txBody>
          <a:bodyPr/>
          <a:lstStyle/>
          <a:p>
            <a:fld id="{97063BA0-14ED-41A8-A787-8966E2AB34A9}" type="slidenum">
              <a:rPr kumimoji="1" lang="ja-JP" altLang="en-US" smtClean="0"/>
              <a:t>‹#›</a:t>
            </a:fld>
            <a:endParaRPr kumimoji="1" lang="ja-JP" altLang="en-US"/>
          </a:p>
        </p:txBody>
      </p:sp>
      <p:sp>
        <p:nvSpPr>
          <p:cNvPr id="12" name="Footer Placeholder 11"/>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19" name="Date Placeholder 18"/>
          <p:cNvSpPr>
            <a:spLocks noGrp="1"/>
          </p:cNvSpPr>
          <p:nvPr>
            <p:ph type="dt" sz="half" idx="10"/>
          </p:nvPr>
        </p:nvSpPr>
        <p:spPr/>
        <p:txBody>
          <a:bodyPr/>
          <a:lstStyle/>
          <a:p>
            <a:fld id="{FA55B0E4-E452-4FB3-9D23-660C6B24FB29}" type="datetime1">
              <a:rPr kumimoji="1" lang="ja-JP" altLang="en-US" smtClean="0"/>
              <a:t>2017/10/13</a:t>
            </a:fld>
            <a:endParaRPr kumimoji="1" lang="ja-JP" altLang="en-US"/>
          </a:p>
        </p:txBody>
      </p:sp>
      <p:sp>
        <p:nvSpPr>
          <p:cNvPr id="20" name="Slide Number Placeholder 19"/>
          <p:cNvSpPr>
            <a:spLocks noGrp="1"/>
          </p:cNvSpPr>
          <p:nvPr>
            <p:ph type="sldNum" sz="quarter" idx="11"/>
          </p:nvPr>
        </p:nvSpPr>
        <p:spPr/>
        <p:txBody>
          <a:bodyPr/>
          <a:lstStyle/>
          <a:p>
            <a:fld id="{97063BA0-14ED-41A8-A787-8966E2AB34A9}" type="slidenum">
              <a:rPr kumimoji="1" lang="ja-JP" altLang="en-US" smtClean="0"/>
              <a:t>‹#›</a:t>
            </a:fld>
            <a:endParaRPr kumimoji="1" lang="ja-JP" altLang="en-US"/>
          </a:p>
        </p:txBody>
      </p:sp>
      <p:sp>
        <p:nvSpPr>
          <p:cNvPr id="21" name="Footer Placeholder 20"/>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5" name="Date Placeholder 4"/>
          <p:cNvSpPr>
            <a:spLocks noGrp="1"/>
          </p:cNvSpPr>
          <p:nvPr>
            <p:ph type="dt" sz="half" idx="10"/>
          </p:nvPr>
        </p:nvSpPr>
        <p:spPr/>
        <p:txBody>
          <a:bodyPr/>
          <a:lstStyle/>
          <a:p>
            <a:fld id="{4E511A9F-8EB0-4D88-BF21-6481A89306C1}" type="datetime1">
              <a:rPr kumimoji="1" lang="ja-JP" altLang="en-US" smtClean="0"/>
              <a:t>2017/10/13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063BA0-14ED-41A8-A787-8966E2AB34A9}" type="slidenum">
              <a:rPr kumimoji="1" lang="ja-JP" altLang="en-US" smtClean="0"/>
              <a:t>‹#›</a:t>
            </a:fld>
            <a:endParaRPr kumimoji="1" lang="ja-JP" altLang="en-US"/>
          </a:p>
        </p:txBody>
      </p:sp>
      <p:sp>
        <p:nvSpPr>
          <p:cNvPr id="9" name="Content Placeholder 8"/>
          <p:cNvSpPr>
            <a:spLocks noGrp="1"/>
          </p:cNvSpPr>
          <p:nvPr>
            <p:ph sz="quarter" idx="13"/>
          </p:nvPr>
        </p:nvSpPr>
        <p:spPr>
          <a:xfrm>
            <a:off x="12161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086E366F-A7C7-453B-A434-1079674FA7E6}" type="datetime1">
              <a:rPr kumimoji="1" lang="ja-JP" altLang="en-US" smtClean="0"/>
              <a:t>2017/10/13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063BA0-14ED-41A8-A787-8966E2AB34A9}" type="slidenum">
              <a:rPr kumimoji="1" lang="ja-JP" altLang="en-US" smtClean="0"/>
              <a:t>‹#›</a:t>
            </a:fld>
            <a:endParaRPr kumimoji="1" lang="ja-JP" altLang="en-US"/>
          </a:p>
        </p:txBody>
      </p:sp>
      <p:sp>
        <p:nvSpPr>
          <p:cNvPr id="11" name="Content Placeholder 10"/>
          <p:cNvSpPr>
            <a:spLocks noGrp="1"/>
          </p:cNvSpPr>
          <p:nvPr>
            <p:ph sz="quarter" idx="13"/>
          </p:nvPr>
        </p:nvSpPr>
        <p:spPr>
          <a:xfrm>
            <a:off x="1216152" y="1380744"/>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54277AB-63E6-40DA-97F3-A4F0C56C6CB9}" type="datetime1">
              <a:rPr kumimoji="1" lang="ja-JP" altLang="en-US" smtClean="0"/>
              <a:t>2017/10/13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063BA0-14ED-41A8-A787-8966E2AB34A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CD86373-BF23-4E87-92D5-D6B6C3551731}" type="datetime1">
              <a:rPr kumimoji="1" lang="ja-JP" altLang="en-US" smtClean="0"/>
              <a:t>2017/10/13</a:t>
            </a:fld>
            <a:endParaRPr kumimoji="1" lang="ja-JP" altLang="en-US"/>
          </a:p>
        </p:txBody>
      </p:sp>
      <p:sp>
        <p:nvSpPr>
          <p:cNvPr id="6" name="Slide Number Placeholder 5"/>
          <p:cNvSpPr>
            <a:spLocks noGrp="1"/>
          </p:cNvSpPr>
          <p:nvPr>
            <p:ph type="sldNum" sz="quarter" idx="11"/>
          </p:nvPr>
        </p:nvSpPr>
        <p:spPr/>
        <p:txBody>
          <a:bodyPr/>
          <a:lstStyle/>
          <a:p>
            <a:fld id="{97063BA0-14ED-41A8-A787-8966E2AB34A9}" type="slidenum">
              <a:rPr kumimoji="1" lang="ja-JP" altLang="en-US" smtClean="0"/>
              <a:t>‹#›</a:t>
            </a:fld>
            <a:endParaRPr kumimoji="1" lang="ja-JP" altLang="en-US"/>
          </a:p>
        </p:txBody>
      </p:sp>
      <p:sp>
        <p:nvSpPr>
          <p:cNvPr id="7" name="Footer Placeholder 6"/>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Content Placeholder 13"/>
          <p:cNvSpPr>
            <a:spLocks noGrp="1"/>
          </p:cNvSpPr>
          <p:nvPr>
            <p:ph sz="quarter" idx="13"/>
          </p:nvPr>
        </p:nvSpPr>
        <p:spPr>
          <a:xfrm>
            <a:off x="914400" y="381000"/>
            <a:ext cx="4800600" cy="5943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9" name="Date Placeholder 8"/>
          <p:cNvSpPr>
            <a:spLocks noGrp="1"/>
          </p:cNvSpPr>
          <p:nvPr>
            <p:ph type="dt" sz="half" idx="14"/>
          </p:nvPr>
        </p:nvSpPr>
        <p:spPr/>
        <p:txBody>
          <a:bodyPr/>
          <a:lstStyle/>
          <a:p>
            <a:fld id="{6FF3977C-E005-43A2-B609-279C97523731}" type="datetime1">
              <a:rPr kumimoji="1" lang="ja-JP" altLang="en-US" smtClean="0"/>
              <a:t>2017/10/13</a:t>
            </a:fld>
            <a:endParaRPr kumimoji="1" lang="ja-JP" altLang="en-US"/>
          </a:p>
        </p:txBody>
      </p:sp>
      <p:sp>
        <p:nvSpPr>
          <p:cNvPr id="10" name="Slide Number Placeholder 9"/>
          <p:cNvSpPr>
            <a:spLocks noGrp="1"/>
          </p:cNvSpPr>
          <p:nvPr>
            <p:ph type="sldNum" sz="quarter" idx="15"/>
          </p:nvPr>
        </p:nvSpPr>
        <p:spPr/>
        <p:txBody>
          <a:bodyPr/>
          <a:lstStyle/>
          <a:p>
            <a:fld id="{97063BA0-14ED-41A8-A787-8966E2AB34A9}" type="slidenum">
              <a:rPr kumimoji="1" lang="ja-JP" altLang="en-US" smtClean="0"/>
              <a:t>‹#›</a:t>
            </a:fld>
            <a:endParaRPr kumimoji="1" lang="ja-JP" altLang="en-US"/>
          </a:p>
        </p:txBody>
      </p:sp>
      <p:sp>
        <p:nvSpPr>
          <p:cNvPr id="13" name="Footer Placeholder 12"/>
          <p:cNvSpPr>
            <a:spLocks noGrp="1"/>
          </p:cNvSpPr>
          <p:nvPr>
            <p:ph type="ftr" sz="quarter" idx="16"/>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C0DC3A4-5014-40B8-AB33-14675253212A}" type="datetime1">
              <a:rPr kumimoji="1" lang="ja-JP" altLang="en-US" smtClean="0"/>
              <a:t>2017/10/13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063BA0-14ED-41A8-A787-8966E2AB34A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kumimoji="1" lang="ja-JP" alt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97063BA0-14ED-41A8-A787-8966E2AB34A9}" type="slidenum">
              <a:rPr kumimoji="1" lang="ja-JP" altLang="en-US" smtClean="0"/>
              <a:t>‹#›</a:t>
            </a:fld>
            <a:endParaRPr kumimoji="1" lang="ja-JP" alt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92D56BD5-AF03-47EA-9004-E702947B8FC3}" type="datetime1">
              <a:rPr kumimoji="1" lang="ja-JP" altLang="en-US" smtClean="0"/>
              <a:t>2017/10/13</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ftr="0" dt="0"/>
  <p:txStyles>
    <p:titleStyle>
      <a:lvl1pPr algn="l" defTabSz="914400" rtl="0" eaLnBrk="1" latinLnBrk="0" hangingPunct="1">
        <a:spcBef>
          <a:spcPct val="0"/>
        </a:spcBef>
        <a:buNone/>
        <a:defRPr kumimoji="1"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80739" y="1772816"/>
            <a:ext cx="7235981" cy="3816424"/>
          </a:xfrm>
        </p:spPr>
        <p:txBody>
          <a:bodyPr/>
          <a:lstStyle/>
          <a:p>
            <a:r>
              <a:rPr lang="ja-JP" altLang="en-US" sz="3600" dirty="0" smtClean="0">
                <a:solidFill>
                  <a:schemeClr val="bg2">
                    <a:lumMod val="90000"/>
                  </a:schemeClr>
                </a:solidFill>
                <a:effectLst/>
              </a:rPr>
              <a:t>　　　　　　　　　　</a:t>
            </a:r>
            <a:r>
              <a:rPr lang="ja-JP" altLang="en-US" sz="2800" dirty="0" smtClean="0">
                <a:solidFill>
                  <a:schemeClr val="tx1">
                    <a:lumMod val="50000"/>
                    <a:lumOff val="50000"/>
                  </a:schemeClr>
                </a:solidFill>
                <a:effectLst/>
                <a:latin typeface="HGP教科書体" pitchFamily="18" charset="-128"/>
                <a:ea typeface="HGP教科書体" pitchFamily="18" charset="-128"/>
              </a:rPr>
              <a:t>金沢大学大学院</a:t>
            </a:r>
            <a:r>
              <a:rPr lang="en-US" altLang="ja-JP" sz="3600" dirty="0" smtClean="0">
                <a:solidFill>
                  <a:schemeClr val="tx1">
                    <a:lumMod val="50000"/>
                    <a:lumOff val="50000"/>
                  </a:schemeClr>
                </a:solidFill>
                <a:effectLst/>
                <a:latin typeface="HGP教科書体" pitchFamily="18" charset="-128"/>
                <a:ea typeface="HGP教科書体" pitchFamily="18" charset="-128"/>
              </a:rPr>
              <a:t/>
            </a:r>
            <a:br>
              <a:rPr lang="en-US" altLang="ja-JP" sz="3600" dirty="0" smtClean="0">
                <a:solidFill>
                  <a:schemeClr val="tx1">
                    <a:lumMod val="50000"/>
                    <a:lumOff val="50000"/>
                  </a:schemeClr>
                </a:solidFill>
                <a:effectLst/>
                <a:latin typeface="HGP教科書体" pitchFamily="18" charset="-128"/>
                <a:ea typeface="HGP教科書体" pitchFamily="18" charset="-128"/>
              </a:rPr>
            </a:br>
            <a:r>
              <a:rPr lang="ja-JP" altLang="en-US" sz="3600" dirty="0" smtClean="0">
                <a:solidFill>
                  <a:schemeClr val="tx1">
                    <a:lumMod val="50000"/>
                    <a:lumOff val="50000"/>
                  </a:schemeClr>
                </a:solidFill>
                <a:effectLst/>
                <a:latin typeface="HGP教科書体" pitchFamily="18" charset="-128"/>
                <a:ea typeface="HGP教科書体" pitchFamily="18" charset="-128"/>
              </a:rPr>
              <a:t>　　　　　　　　　　　　　　　　阿地知　進</a:t>
            </a:r>
            <a:r>
              <a:rPr lang="ja-JP" altLang="en-US" sz="3600" dirty="0" smtClean="0">
                <a:solidFill>
                  <a:schemeClr val="tx1">
                    <a:lumMod val="50000"/>
                    <a:lumOff val="50000"/>
                  </a:schemeClr>
                </a:solidFill>
                <a:effectLst/>
              </a:rPr>
              <a:t>　　</a:t>
            </a:r>
            <a:endParaRPr kumimoji="1" lang="ja-JP" altLang="en-US" sz="3600" dirty="0">
              <a:solidFill>
                <a:schemeClr val="bg2">
                  <a:lumMod val="90000"/>
                </a:schemeClr>
              </a:solidFill>
            </a:endParaRPr>
          </a:p>
        </p:txBody>
      </p:sp>
      <p:sp>
        <p:nvSpPr>
          <p:cNvPr id="3" name="スライド番号プレースホルダー 2"/>
          <p:cNvSpPr>
            <a:spLocks noGrp="1"/>
          </p:cNvSpPr>
          <p:nvPr>
            <p:ph type="sldNum" sz="quarter" idx="12"/>
          </p:nvPr>
        </p:nvSpPr>
        <p:spPr/>
        <p:txBody>
          <a:bodyPr/>
          <a:lstStyle/>
          <a:p>
            <a:fld id="{97063BA0-14ED-41A8-A787-8966E2AB34A9}" type="slidenum">
              <a:rPr kumimoji="1" lang="ja-JP" altLang="en-US" sz="2000" smtClean="0"/>
              <a:t>1</a:t>
            </a:fld>
            <a:endParaRPr kumimoji="1" lang="ja-JP" altLang="en-US" sz="2000" dirty="0"/>
          </a:p>
        </p:txBody>
      </p:sp>
      <p:sp>
        <p:nvSpPr>
          <p:cNvPr id="4" name="正方形/長方形 3"/>
          <p:cNvSpPr/>
          <p:nvPr/>
        </p:nvSpPr>
        <p:spPr>
          <a:xfrm>
            <a:off x="2051720" y="1484784"/>
            <a:ext cx="5760640" cy="3477875"/>
          </a:xfrm>
          <a:prstGeom prst="rect">
            <a:avLst/>
          </a:prstGeom>
        </p:spPr>
        <p:txBody>
          <a:bodyPr wrap="square">
            <a:spAutoFit/>
          </a:bodyPr>
          <a:lstStyle/>
          <a:p>
            <a:pPr algn="ctr"/>
            <a:r>
              <a:rPr lang="ja-JP" altLang="en-US" sz="44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障害者雇用の</a:t>
            </a:r>
            <a:r>
              <a:rPr lang="ja-JP" altLang="en-US" sz="44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賃金</a:t>
            </a:r>
            <a:endParaRPr lang="en-US" altLang="ja-JP" sz="44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pPr algn="ctr"/>
            <a:r>
              <a:rPr lang="ja-JP" altLang="en-US" sz="44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と</a:t>
            </a:r>
            <a:endParaRPr lang="en-US" altLang="ja-JP" sz="44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pPr algn="ctr"/>
            <a:r>
              <a:rPr lang="ja-JP" altLang="en-US" sz="44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その意味</a:t>
            </a:r>
            <a:r>
              <a:rPr lang="en-US" altLang="ja-JP" sz="4400" b="1" dirty="0">
                <a:ln w="12700">
                  <a:solidFill>
                    <a:srgbClr val="242852"/>
                  </a:solidFill>
                </a:ln>
                <a:solidFill>
                  <a:srgbClr val="ACCBF9">
                    <a:lumMod val="90000"/>
                  </a:srgbClr>
                </a:solidFill>
                <a:ea typeface="ＭＳ Ｐゴシック" panose="020B0600070205080204" pitchFamily="50" charset="-128"/>
                <a:cs typeface="+mj-cs"/>
              </a:rPr>
              <a:t/>
            </a:r>
            <a:br>
              <a:rPr lang="en-US" altLang="ja-JP" sz="4400" b="1" dirty="0">
                <a:ln w="12700">
                  <a:solidFill>
                    <a:srgbClr val="242852"/>
                  </a:solidFill>
                </a:ln>
                <a:solidFill>
                  <a:srgbClr val="ACCBF9">
                    <a:lumMod val="90000"/>
                  </a:srgbClr>
                </a:solidFill>
                <a:ea typeface="ＭＳ Ｐゴシック" panose="020B0600070205080204" pitchFamily="50" charset="-128"/>
                <a:cs typeface="+mj-cs"/>
              </a:rPr>
            </a:br>
            <a:r>
              <a:rPr lang="en-US" altLang="ja-JP" sz="4400" b="1" dirty="0">
                <a:ln w="12700">
                  <a:solidFill>
                    <a:srgbClr val="242852"/>
                  </a:solidFill>
                </a:ln>
                <a:solidFill>
                  <a:srgbClr val="ACCBF9">
                    <a:lumMod val="90000"/>
                  </a:srgbClr>
                </a:solidFill>
                <a:ea typeface="ＭＳ Ｐゴシック" panose="020B0600070205080204" pitchFamily="50" charset="-128"/>
                <a:cs typeface="+mj-cs"/>
              </a:rPr>
              <a:t/>
            </a:r>
            <a:br>
              <a:rPr lang="en-US" altLang="ja-JP" sz="4400" b="1" dirty="0">
                <a:ln w="12700">
                  <a:solidFill>
                    <a:srgbClr val="242852"/>
                  </a:solidFill>
                </a:ln>
                <a:solidFill>
                  <a:srgbClr val="ACCBF9">
                    <a:lumMod val="90000"/>
                  </a:srgbClr>
                </a:solidFill>
                <a:ea typeface="ＭＳ Ｐゴシック" panose="020B0600070205080204" pitchFamily="50" charset="-128"/>
                <a:cs typeface="+mj-cs"/>
              </a:rPr>
            </a:br>
            <a:endParaRPr lang="ja-JP" altLang="en-US" sz="4400" dirty="0"/>
          </a:p>
        </p:txBody>
      </p:sp>
    </p:spTree>
    <p:extLst>
      <p:ext uri="{BB962C8B-B14F-4D97-AF65-F5344CB8AC3E}">
        <p14:creationId xmlns:p14="http://schemas.microsoft.com/office/powerpoint/2010/main" val="1695418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図表 1"/>
          <p:cNvGraphicFramePr/>
          <p:nvPr>
            <p:extLst>
              <p:ext uri="{D42A27DB-BD31-4B8C-83A1-F6EECF244321}">
                <p14:modId xmlns:p14="http://schemas.microsoft.com/office/powerpoint/2010/main" val="1323682154"/>
              </p:ext>
            </p:extLst>
          </p:nvPr>
        </p:nvGraphicFramePr>
        <p:xfrm>
          <a:off x="899592" y="404664"/>
          <a:ext cx="7416824"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右矢印 2"/>
          <p:cNvSpPr/>
          <p:nvPr/>
        </p:nvSpPr>
        <p:spPr>
          <a:xfrm>
            <a:off x="2051720" y="3789040"/>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右矢印 3"/>
          <p:cNvSpPr/>
          <p:nvPr/>
        </p:nvSpPr>
        <p:spPr>
          <a:xfrm>
            <a:off x="2051720" y="4725144"/>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右矢印 4"/>
          <p:cNvSpPr/>
          <p:nvPr/>
        </p:nvSpPr>
        <p:spPr>
          <a:xfrm>
            <a:off x="2051720" y="5733256"/>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1"/>
          </p:nvPr>
        </p:nvSpPr>
        <p:spPr>
          <a:xfrm>
            <a:off x="8604448" y="5738936"/>
            <a:ext cx="381000" cy="365125"/>
          </a:xfrm>
        </p:spPr>
        <p:txBody>
          <a:bodyPr/>
          <a:lstStyle/>
          <a:p>
            <a:fld id="{97063BA0-14ED-41A8-A787-8966E2AB34A9}" type="slidenum">
              <a:rPr kumimoji="1" lang="ja-JP" altLang="en-US" sz="1400" smtClean="0"/>
              <a:t>10</a:t>
            </a:fld>
            <a:endParaRPr kumimoji="1" lang="ja-JP" altLang="en-US" sz="1400" dirty="0"/>
          </a:p>
        </p:txBody>
      </p:sp>
    </p:spTree>
    <p:extLst>
      <p:ext uri="{BB962C8B-B14F-4D97-AF65-F5344CB8AC3E}">
        <p14:creationId xmlns:p14="http://schemas.microsoft.com/office/powerpoint/2010/main" val="13776485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67544" y="1052736"/>
            <a:ext cx="8280920" cy="4688463"/>
          </a:xfrm>
          <a:prstGeom prst="rect">
            <a:avLst/>
          </a:prstGeom>
          <a:noFill/>
        </p:spPr>
        <p:txBody>
          <a:bodyPr wrap="square" rtlCol="0">
            <a:spAutoFit/>
          </a:bodyPr>
          <a:lstStyle/>
          <a:p>
            <a:r>
              <a:rPr lang="ja-JP" altLang="en-US" sz="3200" b="1" dirty="0" smtClean="0">
                <a:solidFill>
                  <a:prstClr val="black"/>
                </a:solidFill>
                <a:latin typeface="HG丸ｺﾞｼｯｸM-PRO" pitchFamily="50" charset="-128"/>
                <a:ea typeface="HG丸ｺﾞｼｯｸM-PRO" pitchFamily="50" charset="-128"/>
              </a:rPr>
              <a:t>特別な意味を含んだ雇用</a:t>
            </a:r>
            <a:endParaRPr lang="en-US" altLang="ja-JP" sz="3200" b="1" dirty="0" smtClean="0">
              <a:solidFill>
                <a:prstClr val="black"/>
              </a:solidFill>
              <a:latin typeface="HG丸ｺﾞｼｯｸM-PRO" pitchFamily="50" charset="-128"/>
              <a:ea typeface="HG丸ｺﾞｼｯｸM-PRO" pitchFamily="50" charset="-128"/>
            </a:endParaRPr>
          </a:p>
          <a:p>
            <a:endParaRPr lang="en-US" altLang="ja-JP" sz="3200" b="1" dirty="0" smtClean="0">
              <a:solidFill>
                <a:prstClr val="black"/>
              </a:solidFill>
              <a:latin typeface="HG丸ｺﾞｼｯｸM-PRO" pitchFamily="50" charset="-128"/>
              <a:ea typeface="HG丸ｺﾞｼｯｸM-PRO" pitchFamily="50" charset="-128"/>
            </a:endParaRPr>
          </a:p>
          <a:p>
            <a:r>
              <a:rPr lang="ja-JP" altLang="en-US" sz="3200" b="1" dirty="0" smtClean="0">
                <a:solidFill>
                  <a:prstClr val="black"/>
                </a:solidFill>
                <a:latin typeface="HG丸ｺﾞｼｯｸM-PRO" pitchFamily="50" charset="-128"/>
                <a:ea typeface="HG丸ｺﾞｼｯｸM-PRO" pitchFamily="50" charset="-128"/>
              </a:rPr>
              <a:t>⇒いくつかの障壁</a:t>
            </a:r>
            <a:endParaRPr lang="en-US" altLang="ja-JP" sz="3200" b="1" dirty="0" smtClean="0">
              <a:solidFill>
                <a:prstClr val="black"/>
              </a:solidFill>
              <a:latin typeface="HG丸ｺﾞｼｯｸM-PRO" pitchFamily="50" charset="-128"/>
              <a:ea typeface="HG丸ｺﾞｼｯｸM-PRO" pitchFamily="50" charset="-128"/>
            </a:endParaRPr>
          </a:p>
          <a:p>
            <a:endParaRPr lang="en-US" altLang="ja-JP" sz="3200" b="1" dirty="0" smtClean="0">
              <a:solidFill>
                <a:prstClr val="black"/>
              </a:solidFill>
              <a:latin typeface="HG丸ｺﾞｼｯｸM-PRO" pitchFamily="50" charset="-128"/>
              <a:ea typeface="HG丸ｺﾞｼｯｸM-PRO" pitchFamily="50" charset="-128"/>
            </a:endParaRPr>
          </a:p>
          <a:p>
            <a:endParaRPr lang="en-US" altLang="ja-JP" sz="3200" b="1" dirty="0" smtClean="0">
              <a:solidFill>
                <a:prstClr val="black"/>
              </a:solidFill>
              <a:latin typeface="HG丸ｺﾞｼｯｸM-PRO" pitchFamily="50" charset="-128"/>
              <a:ea typeface="HG丸ｺﾞｼｯｸM-PRO" pitchFamily="50" charset="-128"/>
            </a:endParaRPr>
          </a:p>
          <a:p>
            <a:r>
              <a:rPr lang="ja-JP" altLang="en-US" sz="3200" b="1" dirty="0" smtClean="0">
                <a:solidFill>
                  <a:prstClr val="black"/>
                </a:solidFill>
                <a:latin typeface="HG丸ｺﾞｼｯｸM-PRO" pitchFamily="50" charset="-128"/>
                <a:ea typeface="HG丸ｺﾞｼｯｸM-PRO" pitchFamily="50" charset="-128"/>
              </a:rPr>
              <a:t>⇒とてもディーセントワーク</a:t>
            </a:r>
            <a:r>
              <a:rPr lang="ja-JP" altLang="en-US" sz="2800" b="1" baseline="30000" dirty="0" smtClean="0">
                <a:solidFill>
                  <a:prstClr val="black"/>
                </a:solidFill>
                <a:latin typeface="HG丸ｺﾞｼｯｸM-PRO" pitchFamily="50" charset="-128"/>
                <a:ea typeface="HG丸ｺﾞｼｯｸM-PRO" pitchFamily="50" charset="-128"/>
              </a:rPr>
              <a:t>＊</a:t>
            </a:r>
            <a:r>
              <a:rPr lang="ja-JP" altLang="en-US" sz="3200" b="1" dirty="0" smtClean="0">
                <a:solidFill>
                  <a:prstClr val="black"/>
                </a:solidFill>
                <a:latin typeface="HG丸ｺﾞｼｯｸM-PRO" pitchFamily="50" charset="-128"/>
                <a:ea typeface="HG丸ｺﾞｼｯｸM-PRO" pitchFamily="50" charset="-128"/>
              </a:rPr>
              <a:t>とは言えない</a:t>
            </a:r>
            <a:endParaRPr lang="en-US" altLang="ja-JP" sz="3200" b="1" dirty="0" smtClean="0">
              <a:solidFill>
                <a:prstClr val="black"/>
              </a:solidFill>
              <a:latin typeface="HG丸ｺﾞｼｯｸM-PRO" pitchFamily="50" charset="-128"/>
              <a:ea typeface="HG丸ｺﾞｼｯｸM-PRO" pitchFamily="50" charset="-128"/>
            </a:endParaRPr>
          </a:p>
          <a:p>
            <a:r>
              <a:rPr lang="ja-JP" altLang="en-US" sz="3200" b="1" dirty="0" smtClean="0">
                <a:solidFill>
                  <a:prstClr val="black"/>
                </a:solidFill>
                <a:latin typeface="HG丸ｺﾞｼｯｸM-PRO" pitchFamily="50" charset="-128"/>
                <a:ea typeface="HG丸ｺﾞｼｯｸM-PRO" pitchFamily="50" charset="-128"/>
              </a:rPr>
              <a:t>　　　　</a:t>
            </a:r>
            <a:endParaRPr lang="en-US" altLang="ja-JP" sz="3200" b="1" baseline="30000" dirty="0" smtClean="0">
              <a:solidFill>
                <a:prstClr val="black"/>
              </a:solidFill>
              <a:latin typeface="HG丸ｺﾞｼｯｸM-PRO" pitchFamily="50" charset="-128"/>
              <a:ea typeface="HG丸ｺﾞｼｯｸM-PRO" pitchFamily="50" charset="-128"/>
            </a:endParaRPr>
          </a:p>
          <a:p>
            <a:r>
              <a:rPr lang="ja-JP" altLang="en-US" sz="3200" b="1" baseline="30000" dirty="0" smtClean="0">
                <a:solidFill>
                  <a:prstClr val="black"/>
                </a:solidFill>
                <a:latin typeface="HG丸ｺﾞｼｯｸM-PRO" pitchFamily="50" charset="-128"/>
                <a:ea typeface="HG丸ｺﾞｼｯｸM-PRO" pitchFamily="50" charset="-128"/>
              </a:rPr>
              <a:t>　　　　　　　</a:t>
            </a:r>
            <a:endParaRPr lang="en-US" altLang="ja-JP" sz="3200" b="1" baseline="30000" dirty="0" smtClean="0">
              <a:solidFill>
                <a:prstClr val="black"/>
              </a:solidFill>
              <a:latin typeface="HG丸ｺﾞｼｯｸM-PRO" pitchFamily="50" charset="-128"/>
              <a:ea typeface="HG丸ｺﾞｼｯｸM-PRO" pitchFamily="50" charset="-128"/>
            </a:endParaRPr>
          </a:p>
          <a:p>
            <a:endParaRPr lang="en-US" altLang="ja-JP" sz="3200" b="1" baseline="30000" dirty="0">
              <a:solidFill>
                <a:prstClr val="black"/>
              </a:solidFill>
              <a:latin typeface="HG丸ｺﾞｼｯｸM-PRO" pitchFamily="50" charset="-128"/>
              <a:ea typeface="HG丸ｺﾞｼｯｸM-PRO" pitchFamily="50" charset="-128"/>
            </a:endParaRPr>
          </a:p>
          <a:p>
            <a:r>
              <a:rPr lang="ja-JP" altLang="en-US" sz="3200" b="1" baseline="30000" dirty="0" smtClean="0">
                <a:solidFill>
                  <a:prstClr val="black"/>
                </a:solidFill>
                <a:latin typeface="HG丸ｺﾞｼｯｸM-PRO" pitchFamily="50" charset="-128"/>
                <a:ea typeface="HG丸ｺﾞｼｯｸM-PRO" pitchFamily="50" charset="-128"/>
              </a:rPr>
              <a:t>　　　　　　　＊</a:t>
            </a:r>
            <a:r>
              <a:rPr lang="ja-JP" altLang="en-US" sz="3200" b="1" dirty="0" smtClean="0">
                <a:solidFill>
                  <a:prstClr val="black"/>
                </a:solidFill>
                <a:latin typeface="HG丸ｺﾞｼｯｸM-PRO" pitchFamily="50" charset="-128"/>
                <a:ea typeface="HG丸ｺﾞｼｯｸM-PRO" pitchFamily="50" charset="-128"/>
              </a:rPr>
              <a:t>働きがい</a:t>
            </a:r>
            <a:r>
              <a:rPr lang="ja-JP" altLang="en-US" sz="3200" b="1" dirty="0">
                <a:solidFill>
                  <a:prstClr val="black"/>
                </a:solidFill>
                <a:latin typeface="HG丸ｺﾞｼｯｸM-PRO" pitchFamily="50" charset="-128"/>
                <a:ea typeface="HG丸ｺﾞｼｯｸM-PRO" pitchFamily="50" charset="-128"/>
              </a:rPr>
              <a:t>の</a:t>
            </a:r>
            <a:r>
              <a:rPr lang="ja-JP" altLang="en-US" sz="3200" b="1" dirty="0" smtClean="0">
                <a:solidFill>
                  <a:prstClr val="black"/>
                </a:solidFill>
                <a:latin typeface="HG丸ｺﾞｼｯｸM-PRO" pitchFamily="50" charset="-128"/>
                <a:ea typeface="HG丸ｺﾞｼｯｸM-PRO" pitchFamily="50" charset="-128"/>
              </a:rPr>
              <a:t>ある</a:t>
            </a:r>
            <a:r>
              <a:rPr lang="ja-JP" altLang="en-US" sz="3200" b="1" dirty="0">
                <a:solidFill>
                  <a:prstClr val="black"/>
                </a:solidFill>
                <a:latin typeface="HG丸ｺﾞｼｯｸM-PRO" pitchFamily="50" charset="-128"/>
                <a:ea typeface="HG丸ｺﾞｼｯｸM-PRO" pitchFamily="50" charset="-128"/>
              </a:rPr>
              <a:t>人間らしい仕事</a:t>
            </a:r>
          </a:p>
        </p:txBody>
      </p:sp>
      <p:sp>
        <p:nvSpPr>
          <p:cNvPr id="2" name="スライド番号プレースホルダー 1"/>
          <p:cNvSpPr>
            <a:spLocks noGrp="1"/>
          </p:cNvSpPr>
          <p:nvPr>
            <p:ph type="sldNum" sz="quarter" idx="11"/>
          </p:nvPr>
        </p:nvSpPr>
        <p:spPr/>
        <p:txBody>
          <a:bodyPr/>
          <a:lstStyle/>
          <a:p>
            <a:fld id="{97063BA0-14ED-41A8-A787-8966E2AB34A9}" type="slidenum">
              <a:rPr lang="ja-JP" altLang="en-US" smtClean="0">
                <a:solidFill>
                  <a:srgbClr val="242852">
                    <a:lumMod val="60000"/>
                    <a:lumOff val="40000"/>
                  </a:srgbClr>
                </a:solidFill>
              </a:rPr>
              <a:pPr/>
              <a:t>11</a:t>
            </a:fld>
            <a:endParaRPr lang="ja-JP" altLang="en-US">
              <a:solidFill>
                <a:srgbClr val="242852">
                  <a:lumMod val="60000"/>
                  <a:lumOff val="40000"/>
                </a:srgbClr>
              </a:solidFill>
            </a:endParaRPr>
          </a:p>
        </p:txBody>
      </p:sp>
    </p:spTree>
    <p:extLst>
      <p:ext uri="{BB962C8B-B14F-4D97-AF65-F5344CB8AC3E}">
        <p14:creationId xmlns:p14="http://schemas.microsoft.com/office/powerpoint/2010/main" val="3789828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12</a:t>
            </a:fld>
            <a:endParaRPr kumimoji="1" lang="ja-JP" altLang="en-US"/>
          </a:p>
        </p:txBody>
      </p:sp>
      <p:sp>
        <p:nvSpPr>
          <p:cNvPr id="3" name="テキスト ボックス 2"/>
          <p:cNvSpPr txBox="1"/>
          <p:nvPr/>
        </p:nvSpPr>
        <p:spPr>
          <a:xfrm>
            <a:off x="971600" y="836712"/>
            <a:ext cx="7200800" cy="4524315"/>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割当雇用制度に見られる、障害者は「デキナイ労働者」という観念からは、費用対効果という物差しで測ってゆけば</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を雇用することは、いかにも不利に考えられ</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の雇用の条件は</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賃金</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をはじめとして、不利なものとなって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15404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13</a:t>
            </a:fld>
            <a:endParaRPr kumimoji="1" lang="ja-JP" altLang="en-US"/>
          </a:p>
        </p:txBody>
      </p:sp>
      <p:sp>
        <p:nvSpPr>
          <p:cNvPr id="3" name="テキスト ボックス 2"/>
          <p:cNvSpPr txBox="1"/>
          <p:nvPr/>
        </p:nvSpPr>
        <p:spPr>
          <a:xfrm>
            <a:off x="539552" y="700721"/>
            <a:ext cx="7200800" cy="5016758"/>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ここで</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、賃金</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「労働</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再生産費的」に</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考えれば</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その</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報酬で生活のすべてを賄い</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将来</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の、人並みの暮らしが見通せて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次の日の労働</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を意欲を持って迎えるよう</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な</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賃金である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038185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14</a:t>
            </a:fld>
            <a:endParaRPr kumimoji="1" lang="ja-JP" altLang="en-US"/>
          </a:p>
        </p:txBody>
      </p:sp>
      <p:sp>
        <p:nvSpPr>
          <p:cNvPr id="3" name="テキスト ボックス 2"/>
          <p:cNvSpPr txBox="1"/>
          <p:nvPr/>
        </p:nvSpPr>
        <p:spPr>
          <a:xfrm>
            <a:off x="1043608" y="723642"/>
            <a:ext cx="7200800" cy="5016758"/>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中小企業家同友会の沖縄や京都の事例では</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a:t>
            </a:r>
            <a:r>
              <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1</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人</a:t>
            </a:r>
            <a:r>
              <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1</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人と面接</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して、収入の状況と生活の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状況</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そして</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将来のビジョンなどを聞いて、労働時間や工賃を考慮して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賃金</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を決めて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（費用対効果は前面には出てこない）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609612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15</a:t>
            </a:fld>
            <a:endParaRPr kumimoji="1" lang="ja-JP" altLang="en-US"/>
          </a:p>
        </p:txBody>
      </p:sp>
      <p:sp>
        <p:nvSpPr>
          <p:cNvPr id="3" name="テキスト ボックス 2"/>
          <p:cNvSpPr txBox="1"/>
          <p:nvPr/>
        </p:nvSpPr>
        <p:spPr>
          <a:xfrm>
            <a:off x="971600" y="1196752"/>
            <a:ext cx="7200800" cy="4031873"/>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障害者の雇用を考える時</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費用対効果という価値観を離れ</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その賃金で生きて行けるようなものが</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必要</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513312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16</a:t>
            </a:fld>
            <a:endParaRPr kumimoji="1" lang="ja-JP" altLang="en-US"/>
          </a:p>
        </p:txBody>
      </p:sp>
      <p:sp>
        <p:nvSpPr>
          <p:cNvPr id="3" name="テキスト ボックス 2"/>
          <p:cNvSpPr txBox="1"/>
          <p:nvPr/>
        </p:nvSpPr>
        <p:spPr>
          <a:xfrm>
            <a:off x="611560" y="548680"/>
            <a:ext cx="7992888" cy="5509200"/>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障害者雇用の賃金とその意味</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〇賃金の考察</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　</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労働の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再生産費的賃金</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→議論は産業革命後の組合活動まで遡る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（Ｄ．リカードの</a:t>
            </a:r>
            <a:r>
              <a:rPr lang="zh-TW"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賃金</a:t>
            </a:r>
            <a:r>
              <a:rPr lang="zh-TW"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生存費説</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＊賃金に意味がある</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現在の法律では</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「賃金</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・手当・賞与など名称の</a:t>
            </a:r>
            <a:r>
              <a:rPr lang="ja-JP" altLang="en-US" sz="3200" b="1" dirty="0" err="1">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い</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かん</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を　　　　問わず</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労働の対償として使用者が労働者に支払うすべての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もの」</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賃金の意味が分からない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130517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17</a:t>
            </a:fld>
            <a:endParaRPr kumimoji="1" lang="ja-JP" altLang="en-US"/>
          </a:p>
        </p:txBody>
      </p:sp>
      <p:sp>
        <p:nvSpPr>
          <p:cNvPr id="3" name="テキスト ボックス 2"/>
          <p:cNvSpPr txBox="1"/>
          <p:nvPr/>
        </p:nvSpPr>
        <p:spPr>
          <a:xfrm>
            <a:off x="611560" y="548680"/>
            <a:ext cx="7992888" cy="5016758"/>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労働者が、賃金だけで生きていくためには</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　</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労働の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再生産費的賃金が必要</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→費用対効果による工賃以上のものが含　　　　</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まれ</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る　ｅｘ．各種手当　</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健</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常者においても、ワーキングプアーといったことが問題になるように、</a:t>
            </a: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「労働の再生産費」</a:t>
            </a: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という観念ではなく、</a:t>
            </a: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「相対的な賃金」が主流である</a:t>
            </a:r>
          </a:p>
        </p:txBody>
      </p:sp>
    </p:spTree>
    <p:extLst>
      <p:ext uri="{BB962C8B-B14F-4D97-AF65-F5344CB8AC3E}">
        <p14:creationId xmlns:p14="http://schemas.microsoft.com/office/powerpoint/2010/main" val="5234331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18</a:t>
            </a:fld>
            <a:endParaRPr kumimoji="1" lang="ja-JP" altLang="en-US"/>
          </a:p>
        </p:txBody>
      </p:sp>
      <p:sp>
        <p:nvSpPr>
          <p:cNvPr id="3" name="テキスト ボックス 2"/>
          <p:cNvSpPr txBox="1"/>
          <p:nvPr/>
        </p:nvSpPr>
        <p:spPr>
          <a:xfrm>
            <a:off x="873917" y="476672"/>
            <a:ext cx="7992888" cy="4031873"/>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障害者を考える時</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不利益の複合化</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→同じような</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低賃金・貧困・失業などの不利益も、障　</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害者においては、複合的に作用する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　</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“複合差別” なども参照</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706632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19</a:t>
            </a:fld>
            <a:endParaRPr kumimoji="1" lang="ja-JP" altLang="en-US"/>
          </a:p>
        </p:txBody>
      </p:sp>
      <p:sp>
        <p:nvSpPr>
          <p:cNvPr id="3" name="テキスト ボックス 2"/>
          <p:cNvSpPr txBox="1"/>
          <p:nvPr/>
        </p:nvSpPr>
        <p:spPr>
          <a:xfrm>
            <a:off x="611560" y="413762"/>
            <a:ext cx="7992888" cy="5509200"/>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また</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障害者の労働が権利として認識されても、工賃的収入や相対的賃金では、生きては行けない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そもそも</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資本主義には、福祉という考えは存在しない→１９３０年代「体制の転換」の危機で、</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　　修正資本主義として取り入れられるが、</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　論理矛盾が存在する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だから、費用対効果による判断を絶対とするわけにはいかな</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い</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69864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97063BA0-14ED-41A8-A787-8966E2AB34A9}" type="slidenum">
              <a:rPr kumimoji="1" lang="ja-JP" altLang="en-US" smtClean="0"/>
              <a:t>2</a:t>
            </a:fld>
            <a:endParaRPr kumimoji="1" lang="ja-JP" altLang="en-US"/>
          </a:p>
        </p:txBody>
      </p:sp>
      <p:sp>
        <p:nvSpPr>
          <p:cNvPr id="6" name="テキスト ボックス 5"/>
          <p:cNvSpPr txBox="1"/>
          <p:nvPr/>
        </p:nvSpPr>
        <p:spPr>
          <a:xfrm>
            <a:off x="1115616" y="548680"/>
            <a:ext cx="6912768" cy="5047536"/>
          </a:xfrm>
          <a:prstGeom prst="rect">
            <a:avLst/>
          </a:prstGeom>
          <a:noFill/>
        </p:spPr>
        <p:txBody>
          <a:bodyPr wrap="square" rtlCol="0">
            <a:spAutoFit/>
          </a:bodyPr>
          <a:lstStyle/>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割当雇用</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制度（義務雇用制度）</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障害者の</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雇用促進</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等に関する法律</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4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24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昭和三十五年七月二十五日法律百三十二号）</a:t>
            </a:r>
            <a:endParaRPr lang="en-US" altLang="ja-JP" sz="24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改正案　平成</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25</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年</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6</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月</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19</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日に</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交付</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→平成</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26</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年</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2</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月</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19</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日より日本に</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おいて</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効力</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を生</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ずる</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「障害者</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の権利に関する条約の</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批准」</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平成</a:t>
            </a:r>
            <a:r>
              <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28</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年より障害者差別解消法施行</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dirty="0"/>
          </a:p>
        </p:txBody>
      </p:sp>
    </p:spTree>
    <p:extLst>
      <p:ext uri="{BB962C8B-B14F-4D97-AF65-F5344CB8AC3E}">
        <p14:creationId xmlns:p14="http://schemas.microsoft.com/office/powerpoint/2010/main" val="3885580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20</a:t>
            </a:fld>
            <a:endParaRPr kumimoji="1" lang="ja-JP" altLang="en-US"/>
          </a:p>
        </p:txBody>
      </p:sp>
      <p:sp>
        <p:nvSpPr>
          <p:cNvPr id="3" name="テキスト ボックス 2"/>
          <p:cNvSpPr txBox="1"/>
          <p:nvPr/>
        </p:nvSpPr>
        <p:spPr>
          <a:xfrm>
            <a:off x="683568" y="332656"/>
            <a:ext cx="7560840" cy="8463855"/>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①ベーシックインカム的</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な収入</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構造</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得られる収入　＋　補填される収入</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＝生活できる収入</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∴補填</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される</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収入＝　生活</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できる収入</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　得られる収入</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補填</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される</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収入</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ベーシックインカム的な</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収入</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＊得られる収入と補填</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される</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収入のバランスはフリーなものに</a:t>
            </a:r>
            <a:endPar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p:txBody>
      </p:sp>
    </p:spTree>
    <p:extLst>
      <p:ext uri="{BB962C8B-B14F-4D97-AF65-F5344CB8AC3E}">
        <p14:creationId xmlns:p14="http://schemas.microsoft.com/office/powerpoint/2010/main" val="1648455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21</a:t>
            </a:fld>
            <a:endParaRPr kumimoji="1" lang="ja-JP" altLang="en-US"/>
          </a:p>
        </p:txBody>
      </p:sp>
      <p:sp>
        <p:nvSpPr>
          <p:cNvPr id="3" name="テキスト ボックス 2"/>
          <p:cNvSpPr txBox="1"/>
          <p:nvPr/>
        </p:nvSpPr>
        <p:spPr>
          <a:xfrm>
            <a:off x="611560" y="413762"/>
            <a:ext cx="7848872" cy="3539430"/>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②制度的支援</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国家的扶助制度として</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就労継続支援事業のように事業所に給付するのではなく</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障害者個人に扶助する制度が望ましい</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p:txBody>
      </p:sp>
    </p:spTree>
    <p:extLst>
      <p:ext uri="{BB962C8B-B14F-4D97-AF65-F5344CB8AC3E}">
        <p14:creationId xmlns:p14="http://schemas.microsoft.com/office/powerpoint/2010/main" val="1338061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22</a:t>
            </a:fld>
            <a:endParaRPr kumimoji="1" lang="ja-JP" altLang="en-US"/>
          </a:p>
        </p:txBody>
      </p:sp>
      <p:sp>
        <p:nvSpPr>
          <p:cNvPr id="3" name="テキスト ボックス 2"/>
          <p:cNvSpPr txBox="1"/>
          <p:nvPr/>
        </p:nvSpPr>
        <p:spPr>
          <a:xfrm>
            <a:off x="611560" y="413762"/>
            <a:ext cx="7848872" cy="6494085"/>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③民間での取入れ</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制度を変えてゆくことは時間がかかる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民間でのこのような障害者雇用の試みは</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自己の経費で行われている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p:txBody>
      </p:sp>
    </p:spTree>
    <p:extLst>
      <p:ext uri="{BB962C8B-B14F-4D97-AF65-F5344CB8AC3E}">
        <p14:creationId xmlns:p14="http://schemas.microsoft.com/office/powerpoint/2010/main" val="3233057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23</a:t>
            </a:fld>
            <a:endParaRPr kumimoji="1" lang="ja-JP" altLang="en-US"/>
          </a:p>
        </p:txBody>
      </p:sp>
      <p:sp>
        <p:nvSpPr>
          <p:cNvPr id="3" name="テキスト ボックス 2"/>
          <p:cNvSpPr txBox="1"/>
          <p:nvPr/>
        </p:nvSpPr>
        <p:spPr>
          <a:xfrm>
            <a:off x="1043608" y="982986"/>
            <a:ext cx="6696744" cy="4955203"/>
          </a:xfrm>
          <a:prstGeom prst="rect">
            <a:avLst/>
          </a:prstGeom>
          <a:noFill/>
        </p:spPr>
        <p:txBody>
          <a:bodyPr wrap="square" rtlCol="0">
            <a:spAutoFit/>
          </a:bodyPr>
          <a:lstStyle/>
          <a:p>
            <a:pPr algn="ct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障害者の人権と人間らしい仕事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pPr algn="ct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pPr algn="ct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太陽の家の活動</a:t>
            </a: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a:p>
            <a:pPr lvl="0" algn="ct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lgn="ct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中小企業家同友会の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活動</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lgn="ct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lgn="ct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恩恵や</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同情ではなく</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lgn="ct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lgn="ct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理念的</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必然性</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lgn="ct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631403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24</a:t>
            </a:fld>
            <a:endParaRPr kumimoji="1" lang="ja-JP" altLang="en-US"/>
          </a:p>
        </p:txBody>
      </p:sp>
      <p:sp>
        <p:nvSpPr>
          <p:cNvPr id="3" name="テキスト ボックス 2"/>
          <p:cNvSpPr txBox="1"/>
          <p:nvPr/>
        </p:nvSpPr>
        <p:spPr>
          <a:xfrm>
            <a:off x="899592" y="1200635"/>
            <a:ext cx="7200800" cy="4031873"/>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「理念的必然性」</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太陽の家は工学的な工夫で失われたものを補えば、障害者にも輝くものが必ずあるという方向（労働者観）</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～世に心身障害はあっても仕事に障害はありえない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21420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25</a:t>
            </a:fld>
            <a:endParaRPr kumimoji="1" lang="ja-JP" altLang="en-US"/>
          </a:p>
        </p:txBody>
      </p:sp>
      <p:sp>
        <p:nvSpPr>
          <p:cNvPr id="3" name="テキスト ボックス 2"/>
          <p:cNvSpPr txBox="1"/>
          <p:nvPr/>
        </p:nvSpPr>
        <p:spPr>
          <a:xfrm>
            <a:off x="827584" y="692696"/>
            <a:ext cx="7200800" cy="4524315"/>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「理念的必然性」</a:t>
            </a: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中小企業家同友会の活動</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～中小企業の宿命として、地域と密着しなければならず、障害者等の就労困難者を雇用することは避けられない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むしろそのような人たちの雇用が新たな顧客を呼ぶことになる方向を探る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81022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26</a:t>
            </a:fld>
            <a:endParaRPr kumimoji="1" lang="ja-JP" altLang="en-US"/>
          </a:p>
        </p:txBody>
      </p:sp>
      <p:sp>
        <p:nvSpPr>
          <p:cNvPr id="3" name="テキスト ボックス 2"/>
          <p:cNvSpPr txBox="1"/>
          <p:nvPr/>
        </p:nvSpPr>
        <p:spPr>
          <a:xfrm>
            <a:off x="899592" y="1200635"/>
            <a:ext cx="7200800" cy="4031873"/>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「理念的必然性」</a:t>
            </a: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が雇用主となる、あるいは、多くの発言権を持つ</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経営体</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～障害者が、経済力を持ち自立できる　　ことは自分自身の問題として切り離すことはできない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824325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27</a:t>
            </a:fld>
            <a:endParaRPr kumimoji="1" lang="ja-JP" altLang="en-US"/>
          </a:p>
        </p:txBody>
      </p:sp>
      <p:sp>
        <p:nvSpPr>
          <p:cNvPr id="3" name="テキスト ボックス 2"/>
          <p:cNvSpPr txBox="1"/>
          <p:nvPr/>
        </p:nvSpPr>
        <p:spPr>
          <a:xfrm>
            <a:off x="611560" y="413762"/>
            <a:ext cx="7848872" cy="6494085"/>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そして</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就労</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継続事業のような支援では、障害者</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が、雇用する側に入れない構造</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→事業所の職員と利用者では大きく収入</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　が違う</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p:txBody>
      </p:sp>
    </p:spTree>
    <p:extLst>
      <p:ext uri="{BB962C8B-B14F-4D97-AF65-F5344CB8AC3E}">
        <p14:creationId xmlns:p14="http://schemas.microsoft.com/office/powerpoint/2010/main" val="13330129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28</a:t>
            </a:fld>
            <a:endParaRPr kumimoji="1" lang="ja-JP" altLang="en-US"/>
          </a:p>
        </p:txBody>
      </p:sp>
      <p:sp>
        <p:nvSpPr>
          <p:cNvPr id="3" name="テキスト ボックス 2"/>
          <p:cNvSpPr txBox="1"/>
          <p:nvPr/>
        </p:nvSpPr>
        <p:spPr>
          <a:xfrm>
            <a:off x="611560" y="413762"/>
            <a:ext cx="7848872" cy="5016758"/>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④ベーシックワークと収入補填やワークフェアとの根本的</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違い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ベーシックワークと収入</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補填</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自治体が働きたい市民に一定時間の就労を保障する</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仕組み</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仕事が固定される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→就労継続支援と似ている</a:t>
            </a:r>
            <a:endPar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93372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29</a:t>
            </a:fld>
            <a:endParaRPr kumimoji="1" lang="ja-JP" altLang="en-US"/>
          </a:p>
        </p:txBody>
      </p:sp>
      <p:sp>
        <p:nvSpPr>
          <p:cNvPr id="3" name="テキスト ボックス 2"/>
          <p:cNvSpPr txBox="1"/>
          <p:nvPr/>
        </p:nvSpPr>
        <p:spPr>
          <a:xfrm>
            <a:off x="824851" y="212910"/>
            <a:ext cx="7848872" cy="5786199"/>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ワークフェア</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ワークフェア</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とベーシック・インカムは完全雇用の破綻が進行する社会</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の中</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で、保障を伴った雇用の柔軟化に対応するという共通点を持って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いる。</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福祉と就労</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を切り離す</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ところに特徴があるベーシック・インカムと、福祉と就労を結びつけようと</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するワークフェア</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は、共に社会的排除への対応策としての役割を持つけれども、制度の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考え方の</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方向性は全く逆を向いていると言える</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r>
              <a:rPr lang="ja-JP" altLang="en-US" sz="1400" dirty="0">
                <a:ln w="12700">
                  <a:solidFill>
                    <a:srgbClr val="242852"/>
                  </a:solidFill>
                </a:ln>
                <a:solidFill>
                  <a:prstClr val="black"/>
                </a:solidFill>
                <a:latin typeface="HGP教科書体" panose="02020600000000000000" pitchFamily="18" charset="-128"/>
                <a:ea typeface="HGP教科書体" panose="02020600000000000000" pitchFamily="18" charset="-128"/>
              </a:rPr>
              <a:t> </a:t>
            </a:r>
            <a:endParaRPr lang="en-US" altLang="ja-JP" sz="1400" dirty="0" smtClean="0">
              <a:ln w="12700">
                <a:solidFill>
                  <a:srgbClr val="242852"/>
                </a:solidFill>
              </a:ln>
              <a:solidFill>
                <a:prstClr val="black"/>
              </a:solidFill>
              <a:latin typeface="HGP教科書体" panose="02020600000000000000" pitchFamily="18" charset="-128"/>
              <a:ea typeface="HGP教科書体" panose="02020600000000000000" pitchFamily="18" charset="-128"/>
            </a:endParaRPr>
          </a:p>
          <a:p>
            <a:r>
              <a:rPr lang="ja-JP" altLang="en-US" dirty="0" smtClean="0">
                <a:ln w="12700">
                  <a:solidFill>
                    <a:srgbClr val="242852"/>
                  </a:solidFill>
                </a:ln>
                <a:solidFill>
                  <a:prstClr val="black"/>
                </a:solidFill>
                <a:latin typeface="HGP教科書体" panose="02020600000000000000" pitchFamily="18" charset="-128"/>
                <a:ea typeface="HGP教科書体" panose="02020600000000000000" pitchFamily="18" charset="-128"/>
              </a:rPr>
              <a:t>「</a:t>
            </a:r>
            <a:r>
              <a:rPr lang="ja-JP" altLang="en-US" dirty="0">
                <a:ln w="12700">
                  <a:solidFill>
                    <a:srgbClr val="242852"/>
                  </a:solidFill>
                </a:ln>
                <a:solidFill>
                  <a:prstClr val="black"/>
                </a:solidFill>
                <a:latin typeface="HGP教科書体" panose="02020600000000000000" pitchFamily="18" charset="-128"/>
                <a:ea typeface="HGP教科書体" panose="02020600000000000000" pitchFamily="18" charset="-128"/>
              </a:rPr>
              <a:t>ベーシック・インカム実現への道</a:t>
            </a:r>
            <a:r>
              <a:rPr lang="en-US" altLang="ja-JP" dirty="0">
                <a:ln w="12700">
                  <a:solidFill>
                    <a:srgbClr val="242852"/>
                  </a:solidFill>
                </a:ln>
                <a:solidFill>
                  <a:prstClr val="black"/>
                </a:solidFill>
                <a:latin typeface="HGP教科書体" panose="02020600000000000000" pitchFamily="18" charset="-128"/>
                <a:ea typeface="HGP教科書体" panose="02020600000000000000" pitchFamily="18" charset="-128"/>
              </a:rPr>
              <a:t>―</a:t>
            </a:r>
            <a:r>
              <a:rPr lang="ja-JP" altLang="en-US" dirty="0">
                <a:ln w="12700">
                  <a:solidFill>
                    <a:srgbClr val="242852"/>
                  </a:solidFill>
                </a:ln>
                <a:solidFill>
                  <a:prstClr val="black"/>
                </a:solidFill>
                <a:latin typeface="HGP教科書体" panose="02020600000000000000" pitchFamily="18" charset="-128"/>
                <a:ea typeface="HGP教科書体" panose="02020600000000000000" pitchFamily="18" charset="-128"/>
              </a:rPr>
              <a:t>世帯別の試算に基づく考察」上田利佳（</a:t>
            </a:r>
            <a:r>
              <a:rPr lang="en-US" altLang="ja-JP" dirty="0">
                <a:ln w="12700">
                  <a:solidFill>
                    <a:srgbClr val="242852"/>
                  </a:solidFill>
                </a:ln>
                <a:solidFill>
                  <a:prstClr val="black"/>
                </a:solidFill>
                <a:latin typeface="HGP教科書体" panose="02020600000000000000" pitchFamily="18" charset="-128"/>
                <a:ea typeface="HGP教科書体" panose="02020600000000000000" pitchFamily="18" charset="-128"/>
              </a:rPr>
              <a:t>2010</a:t>
            </a:r>
            <a:r>
              <a:rPr lang="ja-JP" altLang="en-US" dirty="0">
                <a:ln w="12700">
                  <a:solidFill>
                    <a:srgbClr val="242852"/>
                  </a:solidFill>
                </a:ln>
                <a:solidFill>
                  <a:prstClr val="black"/>
                </a:solidFill>
                <a:latin typeface="HGP教科書体" panose="02020600000000000000" pitchFamily="18" charset="-128"/>
                <a:ea typeface="HGP教科書体" panose="02020600000000000000" pitchFamily="18" charset="-128"/>
              </a:rPr>
              <a:t>）</a:t>
            </a:r>
            <a:endParaRPr lang="ja-JP" altLang="en-US"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p:txBody>
      </p:sp>
    </p:spTree>
    <p:extLst>
      <p:ext uri="{BB962C8B-B14F-4D97-AF65-F5344CB8AC3E}">
        <p14:creationId xmlns:p14="http://schemas.microsoft.com/office/powerpoint/2010/main" val="3497511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a:t>
            </a:fld>
            <a:endParaRPr kumimoji="1" lang="ja-JP" altLang="en-US"/>
          </a:p>
        </p:txBody>
      </p:sp>
      <p:sp>
        <p:nvSpPr>
          <p:cNvPr id="4" name="テキスト ボックス 3"/>
          <p:cNvSpPr txBox="1"/>
          <p:nvPr/>
        </p:nvSpPr>
        <p:spPr>
          <a:xfrm>
            <a:off x="683568" y="476672"/>
            <a:ext cx="7704856" cy="5262979"/>
          </a:xfrm>
          <a:prstGeom prst="rect">
            <a:avLst/>
          </a:prstGeom>
          <a:noFill/>
        </p:spPr>
        <p:txBody>
          <a:bodyPr wrap="square" rtlCol="0">
            <a:spAutoFit/>
          </a:bodyPr>
          <a:lstStyle/>
          <a:p>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割当雇用制度から差別禁止法へ</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・割当</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雇用</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制度</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～事業主に</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割当数に達するまでは、求人等の状況に関</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わりなく、障害者にあった仕事を作り出す</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ことを課す</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・差別禁止法</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～事業主に</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求人内容に合致する障害者であれば、就業</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保証を課す</a:t>
            </a:r>
            <a:endParaRPr kumimoji="1"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045705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30</a:t>
            </a:fld>
            <a:endParaRPr kumimoji="1" lang="ja-JP" altLang="en-US"/>
          </a:p>
        </p:txBody>
      </p:sp>
      <p:sp>
        <p:nvSpPr>
          <p:cNvPr id="3" name="テキスト ボックス 2"/>
          <p:cNvSpPr txBox="1"/>
          <p:nvPr/>
        </p:nvSpPr>
        <p:spPr>
          <a:xfrm>
            <a:off x="863849" y="620688"/>
            <a:ext cx="7848872" cy="3539430"/>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仕事の選択の自由</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余暇の取り方の自由</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このような点で</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ベーシックインカム的な収入構造が</a:t>
            </a:r>
            <a:endPar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p:txBody>
      </p:sp>
    </p:spTree>
    <p:extLst>
      <p:ext uri="{BB962C8B-B14F-4D97-AF65-F5344CB8AC3E}">
        <p14:creationId xmlns:p14="http://schemas.microsoft.com/office/powerpoint/2010/main" val="10925305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31</a:t>
            </a:fld>
            <a:endParaRPr kumimoji="1" lang="ja-JP" altLang="en-US"/>
          </a:p>
        </p:txBody>
      </p:sp>
      <p:sp>
        <p:nvSpPr>
          <p:cNvPr id="3" name="テキスト ボックス 2"/>
          <p:cNvSpPr txBox="1"/>
          <p:nvPr/>
        </p:nvSpPr>
        <p:spPr>
          <a:xfrm>
            <a:off x="611560" y="413762"/>
            <a:ext cx="7848872" cy="5016758"/>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⑤農業での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取入れ</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「農福連携」の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問題点</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農業を</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中心</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に置いた取組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６次化を目指し、農作業以外の、販売、事務等の職種も</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→食という大切なものを活動の中心に</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食</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の</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情報</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を</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共有</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できることが障害者にとって大切</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242270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32</a:t>
            </a:fld>
            <a:endParaRPr kumimoji="1" lang="ja-JP" altLang="en-US"/>
          </a:p>
        </p:txBody>
      </p:sp>
      <p:sp>
        <p:nvSpPr>
          <p:cNvPr id="3" name="テキスト ボックス 2"/>
          <p:cNvSpPr txBox="1"/>
          <p:nvPr/>
        </p:nvSpPr>
        <p:spPr>
          <a:xfrm>
            <a:off x="611560" y="413762"/>
            <a:ext cx="7848872" cy="5509200"/>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農福連携</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」（農水省、厚労省）</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大きな予算でいろいろのことが行われている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しかし</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「安い労働力」の位置づけは困る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（紙箱折りが、農業になっただけでは）</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～農業</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従事者が減少・高齢化する</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中で</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、労働力として障害者に</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期待（農水省）</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1468201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33</a:t>
            </a:fld>
            <a:endParaRPr kumimoji="1" lang="ja-JP" altLang="en-US"/>
          </a:p>
        </p:txBody>
      </p:sp>
      <p:sp>
        <p:nvSpPr>
          <p:cNvPr id="3" name="テキスト ボックス 2"/>
          <p:cNvSpPr txBox="1"/>
          <p:nvPr/>
        </p:nvSpPr>
        <p:spPr>
          <a:xfrm>
            <a:off x="611560" y="413762"/>
            <a:ext cx="7848872" cy="5509200"/>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⑥障害者雇用の賃金とその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意味</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なぜ障害者は働くのか？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生きて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行くため</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社会</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参加</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自己</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実現</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障害者とって賃金の意味</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～単なる扶助より</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賃金として</a:t>
            </a:r>
            <a:endPar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056500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34</a:t>
            </a:fld>
            <a:endParaRPr kumimoji="1" lang="ja-JP" altLang="en-US"/>
          </a:p>
        </p:txBody>
      </p:sp>
      <p:sp>
        <p:nvSpPr>
          <p:cNvPr id="3" name="テキスト ボックス 2"/>
          <p:cNvSpPr txBox="1"/>
          <p:nvPr/>
        </p:nvSpPr>
        <p:spPr>
          <a:xfrm>
            <a:off x="1331640" y="4581128"/>
            <a:ext cx="6552728" cy="769441"/>
          </a:xfrm>
          <a:prstGeom prst="rect">
            <a:avLst/>
          </a:prstGeom>
          <a:noFill/>
        </p:spPr>
        <p:txBody>
          <a:bodyPr wrap="square" rtlCol="0">
            <a:spAutoFit/>
          </a:bodyPr>
          <a:lstStyle/>
          <a:p>
            <a:r>
              <a:rPr kumimoji="1" lang="ja-JP" altLang="en-US" sz="4400" b="1" dirty="0" smtClean="0">
                <a:solidFill>
                  <a:schemeClr val="bg2">
                    <a:lumMod val="9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rPr>
              <a:t>ありがとうございました</a:t>
            </a:r>
            <a:endParaRPr kumimoji="1" lang="ja-JP" altLang="en-US" sz="4400" b="1" dirty="0">
              <a:solidFill>
                <a:schemeClr val="bg2">
                  <a:lumMod val="9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1187925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4</a:t>
            </a:fld>
            <a:endParaRPr kumimoji="1" lang="ja-JP" altLang="en-US"/>
          </a:p>
        </p:txBody>
      </p:sp>
      <p:sp>
        <p:nvSpPr>
          <p:cNvPr id="3" name="テキスト ボックス 2"/>
          <p:cNvSpPr txBox="1"/>
          <p:nvPr/>
        </p:nvSpPr>
        <p:spPr>
          <a:xfrm>
            <a:off x="755576" y="908308"/>
            <a:ext cx="7344816" cy="4832092"/>
          </a:xfrm>
          <a:prstGeom prst="rect">
            <a:avLst/>
          </a:prstGeom>
          <a:noFill/>
        </p:spPr>
        <p:txBody>
          <a:bodyPr wrap="square" rtlCol="0">
            <a:spAutoFit/>
          </a:bodyPr>
          <a:lstStyle/>
          <a:p>
            <a:pPr algn="ctr"/>
            <a:r>
              <a:rPr kumimoji="1" lang="ja-JP" altLang="en-US"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障害者の視角からは</a:t>
            </a:r>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どちらの制度にしても</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kumimoji="1" lang="ja-JP" altLang="en-US"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「健常者の恩恵や同情を背景に、障害者雇用促進法に基づく、経営者の不利益を解消することを眼目とするもの」</a:t>
            </a:r>
            <a:endParaRPr kumimoji="1" lang="en-US" altLang="ja-JP"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働くことが</a:t>
            </a:r>
            <a:endParaRPr lang="en-US" altLang="ja-JP" sz="32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「権利」ではない</a:t>
            </a:r>
            <a:endParaRPr lang="en-US" altLang="ja-JP"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「恩恵</a:t>
            </a:r>
            <a:r>
              <a:rPr lang="ja-JP" altLang="en-US" sz="32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や</a:t>
            </a:r>
            <a:r>
              <a:rPr lang="ja-JP" altLang="en-US"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同情」という不確実なもの</a:t>
            </a:r>
            <a:endParaRPr kumimoji="1" lang="ja-JP" altLang="en-US" sz="32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90535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タイトル 3"/>
          <p:cNvSpPr>
            <a:spLocks noGrp="1"/>
          </p:cNvSpPr>
          <p:nvPr>
            <p:ph type="title"/>
          </p:nvPr>
        </p:nvSpPr>
        <p:spPr>
          <a:xfrm>
            <a:off x="1043608" y="548680"/>
            <a:ext cx="7239000" cy="4844008"/>
          </a:xfrm>
        </p:spPr>
        <p:txBody>
          <a:bodyPr/>
          <a:lstStyle/>
          <a:p>
            <a:r>
              <a:rPr lang="ja-JP" altLang="en-US" sz="3200" dirty="0" smtClean="0">
                <a:solidFill>
                  <a:srgbClr val="FFFF00"/>
                </a:solidFill>
                <a:latin typeface="ＭＳ Ｐゴシック"/>
                <a:ea typeface="ＭＳ Ｐゴシック"/>
              </a:rPr>
              <a:t>➣</a:t>
            </a:r>
            <a:r>
              <a:rPr lang="ja-JP" altLang="en-US" sz="3200" dirty="0" smtClean="0">
                <a:solidFill>
                  <a:schemeClr val="tx1"/>
                </a:solidFill>
                <a:latin typeface="HGP教科書体" pitchFamily="18" charset="-128"/>
                <a:ea typeface="HGP教科書体" pitchFamily="18" charset="-128"/>
              </a:rPr>
              <a:t>障害者の権利としての労働ではない</a:t>
            </a:r>
            <a:br>
              <a:rPr lang="ja-JP" altLang="en-US" sz="3200" dirty="0" smtClean="0">
                <a:solidFill>
                  <a:schemeClr val="tx1"/>
                </a:solidFill>
                <a:latin typeface="HGP教科書体" pitchFamily="18" charset="-128"/>
                <a:ea typeface="HGP教科書体" pitchFamily="18" charset="-128"/>
              </a:rPr>
            </a:br>
            <a:r>
              <a:rPr lang="en-US" altLang="ja-JP" sz="3200" dirty="0" smtClean="0">
                <a:solidFill>
                  <a:schemeClr val="tx1"/>
                </a:solidFill>
                <a:latin typeface="HGP教科書体" pitchFamily="18" charset="-128"/>
                <a:ea typeface="HGP教科書体" pitchFamily="18" charset="-128"/>
              </a:rPr>
              <a:t/>
            </a:r>
            <a:br>
              <a:rPr lang="en-US" altLang="ja-JP" sz="3200" dirty="0" smtClean="0">
                <a:solidFill>
                  <a:schemeClr val="tx1"/>
                </a:solidFill>
                <a:latin typeface="HGP教科書体" pitchFamily="18" charset="-128"/>
                <a:ea typeface="HGP教科書体" pitchFamily="18" charset="-128"/>
              </a:rPr>
            </a:br>
            <a:r>
              <a:rPr lang="ja-JP" altLang="en-US" sz="3200" dirty="0" smtClean="0">
                <a:solidFill>
                  <a:schemeClr val="tx1"/>
                </a:solidFill>
                <a:latin typeface="HGP教科書体" pitchFamily="18" charset="-128"/>
                <a:ea typeface="HGP教科書体" pitchFamily="18" charset="-128"/>
              </a:rPr>
              <a:t>そし</a:t>
            </a:r>
            <a:r>
              <a:rPr lang="ja-JP" altLang="en-US" sz="3200" dirty="0">
                <a:solidFill>
                  <a:schemeClr val="tx1"/>
                </a:solidFill>
                <a:latin typeface="HGP教科書体" pitchFamily="18" charset="-128"/>
                <a:ea typeface="HGP教科書体" pitchFamily="18" charset="-128"/>
              </a:rPr>
              <a:t>て</a:t>
            </a:r>
            <a:r>
              <a:rPr lang="ja-JP" altLang="en-US" sz="3200" dirty="0" smtClean="0">
                <a:solidFill>
                  <a:schemeClr val="tx1"/>
                </a:solidFill>
                <a:latin typeface="HGP教科書体" pitchFamily="18" charset="-128"/>
                <a:ea typeface="HGP教科書体" pitchFamily="18" charset="-128"/>
              </a:rPr>
              <a:t/>
            </a:r>
            <a:br>
              <a:rPr lang="ja-JP" altLang="en-US" sz="3200" dirty="0" smtClean="0">
                <a:solidFill>
                  <a:schemeClr val="tx1"/>
                </a:solidFill>
                <a:latin typeface="HGP教科書体" pitchFamily="18" charset="-128"/>
                <a:ea typeface="HGP教科書体" pitchFamily="18" charset="-128"/>
              </a:rPr>
            </a:br>
            <a:r>
              <a:rPr lang="en-US" altLang="ja-JP" sz="3200" dirty="0" smtClean="0">
                <a:solidFill>
                  <a:schemeClr val="tx1"/>
                </a:solidFill>
                <a:latin typeface="HGP教科書体" pitchFamily="18" charset="-128"/>
                <a:ea typeface="HGP教科書体" pitchFamily="18" charset="-128"/>
              </a:rPr>
              <a:t/>
            </a:r>
            <a:br>
              <a:rPr lang="en-US" altLang="ja-JP" sz="3200" dirty="0" smtClean="0">
                <a:solidFill>
                  <a:schemeClr val="tx1"/>
                </a:solidFill>
                <a:latin typeface="HGP教科書体" pitchFamily="18" charset="-128"/>
                <a:ea typeface="HGP教科書体" pitchFamily="18" charset="-128"/>
              </a:rPr>
            </a:br>
            <a:r>
              <a:rPr lang="ja-JP" altLang="en-US" sz="3200" dirty="0" smtClean="0">
                <a:solidFill>
                  <a:srgbClr val="FFFF00"/>
                </a:solidFill>
                <a:latin typeface="ＭＳ Ｐゴシック"/>
              </a:rPr>
              <a:t>➣</a:t>
            </a:r>
            <a:r>
              <a:rPr lang="ja-JP" altLang="en-US" sz="3200" dirty="0" smtClean="0">
                <a:solidFill>
                  <a:schemeClr val="tx1"/>
                </a:solidFill>
                <a:latin typeface="HGP教科書体" pitchFamily="18" charset="-128"/>
                <a:ea typeface="HGP教科書体" pitchFamily="18" charset="-128"/>
              </a:rPr>
              <a:t>健常者の恩恵や同情の産物としての</a:t>
            </a:r>
            <a:r>
              <a:rPr lang="en-US" altLang="ja-JP" sz="3200" dirty="0" smtClean="0">
                <a:solidFill>
                  <a:schemeClr val="tx1"/>
                </a:solidFill>
                <a:latin typeface="HGP教科書体" pitchFamily="18" charset="-128"/>
                <a:ea typeface="HGP教科書体" pitchFamily="18" charset="-128"/>
              </a:rPr>
              <a:t/>
            </a:r>
            <a:br>
              <a:rPr lang="en-US" altLang="ja-JP" sz="3200" dirty="0" smtClean="0">
                <a:solidFill>
                  <a:schemeClr val="tx1"/>
                </a:solidFill>
                <a:latin typeface="HGP教科書体" pitchFamily="18" charset="-128"/>
                <a:ea typeface="HGP教科書体" pitchFamily="18" charset="-128"/>
              </a:rPr>
            </a:br>
            <a:r>
              <a:rPr lang="ja-JP" altLang="en-US" sz="3200" dirty="0" smtClean="0">
                <a:solidFill>
                  <a:schemeClr val="tx1"/>
                </a:solidFill>
                <a:latin typeface="HGP教科書体" pitchFamily="18" charset="-128"/>
                <a:ea typeface="HGP教科書体" pitchFamily="18" charset="-128"/>
              </a:rPr>
              <a:t>　　障害者雇用</a:t>
            </a:r>
            <a:r>
              <a:rPr lang="en-US" altLang="ja-JP" sz="3200" dirty="0" smtClean="0">
                <a:solidFill>
                  <a:schemeClr val="tx1"/>
                </a:solidFill>
                <a:latin typeface="HGP教科書体" pitchFamily="18" charset="-128"/>
                <a:ea typeface="HGP教科書体" pitchFamily="18" charset="-128"/>
              </a:rPr>
              <a:t/>
            </a:r>
            <a:br>
              <a:rPr lang="en-US" altLang="ja-JP" sz="3200" dirty="0" smtClean="0">
                <a:solidFill>
                  <a:schemeClr val="tx1"/>
                </a:solidFill>
                <a:latin typeface="HGP教科書体" pitchFamily="18" charset="-128"/>
                <a:ea typeface="HGP教科書体" pitchFamily="18" charset="-128"/>
              </a:rPr>
            </a:br>
            <a:r>
              <a:rPr lang="ja-JP" altLang="en-US" sz="1800" dirty="0" smtClean="0">
                <a:solidFill>
                  <a:schemeClr val="tx1"/>
                </a:solidFill>
                <a:latin typeface="HGP教科書体" pitchFamily="18" charset="-128"/>
                <a:ea typeface="HGP教科書体" pitchFamily="18" charset="-128"/>
              </a:rPr>
              <a:t>　　　　　　　　　　　　　　　　　　　　　</a:t>
            </a:r>
            <a:r>
              <a:rPr lang="en-US" altLang="ja-JP" sz="1800" dirty="0" smtClean="0">
                <a:solidFill>
                  <a:schemeClr val="tx1"/>
                </a:solidFill>
                <a:latin typeface="HGP教科書体" pitchFamily="18" charset="-128"/>
                <a:ea typeface="HGP教科書体" pitchFamily="18" charset="-128"/>
              </a:rPr>
              <a:t/>
            </a:r>
            <a:br>
              <a:rPr lang="en-US" altLang="ja-JP" sz="1800" dirty="0" smtClean="0">
                <a:solidFill>
                  <a:schemeClr val="tx1"/>
                </a:solidFill>
                <a:latin typeface="HGP教科書体" pitchFamily="18" charset="-128"/>
                <a:ea typeface="HGP教科書体" pitchFamily="18" charset="-128"/>
              </a:rPr>
            </a:br>
            <a:r>
              <a:rPr lang="en-US" altLang="ja-JP" sz="1800" dirty="0" smtClean="0">
                <a:solidFill>
                  <a:schemeClr val="tx1"/>
                </a:solidFill>
                <a:latin typeface="HGP教科書体" pitchFamily="18" charset="-128"/>
                <a:ea typeface="HGP教科書体" pitchFamily="18" charset="-128"/>
              </a:rPr>
              <a:t/>
            </a:r>
            <a:br>
              <a:rPr lang="en-US" altLang="ja-JP" sz="1800" dirty="0" smtClean="0">
                <a:solidFill>
                  <a:schemeClr val="tx1"/>
                </a:solidFill>
                <a:latin typeface="HGP教科書体" pitchFamily="18" charset="-128"/>
                <a:ea typeface="HGP教科書体" pitchFamily="18" charset="-128"/>
              </a:rPr>
            </a:br>
            <a:r>
              <a:rPr lang="en-US" altLang="ja-JP" sz="1800" dirty="0" smtClean="0">
                <a:solidFill>
                  <a:schemeClr val="tx1"/>
                </a:solidFill>
                <a:latin typeface="HGP教科書体" pitchFamily="18" charset="-128"/>
                <a:ea typeface="HGP教科書体" pitchFamily="18" charset="-128"/>
              </a:rPr>
              <a:t/>
            </a:r>
            <a:br>
              <a:rPr lang="en-US" altLang="ja-JP" sz="1800" dirty="0" smtClean="0">
                <a:solidFill>
                  <a:schemeClr val="tx1"/>
                </a:solidFill>
                <a:latin typeface="HGP教科書体" pitchFamily="18" charset="-128"/>
                <a:ea typeface="HGP教科書体" pitchFamily="18" charset="-128"/>
              </a:rPr>
            </a:br>
            <a:r>
              <a:rPr lang="ja-JP" altLang="en-US" sz="1800" dirty="0" smtClean="0">
                <a:solidFill>
                  <a:schemeClr val="tx1"/>
                </a:solidFill>
                <a:latin typeface="HGP教科書体" pitchFamily="18" charset="-128"/>
                <a:ea typeface="HGP教科書体" pitchFamily="18" charset="-128"/>
              </a:rPr>
              <a:t>　　ダブルカウント方式の問題点</a:t>
            </a:r>
            <a:r>
              <a:rPr lang="en-US" altLang="ja-JP" sz="1800" dirty="0" smtClean="0">
                <a:solidFill>
                  <a:schemeClr val="tx1"/>
                </a:solidFill>
                <a:latin typeface="HGP教科書体" pitchFamily="18" charset="-128"/>
                <a:ea typeface="HGP教科書体" pitchFamily="18" charset="-128"/>
              </a:rPr>
              <a:t/>
            </a:r>
            <a:br>
              <a:rPr lang="en-US" altLang="ja-JP" sz="1800" dirty="0" smtClean="0">
                <a:solidFill>
                  <a:schemeClr val="tx1"/>
                </a:solidFill>
                <a:latin typeface="HGP教科書体" pitchFamily="18" charset="-128"/>
                <a:ea typeface="HGP教科書体" pitchFamily="18" charset="-128"/>
              </a:rPr>
            </a:br>
            <a:r>
              <a:rPr lang="ja-JP" altLang="en-US" sz="1800" dirty="0" smtClean="0">
                <a:solidFill>
                  <a:schemeClr val="tx1"/>
                </a:solidFill>
                <a:latin typeface="HGP教科書体" pitchFamily="18" charset="-128"/>
                <a:ea typeface="HGP教科書体" pitchFamily="18" charset="-128"/>
              </a:rPr>
              <a:t>　　</a:t>
            </a:r>
            <a:r>
              <a:rPr lang="en-US" altLang="ja-JP" sz="1800" dirty="0" smtClean="0">
                <a:solidFill>
                  <a:schemeClr val="tx1"/>
                </a:solidFill>
                <a:latin typeface="HGP教科書体" pitchFamily="18" charset="-128"/>
                <a:ea typeface="HGP教科書体" pitchFamily="18" charset="-128"/>
              </a:rPr>
              <a:t/>
            </a:r>
            <a:br>
              <a:rPr lang="en-US" altLang="ja-JP" sz="1800" dirty="0" smtClean="0">
                <a:solidFill>
                  <a:schemeClr val="tx1"/>
                </a:solidFill>
                <a:latin typeface="HGP教科書体" pitchFamily="18" charset="-128"/>
                <a:ea typeface="HGP教科書体" pitchFamily="18" charset="-128"/>
              </a:rPr>
            </a:br>
            <a:r>
              <a:rPr lang="ja-JP" altLang="en-US" sz="1800" dirty="0">
                <a:solidFill>
                  <a:schemeClr val="tx1"/>
                </a:solidFill>
                <a:latin typeface="HGP教科書体" pitchFamily="18" charset="-128"/>
                <a:ea typeface="HGP教科書体" pitchFamily="18" charset="-128"/>
              </a:rPr>
              <a:t>　</a:t>
            </a:r>
            <a:r>
              <a:rPr lang="ja-JP" altLang="en-US" sz="1800" dirty="0" smtClean="0">
                <a:solidFill>
                  <a:schemeClr val="tx1"/>
                </a:solidFill>
                <a:latin typeface="HGP教科書体" pitchFamily="18" charset="-128"/>
                <a:ea typeface="HGP教科書体" pitchFamily="18" charset="-128"/>
              </a:rPr>
              <a:t>　特例子会社の問題点</a:t>
            </a:r>
            <a:r>
              <a:rPr lang="ja-JP" altLang="en-US" sz="1800" dirty="0">
                <a:solidFill>
                  <a:schemeClr val="tx1"/>
                </a:solidFill>
                <a:latin typeface="HGP教科書体" pitchFamily="18" charset="-128"/>
                <a:ea typeface="HGP教科書体" pitchFamily="18" charset="-128"/>
              </a:rPr>
              <a:t>　</a:t>
            </a:r>
            <a:r>
              <a:rPr lang="ja-JP" altLang="en-US" sz="1800" dirty="0" smtClean="0">
                <a:solidFill>
                  <a:schemeClr val="tx1"/>
                </a:solidFill>
                <a:latin typeface="HGP教科書体" pitchFamily="18" charset="-128"/>
                <a:ea typeface="HGP教科書体" pitchFamily="18" charset="-128"/>
              </a:rPr>
              <a:t>　</a:t>
            </a:r>
            <a:r>
              <a:rPr lang="en-US" altLang="ja-JP" sz="1800" dirty="0" smtClean="0">
                <a:ln w="12700">
                  <a:solidFill>
                    <a:srgbClr val="242852"/>
                  </a:solidFill>
                </a:ln>
                <a:solidFill>
                  <a:prstClr val="black"/>
                </a:solidFill>
                <a:latin typeface="HGP教科書体" pitchFamily="18" charset="-128"/>
                <a:ea typeface="HGP教科書体" pitchFamily="18" charset="-128"/>
              </a:rPr>
              <a:t/>
            </a:r>
            <a:br>
              <a:rPr lang="en-US" altLang="ja-JP" sz="1800" dirty="0" smtClean="0">
                <a:ln w="12700">
                  <a:solidFill>
                    <a:srgbClr val="242852"/>
                  </a:solidFill>
                </a:ln>
                <a:solidFill>
                  <a:prstClr val="black"/>
                </a:solidFill>
                <a:latin typeface="HGP教科書体" pitchFamily="18" charset="-128"/>
                <a:ea typeface="HGP教科書体" pitchFamily="18" charset="-128"/>
              </a:rPr>
            </a:br>
            <a:endParaRPr kumimoji="1" lang="ja-JP" altLang="en-US" sz="1800" dirty="0">
              <a:solidFill>
                <a:schemeClr val="tx1"/>
              </a:solidFill>
              <a:latin typeface="HGP教科書体" pitchFamily="18" charset="-128"/>
              <a:ea typeface="HGP教科書体" pitchFamily="18" charset="-128"/>
            </a:endParaRPr>
          </a:p>
        </p:txBody>
      </p:sp>
      <p:sp>
        <p:nvSpPr>
          <p:cNvPr id="2" name="スライド番号プレースホルダー 1"/>
          <p:cNvSpPr>
            <a:spLocks noGrp="1"/>
          </p:cNvSpPr>
          <p:nvPr>
            <p:ph type="sldNum" sz="quarter" idx="12"/>
          </p:nvPr>
        </p:nvSpPr>
        <p:spPr/>
        <p:txBody>
          <a:bodyPr/>
          <a:lstStyle/>
          <a:p>
            <a:fld id="{97063BA0-14ED-41A8-A787-8966E2AB34A9}" type="slidenum">
              <a:rPr kumimoji="1" lang="ja-JP" altLang="en-US" sz="2000" smtClean="0"/>
              <a:t>5</a:t>
            </a:fld>
            <a:endParaRPr kumimoji="1" lang="ja-JP" altLang="en-US" sz="2000"/>
          </a:p>
        </p:txBody>
      </p:sp>
    </p:spTree>
    <p:extLst>
      <p:ext uri="{BB962C8B-B14F-4D97-AF65-F5344CB8AC3E}">
        <p14:creationId xmlns:p14="http://schemas.microsoft.com/office/powerpoint/2010/main" val="1868822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6</a:t>
            </a:fld>
            <a:endParaRPr kumimoji="1" lang="ja-JP" altLang="en-US"/>
          </a:p>
        </p:txBody>
      </p:sp>
      <p:sp>
        <p:nvSpPr>
          <p:cNvPr id="3" name="テキスト ボックス 2"/>
          <p:cNvSpPr txBox="1"/>
          <p:nvPr/>
        </p:nvSpPr>
        <p:spPr>
          <a:xfrm>
            <a:off x="1331640" y="1124744"/>
            <a:ext cx="7355160" cy="4832092"/>
          </a:xfrm>
          <a:prstGeom prst="rect">
            <a:avLst/>
          </a:prstGeom>
          <a:noFill/>
        </p:spPr>
        <p:txBody>
          <a:bodyPr wrap="square" rtlCol="0">
            <a:spAutoFit/>
          </a:bodyPr>
          <a:lstStyle/>
          <a:p>
            <a:pPr algn="ctr"/>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障害者の雇用</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事業者にとって</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経済競争上不利になるという</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“不公平感”の存在</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障害者</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は</a:t>
            </a:r>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「デキナイ労働者」</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→暗黙の了解で</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制度にも</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反映</a:t>
            </a:r>
            <a:endParaRPr kumimoji="1"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76325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7</a:t>
            </a:fld>
            <a:endParaRPr kumimoji="1" lang="ja-JP" altLang="en-US"/>
          </a:p>
        </p:txBody>
      </p:sp>
      <p:sp>
        <p:nvSpPr>
          <p:cNvPr id="3" name="テキスト ボックス 2"/>
          <p:cNvSpPr txBox="1"/>
          <p:nvPr/>
        </p:nvSpPr>
        <p:spPr>
          <a:xfrm>
            <a:off x="899592" y="548680"/>
            <a:ext cx="7200800" cy="4524315"/>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日本の障害者雇用施策は、割当雇用制度によって事業主に一定割合の障害者を雇用することを義務づけ</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 </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障害者を</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雇用しない</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事業主から納付金を徴収し</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 </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それを財源</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に、</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雇用を積極的に進める事業主に対し</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調整</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金や助成金を支給するという</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もの</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02258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8</a:t>
            </a:fld>
            <a:endParaRPr kumimoji="1" lang="ja-JP" altLang="en-US"/>
          </a:p>
        </p:txBody>
      </p:sp>
      <p:sp>
        <p:nvSpPr>
          <p:cNvPr id="3" name="テキスト ボックス 2"/>
          <p:cNvSpPr txBox="1"/>
          <p:nvPr/>
        </p:nvSpPr>
        <p:spPr>
          <a:xfrm>
            <a:off x="1043608" y="1052736"/>
            <a:ext cx="7200800" cy="4031873"/>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具体的には</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割当</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雇用制度および障害者雇用納付金制度を中心としつつ</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重度</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障害者の雇用促進のためのダブルカウント制度や、 </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大企業</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における障害者の雇用促進のための特例子会社制度などを組み合わせた制度となって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います</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51959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9</a:t>
            </a:fld>
            <a:endParaRPr kumimoji="1" lang="ja-JP" altLang="en-US"/>
          </a:p>
        </p:txBody>
      </p:sp>
      <p:sp>
        <p:nvSpPr>
          <p:cNvPr id="3" name="テキスト ボックス 2"/>
          <p:cNvSpPr txBox="1"/>
          <p:nvPr/>
        </p:nvSpPr>
        <p:spPr>
          <a:xfrm>
            <a:off x="971600" y="413762"/>
            <a:ext cx="7200800" cy="5509200"/>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しかし</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、このような</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の為に行われて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いる制度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が</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特別の意味を持った雇用</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生み</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の雇用に</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いくつ</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ものディスアビリティを形成していると</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言えます</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lgn="ct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275639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サーマル">
  <a:themeElements>
    <a:clrScheme name="エレメント">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サーマル">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サーマ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2432</TotalTime>
  <Words>1154</Words>
  <Application>Microsoft Office PowerPoint</Application>
  <PresentationFormat>画面に合わせる (4:3)</PresentationFormat>
  <Paragraphs>289</Paragraphs>
  <Slides>34</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34</vt:i4>
      </vt:variant>
    </vt:vector>
  </HeadingPairs>
  <TitlesOfParts>
    <vt:vector size="41" baseType="lpstr">
      <vt:lpstr>HGP教科書体</vt:lpstr>
      <vt:lpstr>HG丸ｺﾞｼｯｸM-PRO</vt:lpstr>
      <vt:lpstr>ＭＳ Ｐゴシック</vt:lpstr>
      <vt:lpstr>ＭＳ 明朝</vt:lpstr>
      <vt:lpstr>Arial</vt:lpstr>
      <vt:lpstr>Calibri</vt:lpstr>
      <vt:lpstr>サーマル</vt:lpstr>
      <vt:lpstr>　　　　　　　　　　金沢大学大学院 　　　　　　　　　　　　　　　　阿地知　進　　</vt:lpstr>
      <vt:lpstr>PowerPoint プレゼンテーション</vt:lpstr>
      <vt:lpstr>PowerPoint プレゼンテーション</vt:lpstr>
      <vt:lpstr>PowerPoint プレゼンテーション</vt:lpstr>
      <vt:lpstr>➣障害者の権利としての労働ではない  そして  ➣健常者の恩恵や同情の産物としての 　　障害者雇用 　　　　　　　　　　　　　　　　　　　　　   　　ダブルカウント方式の問題点 　　 　　特例子会社の問題点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障害者雇用とディスアビリティ  －「ダブルカウント方式」への一考察   金沢大学大学院 阿地知　進</dc:title>
  <dc:creator>susumu</dc:creator>
  <cp:lastModifiedBy>susumu</cp:lastModifiedBy>
  <cp:revision>169</cp:revision>
  <cp:lastPrinted>2017-10-11T10:56:44Z</cp:lastPrinted>
  <dcterms:created xsi:type="dcterms:W3CDTF">2012-10-19T03:13:43Z</dcterms:created>
  <dcterms:modified xsi:type="dcterms:W3CDTF">2017-10-13T11:04:30Z</dcterms:modified>
</cp:coreProperties>
</file>