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8"/>
  </p:notesMasterIdLst>
  <p:sldIdLst>
    <p:sldId id="267" r:id="rId5"/>
    <p:sldId id="268" r:id="rId6"/>
    <p:sldId id="263" r:id="rId7"/>
    <p:sldId id="269" r:id="rId8"/>
    <p:sldId id="270" r:id="rId9"/>
    <p:sldId id="284" r:id="rId10"/>
    <p:sldId id="285" r:id="rId11"/>
    <p:sldId id="286" r:id="rId12"/>
    <p:sldId id="287" r:id="rId13"/>
    <p:sldId id="288" r:id="rId14"/>
    <p:sldId id="289" r:id="rId15"/>
    <p:sldId id="290" r:id="rId16"/>
    <p:sldId id="257" r:id="rId17"/>
    <p:sldId id="271" r:id="rId18"/>
    <p:sldId id="266" r:id="rId19"/>
    <p:sldId id="258" r:id="rId20"/>
    <p:sldId id="259" r:id="rId21"/>
    <p:sldId id="260" r:id="rId22"/>
    <p:sldId id="261" r:id="rId23"/>
    <p:sldId id="262" r:id="rId24"/>
    <p:sldId id="272" r:id="rId25"/>
    <p:sldId id="273" r:id="rId26"/>
    <p:sldId id="279" r:id="rId27"/>
    <p:sldId id="280" r:id="rId28"/>
    <p:sldId id="282" r:id="rId29"/>
    <p:sldId id="264" r:id="rId30"/>
    <p:sldId id="265" r:id="rId31"/>
    <p:sldId id="274" r:id="rId32"/>
    <p:sldId id="276" r:id="rId33"/>
    <p:sldId id="275" r:id="rId34"/>
    <p:sldId id="277" r:id="rId35"/>
    <p:sldId id="278" r:id="rId36"/>
    <p:sldId id="283" r:id="rId3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99466-AC04-454C-BA5B-A2CE9F1C5AC9}" type="datetimeFigureOut">
              <a:rPr kumimoji="1" lang="ja-JP" altLang="en-US" smtClean="0"/>
              <a:t>2017/10/19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3EF53-4426-4507-A64C-BE9F820B1C9A}" type="slidenum">
              <a:rPr kumimoji="1" lang="ja-JP" altLang="en-US" smtClean="0"/>
              <a:t>‹#›</a:t>
            </a:fld>
            <a:endParaRPr kumimoji="1" lang="ja-JP" altLang="en-US"/>
          </a:p>
        </p:txBody>
      </p:sp>
    </p:spTree>
    <p:extLst>
      <p:ext uri="{BB962C8B-B14F-4D97-AF65-F5344CB8AC3E}">
        <p14:creationId xmlns:p14="http://schemas.microsoft.com/office/powerpoint/2010/main" val="38178986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83EF53-4426-4507-A64C-BE9F820B1C9A}" type="slidenum">
              <a:rPr kumimoji="1" lang="ja-JP" altLang="en-US" smtClean="0"/>
              <a:t>15</a:t>
            </a:fld>
            <a:endParaRPr kumimoji="1" lang="ja-JP" altLang="en-US"/>
          </a:p>
        </p:txBody>
      </p:sp>
    </p:spTree>
    <p:extLst>
      <p:ext uri="{BB962C8B-B14F-4D97-AF65-F5344CB8AC3E}">
        <p14:creationId xmlns:p14="http://schemas.microsoft.com/office/powerpoint/2010/main" val="419041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7D917D0-A831-4EFE-894D-219C2F816098}" type="datetimeFigureOut">
              <a:rPr kumimoji="1" lang="ja-JP" altLang="en-US" smtClean="0"/>
              <a:t>2017/10/13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267867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D917D0-A831-4EFE-894D-219C2F816098}" type="datetimeFigureOut">
              <a:rPr kumimoji="1" lang="ja-JP" altLang="en-US" smtClean="0"/>
              <a:t>2017/10/13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229012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D917D0-A831-4EFE-894D-219C2F816098}" type="datetimeFigureOut">
              <a:rPr kumimoji="1" lang="ja-JP" altLang="en-US" smtClean="0"/>
              <a:t>2017/10/13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30493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C7E8B8A-2229-4AF2-8316-6FAC81DA7266}"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B157203-8B41-4A04-981E-6C7A13C78F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96061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132B6B-5ADD-41AB-9EDB-0FE544C12C58}"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D8C442E-E3A0-4AB6-ADB9-29D98ED1715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1474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C15D57EC-C790-482F-908C-2EA66C88A177}"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A08A584-9104-4172-9FD5-9AD357475C6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62358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1560433D-BD01-4CEA-84DB-52636613F4C0}"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E0ACF27-40E2-49D3-8DB9-B17606EDD84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02788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3124C3E-411F-4290-B7A0-5BC622978141}"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1FFB2A0D-3911-419D-ADF0-73923D23EE4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02765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6D4C5FA3-A927-49D2-AA38-C2872F41ADCC}"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9894932B-EB1D-4986-932D-8E2A64AD12D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64357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377F98A-1BEB-4062-BB43-9DB3FED2E019}"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F28BAD01-8956-4499-94A7-07A110314F4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58000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7FAACDA-D2D5-4930-BBDB-2C23A7B07092}"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1716BB1-2FF4-4073-B7DB-A628E30BD86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4650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D917D0-A831-4EFE-894D-219C2F816098}" type="datetimeFigureOut">
              <a:rPr kumimoji="1" lang="ja-JP" altLang="en-US" smtClean="0"/>
              <a:t>2017/10/13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4119408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54404A8-580C-4F32-93B6-FF047FB3244F}"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C7BD0F2-F8CB-44FE-8612-E374D40976B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73107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1685466-D08E-4FEA-8FE1-617D25E7FE4A}"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61C33EB-B530-48A9-980D-AE856F0699C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28399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5E95B9F-95D3-4F4F-864D-7C503DC6C8BC}"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F7FCE25-3FFD-4F47-8111-486E0C7C7BE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71712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24F608D-9FCA-4976-972E-448783EE4208}"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568E2AF-8337-45EB-802C-4C56CD944D9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66429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07EE2B1-5406-41FA-8D2F-68F0FCEE8329}"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C251FB1-B7CA-4F99-A188-4DEAEE64482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823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255DAAD-D8FA-4F61-A567-3F9FC3C868B3}"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FF22362-FB8E-4170-8115-58CAE94C66F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86728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E9A579AD-A8AC-4A25-8CC3-A6A11EB973DF}"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1793603-29F3-49D4-B36C-9B457D1A6B9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27992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3A25D7C5-2B77-442C-869C-044AC3912844}"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775FA377-17FE-4ED6-801D-F6C3437F9B6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03429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F316F6E4-713D-49B6-A82C-87175785E6FA}"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6E59FF3D-4EB6-4125-A388-BA91284D2A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87375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7539502-2D96-45D3-81E6-47E234D587DB}"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0F4178B7-5D21-4A57-8433-68949EC103B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2861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7D917D0-A831-4EFE-894D-219C2F816098}" type="datetimeFigureOut">
              <a:rPr kumimoji="1" lang="ja-JP" altLang="en-US" smtClean="0"/>
              <a:t>2017/10/13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2683233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8F0918B-29EA-4CAC-B9A5-CBD183D3A6D7}"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D9BF31B-9947-41DB-8BDD-68B56C385B8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60469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7B35B39-CB83-4F91-B1C1-A43265A2EC54}"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A7DC580-3A74-406B-B97E-4FB42A1EB1B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84530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9624A3D-3EE0-43DC-9B69-CB452F5B801F}"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1740803C-4152-4D46-BFC3-2325EE9610C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01057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A765C5C-90C9-407B-A3AA-CBCC04597204}"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9E9C512-8EC2-47A2-94BD-5E5457B76C3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97831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C7E8B8A-2229-4AF2-8316-6FAC81DA7266}"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B157203-8B41-4A04-981E-6C7A13C78F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31359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132B6B-5ADD-41AB-9EDB-0FE544C12C58}"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D8C442E-E3A0-4AB6-ADB9-29D98ED1715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63335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C15D57EC-C790-482F-908C-2EA66C88A177}"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A08A584-9104-4172-9FD5-9AD357475C6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55990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1560433D-BD01-4CEA-84DB-52636613F4C0}"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E0ACF27-40E2-49D3-8DB9-B17606EDD84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93216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3124C3E-411F-4290-B7A0-5BC622978141}"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1FFB2A0D-3911-419D-ADF0-73923D23EE4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06825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6D4C5FA3-A927-49D2-AA38-C2872F41ADCC}"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9894932B-EB1D-4986-932D-8E2A64AD12D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3113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7D917D0-A831-4EFE-894D-219C2F816098}" type="datetimeFigureOut">
              <a:rPr kumimoji="1" lang="ja-JP" altLang="en-US" smtClean="0"/>
              <a:t>2017/10/13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1160309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377F98A-1BEB-4062-BB43-9DB3FED2E019}"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F28BAD01-8956-4499-94A7-07A110314F4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08412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7FAACDA-D2D5-4930-BBDB-2C23A7B07092}"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1716BB1-2FF4-4073-B7DB-A628E30BD86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81950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54404A8-580C-4F32-93B6-FF047FB3244F}"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C7BD0F2-F8CB-44FE-8612-E374D40976B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19800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1685466-D08E-4FEA-8FE1-617D25E7FE4A}"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61C33EB-B530-48A9-980D-AE856F0699C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26447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5E95B9F-95D3-4F4F-864D-7C503DC6C8BC}"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F7FCE25-3FFD-4F47-8111-486E0C7C7BE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3087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7D917D0-A831-4EFE-894D-219C2F816098}" type="datetimeFigureOut">
              <a:rPr kumimoji="1" lang="ja-JP" altLang="en-US" smtClean="0"/>
              <a:t>2017/10/13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170011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7D917D0-A831-4EFE-894D-219C2F816098}" type="datetimeFigureOut">
              <a:rPr kumimoji="1" lang="ja-JP" altLang="en-US" smtClean="0"/>
              <a:t>2017/10/13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14645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D917D0-A831-4EFE-894D-219C2F816098}" type="datetimeFigureOut">
              <a:rPr kumimoji="1" lang="ja-JP" altLang="en-US" smtClean="0"/>
              <a:t>2017/10/13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73495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D917D0-A831-4EFE-894D-219C2F816098}" type="datetimeFigureOut">
              <a:rPr kumimoji="1" lang="ja-JP" altLang="en-US" smtClean="0"/>
              <a:t>2017/10/13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403968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D917D0-A831-4EFE-894D-219C2F816098}" type="datetimeFigureOut">
              <a:rPr kumimoji="1" lang="ja-JP" altLang="en-US" smtClean="0"/>
              <a:t>2017/10/13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249299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17D0-A831-4EFE-894D-219C2F816098}" type="datetimeFigureOut">
              <a:rPr kumimoji="1" lang="ja-JP" altLang="en-US" smtClean="0"/>
              <a:t>2017/10/13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70C13-10F9-47A3-B5C2-EA94E44E6168}" type="slidenum">
              <a:rPr kumimoji="1" lang="ja-JP" altLang="en-US" smtClean="0"/>
              <a:t>‹#›</a:t>
            </a:fld>
            <a:endParaRPr kumimoji="1" lang="ja-JP" altLang="en-US"/>
          </a:p>
        </p:txBody>
      </p:sp>
    </p:spTree>
    <p:extLst>
      <p:ext uri="{BB962C8B-B14F-4D97-AF65-F5344CB8AC3E}">
        <p14:creationId xmlns:p14="http://schemas.microsoft.com/office/powerpoint/2010/main" val="182658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4F321F1-1BE1-4051-955A-C7CFD6EEF32D}"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B7E5848-AC95-4267-8FE5-A7A94510AA1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81361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91AA0BF-2D10-4A4A-923D-A59CDDEAAB86}"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D36DB2B-9E63-4616-BFD6-F3DF45C8F2F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02774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4F321F1-1BE1-4051-955A-C7CFD6EEF32D}" type="datetimeFigureOut">
              <a:rPr lang="ja-JP" altLang="en-US">
                <a:solidFill>
                  <a:prstClr val="black">
                    <a:tint val="75000"/>
                  </a:prstClr>
                </a:solidFill>
              </a:rPr>
              <a:pPr>
                <a:defRPr/>
              </a:pPr>
              <a:t>2017/10/23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B7E5848-AC95-4267-8FE5-A7A94510AA1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538905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hyperlink" Target="mailto:swhoikushi@gmail.com" TargetMode="External"/><Relationship Id="rId1" Type="http://schemas.openxmlformats.org/officeDocument/2006/relationships/slideLayout" Target="../slideLayouts/slideLayout1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hk.or.jp/heart-net/tv/summary/2016-05/31.html" TargetMode="External"/><Relationship Id="rId2" Type="http://schemas.openxmlformats.org/officeDocument/2006/relationships/hyperlink" Target="https://youtu.be/wihDtJxv8L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channel/UCadlvEh63megVCEhDDqUWxQ" TargetMode="External"/><Relationship Id="rId2" Type="http://schemas.openxmlformats.org/officeDocument/2006/relationships/hyperlink" Target="https://www.facebook.com/littlebitkumamoto/" TargetMode="External"/><Relationship Id="rId1" Type="http://schemas.openxmlformats.org/officeDocument/2006/relationships/slideLayout" Target="../slideLayouts/slideLayout2.xml"/><Relationship Id="rId4" Type="http://schemas.openxmlformats.org/officeDocument/2006/relationships/hyperlink" Target="https://www.youtube.com/channel/UC4tMNoSDU98jJSvZwtSyaf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36513" y="44625"/>
            <a:ext cx="9180513" cy="1584175"/>
          </a:xfrm>
        </p:spPr>
        <p:txBody>
          <a:bodyPr/>
          <a:lstStyle/>
          <a:p>
            <a:pPr eaLnBrk="1" hangingPunct="1"/>
            <a:r>
              <a:rPr lang="ja-JP" altLang="en-US" sz="4000" dirty="0"/>
              <a:t>編集される発達障害啓発・理解の穽陥</a:t>
            </a:r>
            <a:r>
              <a:rPr lang="ja-JP" altLang="en-US" sz="4800" dirty="0"/>
              <a:t/>
            </a:r>
            <a:br>
              <a:rPr lang="ja-JP" altLang="en-US" sz="4800" dirty="0"/>
            </a:br>
            <a:r>
              <a:rPr lang="en-US" altLang="ja-JP" sz="2800" dirty="0" smtClean="0"/>
              <a:t>―</a:t>
            </a:r>
            <a:r>
              <a:rPr lang="ja-JP" altLang="en-US" sz="2800" dirty="0" smtClean="0"/>
              <a:t>当事者会</a:t>
            </a:r>
            <a:r>
              <a:rPr lang="ja-JP" altLang="en-US" sz="2800" dirty="0"/>
              <a:t>から見た熊本地震関連メディアを中心</a:t>
            </a:r>
            <a:r>
              <a:rPr lang="ja-JP" altLang="en-US" sz="2800" dirty="0" smtClean="0"/>
              <a:t>に</a:t>
            </a:r>
            <a:r>
              <a:rPr lang="en-US" altLang="ja-JP" sz="2800" dirty="0" smtClean="0"/>
              <a:t>―</a:t>
            </a:r>
            <a:br>
              <a:rPr lang="en-US" altLang="ja-JP" sz="2800" dirty="0" smtClean="0"/>
            </a:br>
            <a:r>
              <a:rPr lang="en-US" altLang="ja-JP" sz="2800" dirty="0" smtClean="0"/>
              <a:t>※</a:t>
            </a:r>
            <a:r>
              <a:rPr lang="ja-JP" altLang="en-US" sz="2800" dirty="0" smtClean="0"/>
              <a:t>熊本</a:t>
            </a:r>
            <a:r>
              <a:rPr lang="ja-JP" altLang="en-US" sz="2800" dirty="0"/>
              <a:t>地震</a:t>
            </a:r>
            <a:r>
              <a:rPr lang="ja-JP" altLang="en-US" sz="2800" dirty="0" smtClean="0"/>
              <a:t>に関する講演・研修依頼無料で引き受けます</a:t>
            </a:r>
            <a:endParaRPr lang="ja-JP" altLang="en-US" sz="3200" dirty="0" smtClean="0"/>
          </a:p>
        </p:txBody>
      </p:sp>
      <p:sp>
        <p:nvSpPr>
          <p:cNvPr id="3" name="サブタイトル 2"/>
          <p:cNvSpPr>
            <a:spLocks noGrp="1"/>
          </p:cNvSpPr>
          <p:nvPr>
            <p:ph type="subTitle" idx="1"/>
          </p:nvPr>
        </p:nvSpPr>
        <p:spPr>
          <a:xfrm>
            <a:off x="680220" y="3068960"/>
            <a:ext cx="8201025" cy="4608512"/>
          </a:xfrm>
        </p:spPr>
        <p:txBody>
          <a:bodyPr rtlCol="0">
            <a:normAutofit/>
          </a:bodyPr>
          <a:lstStyle/>
          <a:p>
            <a:pPr algn="r" eaLnBrk="1" fontAlgn="auto" hangingPunct="1">
              <a:spcAft>
                <a:spcPts val="0"/>
              </a:spcAft>
              <a:defRPr/>
            </a:pPr>
            <a:r>
              <a:rPr lang="ja-JP" altLang="en-US" sz="2800" dirty="0" smtClean="0">
                <a:solidFill>
                  <a:srgbClr val="002060"/>
                </a:solidFill>
              </a:rPr>
              <a:t>熊本県発達障害当事者会</a:t>
            </a:r>
            <a:r>
              <a:rPr lang="en-US" altLang="ja-JP" sz="2800" dirty="0" smtClean="0">
                <a:solidFill>
                  <a:srgbClr val="002060"/>
                </a:solidFill>
              </a:rPr>
              <a:t>Little bit</a:t>
            </a:r>
          </a:p>
          <a:p>
            <a:pPr algn="r" eaLnBrk="1" fontAlgn="auto" hangingPunct="1">
              <a:spcAft>
                <a:spcPts val="0"/>
              </a:spcAft>
              <a:defRPr/>
            </a:pPr>
            <a:r>
              <a:rPr lang="ja-JP" altLang="en-US" sz="2800" dirty="0" smtClean="0">
                <a:solidFill>
                  <a:schemeClr val="tx1"/>
                </a:solidFill>
              </a:rPr>
              <a:t>顧問　ソーシャルワーカー</a:t>
            </a:r>
            <a:endParaRPr lang="en-US" altLang="ja-JP" sz="2800" dirty="0" smtClean="0">
              <a:solidFill>
                <a:schemeClr val="tx1"/>
              </a:solidFill>
            </a:endParaRPr>
          </a:p>
          <a:p>
            <a:pPr algn="r" eaLnBrk="1" fontAlgn="auto" hangingPunct="1">
              <a:spcAft>
                <a:spcPts val="0"/>
              </a:spcAft>
              <a:defRPr/>
            </a:pPr>
            <a:r>
              <a:rPr lang="ja-JP" altLang="en-US" sz="2800" dirty="0">
                <a:solidFill>
                  <a:schemeClr val="tx1"/>
                </a:solidFill>
              </a:rPr>
              <a:t>立命館</a:t>
            </a:r>
            <a:r>
              <a:rPr lang="ja-JP" altLang="en-US" sz="2800" dirty="0" smtClean="0">
                <a:solidFill>
                  <a:schemeClr val="tx1"/>
                </a:solidFill>
              </a:rPr>
              <a:t>大学　衣笠総合研究機構</a:t>
            </a:r>
            <a:r>
              <a:rPr lang="ja-JP" altLang="en-US" sz="2800" dirty="0">
                <a:solidFill>
                  <a:schemeClr val="tx1"/>
                </a:solidFill>
              </a:rPr>
              <a:t>　</a:t>
            </a:r>
            <a:endParaRPr lang="en-US" altLang="ja-JP" sz="2800" dirty="0">
              <a:solidFill>
                <a:schemeClr val="tx1"/>
              </a:solidFill>
            </a:endParaRPr>
          </a:p>
          <a:p>
            <a:pPr algn="r" eaLnBrk="1" fontAlgn="auto" hangingPunct="1">
              <a:spcAft>
                <a:spcPts val="0"/>
              </a:spcAft>
              <a:defRPr/>
            </a:pPr>
            <a:r>
              <a:rPr lang="ja-JP" altLang="en-US" sz="2800" dirty="0" smtClean="0">
                <a:solidFill>
                  <a:schemeClr val="tx1"/>
                </a:solidFill>
              </a:rPr>
              <a:t>生存学</a:t>
            </a:r>
            <a:r>
              <a:rPr lang="ja-JP" altLang="en-US" sz="2800" dirty="0">
                <a:solidFill>
                  <a:schemeClr val="tx1"/>
                </a:solidFill>
              </a:rPr>
              <a:t>研究</a:t>
            </a:r>
            <a:r>
              <a:rPr lang="ja-JP" altLang="en-US" sz="2800" dirty="0" smtClean="0">
                <a:solidFill>
                  <a:schemeClr val="tx1"/>
                </a:solidFill>
              </a:rPr>
              <a:t>センター客員研究員</a:t>
            </a:r>
            <a:endParaRPr lang="en-US" altLang="ja-JP" sz="2800" dirty="0" smtClean="0">
              <a:solidFill>
                <a:schemeClr val="tx1"/>
              </a:solidFill>
            </a:endParaRPr>
          </a:p>
          <a:p>
            <a:pPr algn="r" eaLnBrk="1" fontAlgn="auto" hangingPunct="1">
              <a:spcAft>
                <a:spcPts val="0"/>
              </a:spcAft>
              <a:defRPr/>
            </a:pPr>
            <a:r>
              <a:rPr lang="ja-JP" altLang="en-US" sz="2800" dirty="0" smtClean="0">
                <a:solidFill>
                  <a:schemeClr val="tx1"/>
                </a:solidFill>
              </a:rPr>
              <a:t>　</a:t>
            </a:r>
            <a:endParaRPr lang="en-US" altLang="ja-JP" sz="2800" dirty="0" smtClean="0">
              <a:solidFill>
                <a:schemeClr val="tx1"/>
              </a:solidFill>
            </a:endParaRPr>
          </a:p>
          <a:p>
            <a:pPr algn="r" eaLnBrk="1" fontAlgn="auto" hangingPunct="1">
              <a:spcAft>
                <a:spcPts val="0"/>
              </a:spcAft>
              <a:defRPr/>
            </a:pPr>
            <a:r>
              <a:rPr lang="ja-JP" altLang="en-US" sz="4000" dirty="0" smtClean="0">
                <a:solidFill>
                  <a:schemeClr val="tx1"/>
                </a:solidFill>
              </a:rPr>
              <a:t>山田裕一</a:t>
            </a:r>
            <a:endParaRPr lang="en-US" altLang="ja-JP" sz="4000" dirty="0">
              <a:solidFill>
                <a:schemeClr val="tx1"/>
              </a:solidFill>
            </a:endParaRPr>
          </a:p>
          <a:p>
            <a:pPr algn="r" eaLnBrk="1" fontAlgn="auto" hangingPunct="1">
              <a:spcAft>
                <a:spcPts val="0"/>
              </a:spcAft>
              <a:defRPr/>
            </a:pPr>
            <a:r>
              <a:rPr lang="en-US" altLang="ja-JP" sz="2800" dirty="0">
                <a:solidFill>
                  <a:schemeClr val="tx1"/>
                </a:solidFill>
                <a:hlinkClick r:id="rId2"/>
              </a:rPr>
              <a:t>h</a:t>
            </a:r>
            <a:r>
              <a:rPr lang="en-US" altLang="ja-JP" sz="2800" dirty="0" smtClean="0">
                <a:solidFill>
                  <a:schemeClr val="tx1"/>
                </a:solidFill>
                <a:hlinkClick r:id="rId2"/>
              </a:rPr>
              <a:t>attatsu.yorimichi@gmail.com</a:t>
            </a:r>
            <a:r>
              <a:rPr lang="en-US" altLang="ja-JP" sz="2800" dirty="0" smtClean="0">
                <a:solidFill>
                  <a:schemeClr val="tx1"/>
                </a:solidFill>
              </a:rPr>
              <a:t> </a:t>
            </a:r>
            <a:r>
              <a:rPr lang="ja-JP" altLang="en-US" sz="2800" dirty="0" smtClean="0">
                <a:solidFill>
                  <a:schemeClr val="tx1"/>
                </a:solidFill>
              </a:rPr>
              <a:t>　℡</a:t>
            </a:r>
            <a:r>
              <a:rPr lang="en-US" altLang="ja-JP" sz="2800" dirty="0" smtClean="0">
                <a:solidFill>
                  <a:schemeClr val="tx1"/>
                </a:solidFill>
              </a:rPr>
              <a:t>090-4585-8859</a:t>
            </a:r>
          </a:p>
        </p:txBody>
      </p:sp>
      <p:pic>
        <p:nvPicPr>
          <p:cNvPr id="2052"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947" y="3284984"/>
            <a:ext cx="2548735" cy="253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388060" y="5724545"/>
            <a:ext cx="3026791" cy="584775"/>
          </a:xfrm>
          <a:prstGeom prst="rect">
            <a:avLst/>
          </a:prstGeom>
          <a:noFill/>
        </p:spPr>
        <p:txBody>
          <a:bodyPr wrap="none" rtlCol="0">
            <a:spAutoFit/>
          </a:bodyPr>
          <a:lstStyle/>
          <a:p>
            <a:pPr fontAlgn="base">
              <a:spcBef>
                <a:spcPct val="0"/>
              </a:spcBef>
              <a:spcAft>
                <a:spcPct val="0"/>
              </a:spcAft>
            </a:pPr>
            <a:r>
              <a:rPr lang="ja-JP" altLang="en-US" sz="1600" dirty="0">
                <a:solidFill>
                  <a:prstClr val="black"/>
                </a:solidFill>
                <a:latin typeface="HGP創英角ﾎﾟｯﾌﾟ体" panose="040B0A00000000000000" pitchFamily="50" charset="-128"/>
                <a:ea typeface="HGP創英角ﾎﾟｯﾌﾟ体" panose="040B0A00000000000000" pitchFamily="50" charset="-128"/>
              </a:rPr>
              <a:t>くまモン＆</a:t>
            </a:r>
            <a:endParaRPr lang="en-US" altLang="ja-JP" sz="1600" dirty="0">
              <a:solidFill>
                <a:prstClr val="black"/>
              </a:solidFill>
              <a:latin typeface="HGP創英角ﾎﾟｯﾌﾟ体" panose="040B0A00000000000000" pitchFamily="50" charset="-128"/>
              <a:ea typeface="HGP創英角ﾎﾟｯﾌﾟ体" panose="040B0A00000000000000" pitchFamily="50" charset="-128"/>
            </a:endParaRPr>
          </a:p>
          <a:p>
            <a:pPr fontAlgn="base">
              <a:spcBef>
                <a:spcPct val="0"/>
              </a:spcBef>
              <a:spcAft>
                <a:spcPct val="0"/>
              </a:spcAft>
            </a:pPr>
            <a:r>
              <a:rPr lang="ja-JP" altLang="en-US" sz="1600" dirty="0">
                <a:solidFill>
                  <a:prstClr val="black"/>
                </a:solidFill>
                <a:latin typeface="HGP創英角ﾎﾟｯﾌﾟ体" panose="040B0A00000000000000" pitchFamily="50" charset="-128"/>
                <a:ea typeface="HGP創英角ﾎﾟｯﾌﾟ体" panose="040B0A00000000000000" pitchFamily="50" charset="-128"/>
              </a:rPr>
              <a:t>イメージキャラクター「リルビくん」</a:t>
            </a:r>
            <a:endParaRPr lang="ja-JP" altLang="en-US" sz="1600" dirty="0">
              <a:solidFill>
                <a:prstClr val="black"/>
              </a:solidFill>
              <a:latin typeface="HGP創英角ﾎﾟｯﾌﾟ体" panose="040B0A00000000000000" pitchFamily="50" charset="-128"/>
              <a:ea typeface="HGP創英角ﾎﾟｯﾌﾟ体" panose="040B0A00000000000000" pitchFamily="50" charset="-128"/>
            </a:endParaRPr>
          </a:p>
        </p:txBody>
      </p:sp>
      <p:cxnSp>
        <p:nvCxnSpPr>
          <p:cNvPr id="6" name="直線コネクタ 5"/>
          <p:cNvCxnSpPr/>
          <p:nvPr/>
        </p:nvCxnSpPr>
        <p:spPr>
          <a:xfrm>
            <a:off x="388245" y="1916832"/>
            <a:ext cx="87849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46" y="1803934"/>
            <a:ext cx="1352207" cy="155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6106" y="1942907"/>
            <a:ext cx="4680520" cy="1414085"/>
          </a:xfrm>
          <a:prstGeom prst="rect">
            <a:avLst/>
          </a:prstGeom>
        </p:spPr>
      </p:pic>
      <p:sp>
        <p:nvSpPr>
          <p:cNvPr id="10" name="テキスト ボックス 9"/>
          <p:cNvSpPr txBox="1"/>
          <p:nvPr/>
        </p:nvSpPr>
        <p:spPr>
          <a:xfrm>
            <a:off x="6175882" y="1899989"/>
            <a:ext cx="2919288" cy="1384995"/>
          </a:xfrm>
          <a:prstGeom prst="rect">
            <a:avLst/>
          </a:prstGeom>
          <a:noFill/>
        </p:spPr>
        <p:txBody>
          <a:bodyPr wrap="square" rtlCol="0">
            <a:spAutoFit/>
          </a:bodyPr>
          <a:lstStyle/>
          <a:p>
            <a:pPr fontAlgn="base">
              <a:spcBef>
                <a:spcPct val="0"/>
              </a:spcBef>
              <a:spcAft>
                <a:spcPct val="0"/>
              </a:spcAft>
            </a:pPr>
            <a:r>
              <a:rPr lang="ja-JP" altLang="en-US" sz="2800" dirty="0">
                <a:solidFill>
                  <a:prstClr val="black"/>
                </a:solidFill>
                <a:latin typeface="HGP創英角ﾎﾟｯﾌﾟ体" panose="040B0A00000000000000" pitchFamily="50" charset="-128"/>
                <a:ea typeface="HGP創英角ﾎﾟｯﾌﾟ体" panose="040B0A00000000000000" pitchFamily="50" charset="-128"/>
              </a:rPr>
              <a:t>障害児者</a:t>
            </a:r>
            <a:endParaRPr lang="en-US" altLang="ja-JP" sz="2800" dirty="0" smtClean="0">
              <a:solidFill>
                <a:prstClr val="black"/>
              </a:solidFill>
              <a:latin typeface="HGP創英角ﾎﾟｯﾌﾟ体" panose="040B0A00000000000000" pitchFamily="50" charset="-128"/>
              <a:ea typeface="HGP創英角ﾎﾟｯﾌﾟ体" panose="040B0A00000000000000" pitchFamily="50" charset="-128"/>
            </a:endParaRPr>
          </a:p>
          <a:p>
            <a:pPr fontAlgn="base">
              <a:spcBef>
                <a:spcPct val="0"/>
              </a:spcBef>
              <a:spcAft>
                <a:spcPct val="0"/>
              </a:spcAft>
            </a:pPr>
            <a:r>
              <a:rPr lang="ja-JP" altLang="en-US" sz="2800" dirty="0" smtClean="0">
                <a:solidFill>
                  <a:prstClr val="black"/>
                </a:solidFill>
                <a:latin typeface="HGP創英角ﾎﾟｯﾌﾟ体" panose="040B0A00000000000000" pitchFamily="50" charset="-128"/>
                <a:ea typeface="HGP創英角ﾎﾟｯﾌﾟ体" panose="040B0A00000000000000" pitchFamily="50" charset="-128"/>
              </a:rPr>
              <a:t>相談支援事業所</a:t>
            </a:r>
            <a:endParaRPr lang="en-US" altLang="ja-JP" sz="2800" dirty="0" smtClean="0">
              <a:solidFill>
                <a:prstClr val="black"/>
              </a:solidFill>
              <a:latin typeface="HGP創英角ﾎﾟｯﾌﾟ体" panose="040B0A00000000000000" pitchFamily="50" charset="-128"/>
              <a:ea typeface="HGP創英角ﾎﾟｯﾌﾟ体" panose="040B0A00000000000000" pitchFamily="50" charset="-128"/>
            </a:endParaRPr>
          </a:p>
          <a:p>
            <a:pPr fontAlgn="base">
              <a:spcBef>
                <a:spcPct val="0"/>
              </a:spcBef>
              <a:spcAft>
                <a:spcPct val="0"/>
              </a:spcAft>
            </a:pPr>
            <a:r>
              <a:rPr lang="ja-JP" altLang="en-US" sz="2800" dirty="0">
                <a:solidFill>
                  <a:prstClr val="black"/>
                </a:solidFill>
                <a:latin typeface="HGP創英角ﾎﾟｯﾌﾟ体" panose="040B0A00000000000000" pitchFamily="50" charset="-128"/>
                <a:ea typeface="HGP創英角ﾎﾟｯﾌﾟ体" panose="040B0A00000000000000" pitchFamily="50" charset="-128"/>
              </a:rPr>
              <a:t>相談</a:t>
            </a:r>
            <a:r>
              <a:rPr lang="ja-JP" altLang="en-US" sz="2800" dirty="0" smtClean="0">
                <a:solidFill>
                  <a:prstClr val="black"/>
                </a:solidFill>
                <a:latin typeface="HGP創英角ﾎﾟｯﾌﾟ体" panose="040B0A00000000000000" pitchFamily="50" charset="-128"/>
                <a:ea typeface="HGP創英角ﾎﾟｯﾌﾟ体" panose="040B0A00000000000000" pitchFamily="50" charset="-128"/>
              </a:rPr>
              <a:t>支援専門員</a:t>
            </a:r>
            <a:endParaRPr lang="en-US" altLang="ja-JP" sz="2800" dirty="0" smtClean="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5277" y="3920947"/>
            <a:ext cx="679147" cy="1262640"/>
          </a:xfrm>
          <a:prstGeom prst="rect">
            <a:avLst/>
          </a:prstGeom>
        </p:spPr>
      </p:pic>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5277" y="5211458"/>
            <a:ext cx="3780427" cy="620226"/>
          </a:xfrm>
          <a:prstGeom prst="rect">
            <a:avLst/>
          </a:prstGeom>
        </p:spPr>
      </p:pic>
    </p:spTree>
    <p:extLst>
      <p:ext uri="{BB962C8B-B14F-4D97-AF65-F5344CB8AC3E}">
        <p14:creationId xmlns:p14="http://schemas.microsoft.com/office/powerpoint/2010/main" val="1721757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9816"/>
            <a:ext cx="8229600" cy="1143000"/>
          </a:xfrm>
        </p:spPr>
        <p:txBody>
          <a:bodyPr/>
          <a:lstStyle/>
          <a:p>
            <a:r>
              <a:rPr kumimoji="1" lang="ja-JP" altLang="en-US" dirty="0" smtClean="0"/>
              <a:t>熊本地震における発達障害者</a:t>
            </a:r>
            <a:endParaRPr kumimoji="1" lang="ja-JP" altLang="en-US" dirty="0"/>
          </a:p>
        </p:txBody>
      </p:sp>
      <p:sp>
        <p:nvSpPr>
          <p:cNvPr id="3" name="コンテンツ プレースホルダー 2"/>
          <p:cNvSpPr>
            <a:spLocks noGrp="1"/>
          </p:cNvSpPr>
          <p:nvPr>
            <p:ph idx="1"/>
          </p:nvPr>
        </p:nvSpPr>
        <p:spPr>
          <a:xfrm>
            <a:off x="457200" y="1711349"/>
            <a:ext cx="8229600" cy="4525963"/>
          </a:xfrm>
        </p:spPr>
        <p:txBody>
          <a:bodyPr/>
          <a:lstStyle/>
          <a:p>
            <a:r>
              <a:rPr lang="ja-JP" altLang="en-US" dirty="0"/>
              <a:t>１</a:t>
            </a:r>
            <a:r>
              <a:rPr lang="ja-JP" altLang="en-US" dirty="0" smtClean="0"/>
              <a:t>．</a:t>
            </a:r>
            <a:r>
              <a:rPr lang="ja-JP" altLang="en-US" dirty="0"/>
              <a:t>支援</a:t>
            </a:r>
            <a:r>
              <a:rPr lang="ja-JP" altLang="en-US" dirty="0" smtClean="0"/>
              <a:t>の必要性把握の難しさ</a:t>
            </a:r>
            <a:endParaRPr lang="en-US" altLang="ja-JP" dirty="0" smtClean="0"/>
          </a:p>
          <a:p>
            <a:pPr lvl="1"/>
            <a:r>
              <a:rPr lang="ja-JP" altLang="en-US" dirty="0" smtClean="0"/>
              <a:t>「</a:t>
            </a:r>
            <a:r>
              <a:rPr lang="ja-JP" altLang="en-US" dirty="0"/>
              <a:t>感覚過敏」「情報の適切な取得」「コミュニケーションエラー」「ルーティン維持の困難性」</a:t>
            </a:r>
            <a:r>
              <a:rPr lang="ja-JP" altLang="en-US" dirty="0" smtClean="0"/>
              <a:t>等</a:t>
            </a:r>
            <a:endParaRPr lang="en-US" altLang="ja-JP" dirty="0"/>
          </a:p>
          <a:p>
            <a:pPr lvl="1"/>
            <a:r>
              <a:rPr lang="ja-JP" altLang="en-US" dirty="0" smtClean="0"/>
              <a:t>深刻</a:t>
            </a:r>
            <a:r>
              <a:rPr lang="ja-JP" altLang="en-US" dirty="0"/>
              <a:t>な問題と認識されにくく</a:t>
            </a:r>
            <a:r>
              <a:rPr lang="ja-JP" altLang="en-US" dirty="0" smtClean="0"/>
              <a:t>、共感</a:t>
            </a:r>
            <a:r>
              <a:rPr lang="ja-JP" altLang="en-US" dirty="0"/>
              <a:t>されにくい。</a:t>
            </a:r>
          </a:p>
          <a:p>
            <a:r>
              <a:rPr lang="ja-JP" altLang="en-US" dirty="0"/>
              <a:t>２．相談支援専門員等は担当利用者の安否確認にも数か月を要するような</a:t>
            </a:r>
            <a:r>
              <a:rPr lang="ja-JP" altLang="en-US" dirty="0" smtClean="0"/>
              <a:t>状況</a:t>
            </a:r>
            <a:endParaRPr lang="en-US" altLang="ja-JP" dirty="0" smtClean="0"/>
          </a:p>
          <a:p>
            <a:pPr lvl="1"/>
            <a:r>
              <a:rPr lang="ja-JP" altLang="en-US" dirty="0" smtClean="0"/>
              <a:t>福祉</a:t>
            </a:r>
            <a:r>
              <a:rPr lang="ja-JP" altLang="en-US" dirty="0"/>
              <a:t>サービス等を普段から利用していない当事者の相談する場所が更にない。</a:t>
            </a:r>
          </a:p>
          <a:p>
            <a:r>
              <a:rPr lang="ja-JP" altLang="en-US" dirty="0"/>
              <a:t>３</a:t>
            </a:r>
            <a:r>
              <a:rPr lang="ja-JP" altLang="en-US" dirty="0" smtClean="0"/>
              <a:t>．大きなストレスでも自覚しにくい</a:t>
            </a:r>
            <a:endParaRPr lang="en-US" altLang="ja-JP" dirty="0" smtClean="0"/>
          </a:p>
          <a:p>
            <a:pPr lvl="1"/>
            <a:r>
              <a:rPr lang="ja-JP" altLang="en-US" dirty="0" smtClean="0"/>
              <a:t>いきなり</a:t>
            </a:r>
            <a:r>
              <a:rPr lang="ja-JP" altLang="en-US" dirty="0"/>
              <a:t>倒れてしまうことも少なくない。</a:t>
            </a:r>
          </a:p>
          <a:p>
            <a:endParaRPr kumimoji="1" lang="ja-JP" altLang="en-US" dirty="0"/>
          </a:p>
        </p:txBody>
      </p:sp>
      <p:sp>
        <p:nvSpPr>
          <p:cNvPr id="5" name="テキスト ボックス 4"/>
          <p:cNvSpPr txBox="1"/>
          <p:nvPr/>
        </p:nvSpPr>
        <p:spPr>
          <a:xfrm>
            <a:off x="107950" y="128826"/>
            <a:ext cx="9036050" cy="707886"/>
          </a:xfrm>
          <a:prstGeom prst="rect">
            <a:avLst/>
          </a:prstGeom>
          <a:noFill/>
        </p:spPr>
        <p:txBody>
          <a:bodyPr wrap="square" rtlCol="0">
            <a:spAutoFit/>
          </a:bodyPr>
          <a:lstStyle/>
          <a:p>
            <a:pPr fontAlgn="base">
              <a:spcBef>
                <a:spcPct val="0"/>
              </a:spcBef>
              <a:spcAft>
                <a:spcPct val="0"/>
              </a:spcAft>
            </a:pP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山田（</a:t>
            </a:r>
            <a:r>
              <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rPr>
              <a:t>2016</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）合理的配慮の</a:t>
            </a: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再検討</a:t>
            </a:r>
            <a:r>
              <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熊本地震における発達障害当事者の苦悩と</a:t>
            </a:r>
            <a:b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b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社会的排除の構造から考える</a:t>
            </a:r>
            <a:r>
              <a:rPr lang="en-US" altLang="ja-JP" sz="2000" dirty="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　障害学会発表</a:t>
            </a:r>
            <a:endPar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62546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57808"/>
            <a:ext cx="8229600" cy="1143000"/>
          </a:xfrm>
        </p:spPr>
        <p:txBody>
          <a:bodyPr/>
          <a:lstStyle/>
          <a:p>
            <a:r>
              <a:rPr kumimoji="1" lang="ja-JP" altLang="en-US" dirty="0" smtClean="0"/>
              <a:t>障害者相談支援専門員の限界</a:t>
            </a:r>
            <a:endParaRPr kumimoji="1" lang="ja-JP" altLang="en-US" dirty="0"/>
          </a:p>
        </p:txBody>
      </p:sp>
      <p:sp>
        <p:nvSpPr>
          <p:cNvPr id="3" name="コンテンツ プレースホルダ 2"/>
          <p:cNvSpPr>
            <a:spLocks noGrp="1"/>
          </p:cNvSpPr>
          <p:nvPr>
            <p:ph idx="1"/>
          </p:nvPr>
        </p:nvSpPr>
        <p:spPr>
          <a:xfrm>
            <a:off x="214282" y="1495325"/>
            <a:ext cx="8715436" cy="4525963"/>
          </a:xfrm>
        </p:spPr>
        <p:txBody>
          <a:bodyPr/>
          <a:lstStyle/>
          <a:p>
            <a:r>
              <a:rPr lang="ja-JP" altLang="en-US" dirty="0" smtClean="0"/>
              <a:t>事業所の利用者さえも安否確認が中々できず</a:t>
            </a:r>
            <a:endParaRPr lang="en-US" altLang="ja-JP" dirty="0" smtClean="0"/>
          </a:p>
          <a:p>
            <a:pPr lvl="1"/>
            <a:r>
              <a:rPr lang="ja-JP" altLang="en-US" dirty="0" smtClean="0"/>
              <a:t>福祉サービスを利用していない人は更に後回し</a:t>
            </a:r>
            <a:endParaRPr lang="en-US" altLang="ja-JP" dirty="0" smtClean="0"/>
          </a:p>
          <a:p>
            <a:pPr lvl="1"/>
            <a:r>
              <a:rPr lang="ja-JP" altLang="en-US" dirty="0" smtClean="0"/>
              <a:t>全国から集まったが、それでも数か月かかる</a:t>
            </a:r>
            <a:endParaRPr lang="en-US" altLang="ja-JP" dirty="0" smtClean="0"/>
          </a:p>
          <a:p>
            <a:r>
              <a:rPr lang="ja-JP" altLang="en-US" dirty="0" smtClean="0"/>
              <a:t>後に「障害者手帳の所持者」も安否確認</a:t>
            </a:r>
            <a:endParaRPr lang="en-US" altLang="ja-JP" dirty="0" smtClean="0"/>
          </a:p>
          <a:p>
            <a:pPr lvl="1"/>
            <a:r>
              <a:rPr lang="ja-JP" altLang="en-US" dirty="0" smtClean="0"/>
              <a:t>障害者手帳を持っていない発達障害者</a:t>
            </a:r>
            <a:endParaRPr lang="en-US" altLang="ja-JP" dirty="0" smtClean="0"/>
          </a:p>
          <a:p>
            <a:r>
              <a:rPr lang="ja-JP" altLang="en-US" dirty="0" smtClean="0"/>
              <a:t>「困ったことはないですか？」「相談してください」</a:t>
            </a:r>
            <a:endParaRPr lang="en-US" altLang="ja-JP" dirty="0" smtClean="0"/>
          </a:p>
          <a:p>
            <a:pPr lvl="1"/>
            <a:r>
              <a:rPr lang="ja-JP" altLang="en-US" dirty="0" smtClean="0"/>
              <a:t>何を相談すべきか分からない</a:t>
            </a:r>
            <a:endParaRPr lang="en-US" altLang="ja-JP" dirty="0" smtClean="0"/>
          </a:p>
          <a:p>
            <a:pPr lvl="1"/>
            <a:r>
              <a:rPr lang="ja-JP" altLang="en-US" dirty="0" smtClean="0"/>
              <a:t>何に困っているか分からない</a:t>
            </a:r>
            <a:endParaRPr lang="en-US" altLang="ja-JP" dirty="0" smtClean="0"/>
          </a:p>
          <a:p>
            <a:pPr lvl="1"/>
            <a:r>
              <a:rPr lang="ja-JP" altLang="en-US" dirty="0"/>
              <a:t>困っていること</a:t>
            </a:r>
            <a:r>
              <a:rPr lang="ja-JP" altLang="en-US" dirty="0" smtClean="0"/>
              <a:t>を整理して伝えられない</a:t>
            </a:r>
            <a:endParaRPr lang="en-US" altLang="ja-JP" dirty="0" smtClean="0"/>
          </a:p>
          <a:p>
            <a:pPr lvl="1"/>
            <a:r>
              <a:rPr lang="ja-JP" altLang="en-US" dirty="0" smtClean="0"/>
              <a:t>相談内容を否定されないか不安</a:t>
            </a:r>
            <a:endParaRPr lang="en-US" altLang="ja-JP" dirty="0" smtClean="0"/>
          </a:p>
          <a:p>
            <a:endParaRPr lang="en-US" altLang="ja-JP" dirty="0" smtClean="0"/>
          </a:p>
          <a:p>
            <a:pPr lvl="1"/>
            <a:endParaRPr lang="en-US" altLang="ja-JP" dirty="0" smtClean="0"/>
          </a:p>
          <a:p>
            <a:endParaRPr kumimoji="1" lang="ja-JP" altLang="en-US" dirty="0"/>
          </a:p>
        </p:txBody>
      </p:sp>
      <p:sp>
        <p:nvSpPr>
          <p:cNvPr id="4" name="四角形吹き出し 3"/>
          <p:cNvSpPr/>
          <p:nvPr/>
        </p:nvSpPr>
        <p:spPr>
          <a:xfrm>
            <a:off x="5436096" y="4869160"/>
            <a:ext cx="3600400" cy="864096"/>
          </a:xfrm>
          <a:prstGeom prst="wedgeRectCallout">
            <a:avLst>
              <a:gd name="adj1" fmla="val -44995"/>
              <a:gd name="adj2" fmla="val 994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2400" dirty="0">
                <a:solidFill>
                  <a:prstClr val="black"/>
                </a:solidFill>
              </a:rPr>
              <a:t>発達障害当事者会ﾘﾙﾋﾞｯﾄ</a:t>
            </a:r>
            <a:endParaRPr lang="en-US" altLang="ja-JP" sz="2400" dirty="0">
              <a:solidFill>
                <a:prstClr val="black"/>
              </a:solidFill>
            </a:endParaRPr>
          </a:p>
          <a:p>
            <a:pPr algn="ctr" fontAlgn="base">
              <a:spcBef>
                <a:spcPct val="0"/>
              </a:spcBef>
              <a:spcAft>
                <a:spcPct val="0"/>
              </a:spcAft>
            </a:pPr>
            <a:r>
              <a:rPr lang="ja-JP" altLang="en-US" sz="2400" dirty="0">
                <a:solidFill>
                  <a:prstClr val="black"/>
                </a:solidFill>
              </a:rPr>
              <a:t>があったからこそ把握</a:t>
            </a:r>
            <a:endParaRPr lang="en-US" altLang="ja-JP" sz="2400" dirty="0">
              <a:solidFill>
                <a:prstClr val="black"/>
              </a:solidFill>
            </a:endParaRPr>
          </a:p>
        </p:txBody>
      </p:sp>
      <p:sp>
        <p:nvSpPr>
          <p:cNvPr id="6" name="テキスト ボックス 5"/>
          <p:cNvSpPr txBox="1"/>
          <p:nvPr/>
        </p:nvSpPr>
        <p:spPr>
          <a:xfrm>
            <a:off x="107950" y="128826"/>
            <a:ext cx="9036050" cy="707886"/>
          </a:xfrm>
          <a:prstGeom prst="rect">
            <a:avLst/>
          </a:prstGeom>
          <a:noFill/>
        </p:spPr>
        <p:txBody>
          <a:bodyPr wrap="square" rtlCol="0">
            <a:spAutoFit/>
          </a:bodyPr>
          <a:lstStyle/>
          <a:p>
            <a:pPr fontAlgn="base">
              <a:spcBef>
                <a:spcPct val="0"/>
              </a:spcBef>
              <a:spcAft>
                <a:spcPct val="0"/>
              </a:spcAft>
            </a:pP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山田（</a:t>
            </a:r>
            <a:r>
              <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rPr>
              <a:t>2016</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）合理的配慮の</a:t>
            </a: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再検討</a:t>
            </a:r>
            <a:r>
              <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熊本地震における発達障害当事者の苦悩と</a:t>
            </a:r>
            <a:b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b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社会的排除の構造から考える</a:t>
            </a:r>
            <a:r>
              <a:rPr lang="en-US" altLang="ja-JP" sz="2000" dirty="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　障害学会発表</a:t>
            </a:r>
            <a:endPar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992037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036496" cy="1143000"/>
          </a:xfrm>
        </p:spPr>
        <p:txBody>
          <a:bodyPr/>
          <a:lstStyle/>
          <a:p>
            <a:r>
              <a:rPr kumimoji="1" lang="ja-JP" altLang="en-US" dirty="0" smtClean="0"/>
              <a:t>オーラルソニック社（民間）による支援</a:t>
            </a:r>
            <a:endParaRPr kumimoji="1" lang="ja-JP" altLang="en-US" dirty="0"/>
          </a:p>
        </p:txBody>
      </p:sp>
      <p:sp>
        <p:nvSpPr>
          <p:cNvPr id="3" name="コンテンツ プレースホルダー 2"/>
          <p:cNvSpPr>
            <a:spLocks noGrp="1"/>
          </p:cNvSpPr>
          <p:nvPr>
            <p:ph idx="1"/>
          </p:nvPr>
        </p:nvSpPr>
        <p:spPr>
          <a:xfrm>
            <a:off x="467544" y="1196752"/>
            <a:ext cx="8229600" cy="5400600"/>
          </a:xfrm>
        </p:spPr>
        <p:txBody>
          <a:bodyPr/>
          <a:lstStyle/>
          <a:p>
            <a:r>
              <a:rPr lang="ja-JP" altLang="en-US" dirty="0"/>
              <a:t>特定</a:t>
            </a:r>
            <a:r>
              <a:rPr lang="ja-JP" altLang="en-US" dirty="0" smtClean="0"/>
              <a:t>の音域をカットするパネルの無償提供</a:t>
            </a:r>
            <a:endParaRPr lang="en-US" altLang="ja-JP" dirty="0" smtClean="0"/>
          </a:p>
          <a:p>
            <a:endParaRPr lang="en-US" altLang="ja-JP" dirty="0"/>
          </a:p>
          <a:p>
            <a:endParaRPr lang="en-US" altLang="ja-JP" dirty="0" smtClean="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smtClean="0"/>
              <a:t>「気分が落ち着く」「嫌な音だけがカットされる」</a:t>
            </a:r>
            <a:endParaRPr lang="en-US" altLang="ja-JP" dirty="0" smtClean="0"/>
          </a:p>
          <a:p>
            <a:pPr marL="0" indent="0">
              <a:buNone/>
            </a:pPr>
            <a:r>
              <a:rPr lang="ja-JP" altLang="en-US" dirty="0" smtClean="0"/>
              <a:t>「ずっと入っていたい」（当事者の声）</a:t>
            </a:r>
            <a:endParaRPr lang="en-US" altLang="ja-JP" dirty="0" smtClean="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872898"/>
            <a:ext cx="3891548" cy="291866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204864"/>
            <a:ext cx="4104456" cy="3078342"/>
          </a:xfrm>
          <a:prstGeom prst="rect">
            <a:avLst/>
          </a:prstGeom>
        </p:spPr>
      </p:pic>
    </p:spTree>
    <p:extLst>
      <p:ext uri="{BB962C8B-B14F-4D97-AF65-F5344CB8AC3E}">
        <p14:creationId xmlns:p14="http://schemas.microsoft.com/office/powerpoint/2010/main" val="3468783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新聞各紙の報道状況</a:t>
            </a:r>
            <a:r>
              <a:rPr kumimoji="1" lang="en-US" altLang="ja-JP" dirty="0" smtClean="0"/>
              <a:t/>
            </a:r>
            <a:br>
              <a:rPr kumimoji="1" lang="en-US" altLang="ja-JP" dirty="0" smtClean="0"/>
            </a:br>
            <a:r>
              <a:rPr lang="ja-JP" altLang="en-US" dirty="0" smtClean="0"/>
              <a:t>（キーワード検索結果）</a:t>
            </a:r>
            <a:endParaRPr kumimoji="1" lang="ja-JP" altLang="en-US" dirty="0"/>
          </a:p>
        </p:txBody>
      </p:sp>
      <p:sp>
        <p:nvSpPr>
          <p:cNvPr id="6" name="コンテンツ プレースホルダー 5"/>
          <p:cNvSpPr>
            <a:spLocks noGrp="1"/>
          </p:cNvSpPr>
          <p:nvPr>
            <p:ph idx="1"/>
          </p:nvPr>
        </p:nvSpPr>
        <p:spPr>
          <a:xfrm>
            <a:off x="457200" y="1600201"/>
            <a:ext cx="8229600" cy="2692896"/>
          </a:xfrm>
        </p:spPr>
        <p:txBody>
          <a:bodyPr/>
          <a:lstStyle/>
          <a:p>
            <a:r>
              <a:rPr kumimoji="1" lang="ja-JP" altLang="en-US" dirty="0" smtClean="0"/>
              <a:t>新聞各紙の記事検索で（読売、朝日、毎日、西日本、熊本日日）キーワード検索</a:t>
            </a:r>
            <a:endParaRPr kumimoji="1" lang="en-US" altLang="ja-JP" dirty="0" smtClean="0"/>
          </a:p>
          <a:p>
            <a:pPr lvl="1"/>
            <a:r>
              <a:rPr lang="ja-JP" altLang="en-US" dirty="0"/>
              <a:t>①</a:t>
            </a:r>
            <a:r>
              <a:rPr lang="ja-JP" altLang="en-US" dirty="0" smtClean="0"/>
              <a:t>熊本地震</a:t>
            </a:r>
            <a:r>
              <a:rPr lang="en-US" altLang="ja-JP" dirty="0" smtClean="0"/>
              <a:t>AND</a:t>
            </a:r>
            <a:r>
              <a:rPr lang="ja-JP" altLang="en-US" dirty="0" smtClean="0"/>
              <a:t>障害者 ②熊本地震</a:t>
            </a:r>
            <a:r>
              <a:rPr lang="en-US" altLang="ja-JP" dirty="0" smtClean="0"/>
              <a:t>AND</a:t>
            </a:r>
            <a:r>
              <a:rPr lang="ja-JP" altLang="en-US" dirty="0" smtClean="0"/>
              <a:t>（発達障害</a:t>
            </a:r>
            <a:r>
              <a:rPr lang="en-US" altLang="ja-JP" dirty="0" smtClean="0"/>
              <a:t>OR</a:t>
            </a:r>
            <a:r>
              <a:rPr lang="ja-JP" altLang="en-US" dirty="0" smtClean="0"/>
              <a:t>自閉症</a:t>
            </a:r>
            <a:r>
              <a:rPr lang="en-US" altLang="ja-JP" dirty="0" smtClean="0"/>
              <a:t>OR ADHD OR</a:t>
            </a:r>
            <a:r>
              <a:rPr lang="ja-JP" altLang="en-US" dirty="0" smtClean="0"/>
              <a:t>アスペルガー）</a:t>
            </a:r>
            <a:endParaRPr lang="en-US" altLang="ja-JP" dirty="0" smtClean="0"/>
          </a:p>
        </p:txBody>
      </p:sp>
      <p:sp>
        <p:nvSpPr>
          <p:cNvPr id="10" name="正方形/長方形 9"/>
          <p:cNvSpPr/>
          <p:nvPr/>
        </p:nvSpPr>
        <p:spPr>
          <a:xfrm>
            <a:off x="514602" y="3645024"/>
            <a:ext cx="81369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①障害者に関する記事　</a:t>
            </a:r>
            <a:r>
              <a:rPr lang="en-US" altLang="ja-JP" sz="3200" dirty="0" smtClean="0"/>
              <a:t>20</a:t>
            </a:r>
            <a:r>
              <a:rPr lang="ja-JP" altLang="en-US" sz="3200" dirty="0" smtClean="0"/>
              <a:t>～</a:t>
            </a:r>
            <a:r>
              <a:rPr lang="en-US" altLang="ja-JP" sz="3200" dirty="0"/>
              <a:t>5</a:t>
            </a:r>
            <a:r>
              <a:rPr lang="en-US" altLang="ja-JP" sz="3200" dirty="0" smtClean="0"/>
              <a:t>0</a:t>
            </a:r>
            <a:r>
              <a:rPr lang="ja-JP" altLang="en-US" sz="3200" dirty="0" smtClean="0"/>
              <a:t>件程度</a:t>
            </a:r>
            <a:endParaRPr lang="en-US" altLang="ja-JP" sz="3200" dirty="0" smtClean="0"/>
          </a:p>
          <a:p>
            <a:pPr algn="ctr"/>
            <a:r>
              <a:rPr lang="ja-JP" altLang="en-US" sz="3200" dirty="0" smtClean="0"/>
              <a:t>②発達障害に関する記事　</a:t>
            </a:r>
            <a:r>
              <a:rPr lang="ja-JP" altLang="en-US" sz="3200" dirty="0"/>
              <a:t>十</a:t>
            </a:r>
            <a:r>
              <a:rPr lang="ja-JP" altLang="en-US" sz="3200" dirty="0" smtClean="0"/>
              <a:t>数件程度</a:t>
            </a:r>
            <a:endParaRPr lang="en-US" altLang="ja-JP" sz="3200" dirty="0" smtClean="0"/>
          </a:p>
        </p:txBody>
      </p:sp>
      <p:sp>
        <p:nvSpPr>
          <p:cNvPr id="11" name="正方形/長方形 10"/>
          <p:cNvSpPr/>
          <p:nvPr/>
        </p:nvSpPr>
        <p:spPr>
          <a:xfrm>
            <a:off x="514601" y="5301208"/>
            <a:ext cx="8514333" cy="61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当事者や家族の状況を伝えた記事　　件</a:t>
            </a:r>
            <a:endParaRPr lang="en-US" altLang="ja-JP" sz="3200" dirty="0" smtClean="0"/>
          </a:p>
        </p:txBody>
      </p:sp>
    </p:spTree>
    <p:extLst>
      <p:ext uri="{BB962C8B-B14F-4D97-AF65-F5344CB8AC3E}">
        <p14:creationId xmlns:p14="http://schemas.microsoft.com/office/powerpoint/2010/main" val="384426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大人の発達障害当事者の状況・声を</a:t>
            </a:r>
            <a:r>
              <a:rPr kumimoji="1" lang="en-US" altLang="ja-JP" dirty="0" smtClean="0"/>
              <a:t/>
            </a:r>
            <a:br>
              <a:rPr kumimoji="1" lang="en-US" altLang="ja-JP" dirty="0" smtClean="0"/>
            </a:br>
            <a:r>
              <a:rPr kumimoji="1" lang="ja-JP" altLang="en-US" dirty="0" smtClean="0"/>
              <a:t>伝えた記事</a:t>
            </a:r>
            <a:endParaRPr kumimoji="1" lang="ja-JP" altLang="en-US" dirty="0"/>
          </a:p>
        </p:txBody>
      </p:sp>
      <p:sp>
        <p:nvSpPr>
          <p:cNvPr id="3" name="コンテンツ プレースホルダー 2"/>
          <p:cNvSpPr>
            <a:spLocks noGrp="1"/>
          </p:cNvSpPr>
          <p:nvPr>
            <p:ph idx="1"/>
          </p:nvPr>
        </p:nvSpPr>
        <p:spPr>
          <a:xfrm>
            <a:off x="251520" y="1600200"/>
            <a:ext cx="8435280" cy="4997152"/>
          </a:xfrm>
        </p:spPr>
        <p:txBody>
          <a:bodyPr>
            <a:normAutofit lnSpcReduction="10000"/>
          </a:bodyPr>
          <a:lstStyle/>
          <a:p>
            <a:r>
              <a:rPr kumimoji="1" lang="ja-JP" altLang="en-US" dirty="0" smtClean="0"/>
              <a:t>状況＝震災時の具体的な困りごとや事例を伝えている記事</a:t>
            </a:r>
            <a:endParaRPr kumimoji="1" lang="en-US" altLang="ja-JP" dirty="0" smtClean="0"/>
          </a:p>
          <a:p>
            <a:r>
              <a:rPr lang="ja-JP" altLang="en-US" dirty="0" smtClean="0"/>
              <a:t>東日本大震災</a:t>
            </a:r>
            <a:endParaRPr lang="en-US" altLang="ja-JP" dirty="0" smtClean="0"/>
          </a:p>
          <a:p>
            <a:pPr lvl="1"/>
            <a:r>
              <a:rPr lang="ja-JP" altLang="en-US" dirty="0" smtClean="0"/>
              <a:t>発達障害の本人の声を掲載したものは見当たらず</a:t>
            </a:r>
            <a:endParaRPr lang="en-US" altLang="ja-JP" dirty="0" smtClean="0"/>
          </a:p>
          <a:p>
            <a:pPr lvl="1"/>
            <a:r>
              <a:rPr lang="ja-JP" altLang="en-US" dirty="0" smtClean="0"/>
              <a:t>子どもの発達障害に関する記事のみ</a:t>
            </a:r>
            <a:endParaRPr lang="en-US" altLang="ja-JP" dirty="0" smtClean="0"/>
          </a:p>
          <a:p>
            <a:r>
              <a:rPr lang="ja-JP" altLang="en-US" dirty="0"/>
              <a:t>熊本</a:t>
            </a:r>
            <a:r>
              <a:rPr lang="ja-JP" altLang="en-US" dirty="0" smtClean="0"/>
              <a:t>地震</a:t>
            </a:r>
            <a:endParaRPr lang="en-US" altLang="ja-JP" dirty="0" smtClean="0"/>
          </a:p>
          <a:p>
            <a:pPr lvl="1"/>
            <a:r>
              <a:rPr lang="ja-JP" altLang="en-US" dirty="0"/>
              <a:t>子ども</a:t>
            </a:r>
            <a:r>
              <a:rPr lang="ja-JP" altLang="en-US" dirty="0" smtClean="0"/>
              <a:t>の発達障害を支援者や親の視点で語ったものもある。</a:t>
            </a:r>
            <a:endParaRPr lang="en-US" altLang="ja-JP" dirty="0" smtClean="0"/>
          </a:p>
          <a:p>
            <a:pPr lvl="1"/>
            <a:r>
              <a:rPr lang="ja-JP" altLang="en-US" dirty="0" smtClean="0"/>
              <a:t>おそらく初めて成人発達障害者の声が取り上げられた。</a:t>
            </a:r>
            <a:endParaRPr lang="en-US" altLang="ja-JP" dirty="0" smtClean="0"/>
          </a:p>
          <a:p>
            <a:pPr lvl="1"/>
            <a:endParaRPr lang="en-US" altLang="ja-JP" dirty="0" smtClean="0"/>
          </a:p>
          <a:p>
            <a:pPr lvl="1"/>
            <a:endParaRPr lang="en-US" altLang="ja-JP" dirty="0" smtClean="0"/>
          </a:p>
        </p:txBody>
      </p:sp>
    </p:spTree>
    <p:extLst>
      <p:ext uri="{BB962C8B-B14F-4D97-AF65-F5344CB8AC3E}">
        <p14:creationId xmlns:p14="http://schemas.microsoft.com/office/powerpoint/2010/main" val="24399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t>取材者に伝えた事１</a:t>
            </a:r>
            <a:endParaRPr kumimoji="1" lang="ja-JP" altLang="en-US" dirty="0"/>
          </a:p>
        </p:txBody>
      </p:sp>
      <p:sp>
        <p:nvSpPr>
          <p:cNvPr id="3" name="コンテンツ プレースホルダー 2"/>
          <p:cNvSpPr>
            <a:spLocks noGrp="1"/>
          </p:cNvSpPr>
          <p:nvPr>
            <p:ph idx="1"/>
          </p:nvPr>
        </p:nvSpPr>
        <p:spPr>
          <a:xfrm>
            <a:off x="179512" y="980728"/>
            <a:ext cx="8712968" cy="5877272"/>
          </a:xfrm>
        </p:spPr>
        <p:txBody>
          <a:bodyPr>
            <a:normAutofit fontScale="92500" lnSpcReduction="10000"/>
          </a:bodyPr>
          <a:lstStyle/>
          <a:p>
            <a:r>
              <a:rPr kumimoji="1" lang="ja-JP" altLang="en-US" dirty="0" smtClean="0"/>
              <a:t>熊本地震で当事者が困ったこと・つらかったこと</a:t>
            </a:r>
            <a:endParaRPr kumimoji="1" lang="en-US" altLang="ja-JP" dirty="0" smtClean="0"/>
          </a:p>
          <a:p>
            <a:pPr lvl="1"/>
            <a:r>
              <a:rPr lang="ja-JP" altLang="en-US" dirty="0" smtClean="0"/>
              <a:t>情報の錯綜による、避難先の判断等の混乱</a:t>
            </a:r>
            <a:endParaRPr lang="en-US" altLang="ja-JP" dirty="0" smtClean="0"/>
          </a:p>
          <a:p>
            <a:pPr lvl="1"/>
            <a:r>
              <a:rPr lang="ja-JP" altLang="en-US" dirty="0" smtClean="0"/>
              <a:t>見通し</a:t>
            </a:r>
            <a:r>
              <a:rPr lang="ja-JP" altLang="en-US" dirty="0"/>
              <a:t>の</a:t>
            </a:r>
            <a:r>
              <a:rPr lang="ja-JP" altLang="en-US" dirty="0" smtClean="0"/>
              <a:t>立たなさによるストレス</a:t>
            </a:r>
            <a:endParaRPr lang="en-US" altLang="ja-JP" dirty="0" smtClean="0"/>
          </a:p>
          <a:p>
            <a:pPr lvl="1"/>
            <a:r>
              <a:rPr lang="ja-JP" altLang="en-US" dirty="0"/>
              <a:t>聴覚</a:t>
            </a:r>
            <a:r>
              <a:rPr lang="ja-JP" altLang="en-US" dirty="0" smtClean="0"/>
              <a:t>過敏・嗅覚過敏によるストレス</a:t>
            </a:r>
            <a:endParaRPr lang="en-US" altLang="ja-JP" dirty="0" smtClean="0"/>
          </a:p>
          <a:p>
            <a:pPr lvl="1"/>
            <a:r>
              <a:rPr lang="ja-JP" altLang="en-US" dirty="0"/>
              <a:t>周囲から</a:t>
            </a:r>
            <a:r>
              <a:rPr lang="ja-JP" altLang="en-US" dirty="0" smtClean="0"/>
              <a:t>の否定</a:t>
            </a:r>
            <a:endParaRPr lang="en-US" altLang="ja-JP" dirty="0" smtClean="0"/>
          </a:p>
          <a:p>
            <a:pPr lvl="1"/>
            <a:r>
              <a:rPr lang="ja-JP" altLang="en-US" dirty="0"/>
              <a:t>偏見</a:t>
            </a:r>
            <a:r>
              <a:rPr lang="ja-JP" altLang="en-US" dirty="0" smtClean="0"/>
              <a:t>や差別（避難所受入拒否等）</a:t>
            </a:r>
            <a:endParaRPr lang="en-US" altLang="ja-JP" dirty="0" smtClean="0"/>
          </a:p>
          <a:p>
            <a:pPr lvl="1"/>
            <a:r>
              <a:rPr lang="ja-JP" altLang="en-US" dirty="0" smtClean="0"/>
              <a:t>静かなパニック</a:t>
            </a:r>
            <a:endParaRPr lang="en-US" altLang="ja-JP" dirty="0" smtClean="0"/>
          </a:p>
          <a:p>
            <a:pPr lvl="1"/>
            <a:r>
              <a:rPr lang="ja-JP" altLang="en-US" dirty="0" smtClean="0"/>
              <a:t>適切な相談先の確保が難しいという問題</a:t>
            </a:r>
            <a:endParaRPr lang="en-US" altLang="ja-JP" dirty="0" smtClean="0"/>
          </a:p>
          <a:p>
            <a:pPr lvl="1"/>
            <a:r>
              <a:rPr lang="ja-JP" altLang="en-US" dirty="0" smtClean="0"/>
              <a:t>仕事減ったり、失った人がいる問題</a:t>
            </a:r>
          </a:p>
          <a:p>
            <a:pPr lvl="1"/>
            <a:r>
              <a:rPr lang="ja-JP" altLang="en-US" dirty="0" smtClean="0"/>
              <a:t>障害のカミングアウトと困り感を適切に伝えるという問題</a:t>
            </a:r>
            <a:endParaRPr lang="en-US" altLang="ja-JP" dirty="0" smtClean="0"/>
          </a:p>
          <a:p>
            <a:r>
              <a:rPr lang="ja-JP" altLang="en-US" dirty="0"/>
              <a:t>差別</a:t>
            </a:r>
            <a:r>
              <a:rPr lang="ja-JP" altLang="en-US" dirty="0" smtClean="0"/>
              <a:t>や偏見の事</a:t>
            </a:r>
            <a:endParaRPr lang="en-US" altLang="ja-JP" dirty="0" smtClean="0"/>
          </a:p>
          <a:p>
            <a:pPr lvl="1"/>
            <a:r>
              <a:rPr lang="ja-JP" altLang="en-US" dirty="0" smtClean="0"/>
              <a:t>居場所の提供を大家が提案したが、翌日アパート住民の反対で撤回された。</a:t>
            </a:r>
            <a:endParaRPr lang="en-US" altLang="ja-JP" dirty="0" smtClean="0"/>
          </a:p>
        </p:txBody>
      </p:sp>
    </p:spTree>
    <p:extLst>
      <p:ext uri="{BB962C8B-B14F-4D97-AF65-F5344CB8AC3E}">
        <p14:creationId xmlns:p14="http://schemas.microsoft.com/office/powerpoint/2010/main" val="783364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取材者に伝えた</a:t>
            </a:r>
            <a:r>
              <a:rPr lang="ja-JP" altLang="en-US" dirty="0" smtClean="0"/>
              <a:t>事２</a:t>
            </a:r>
            <a:endParaRPr kumimoji="1" lang="ja-JP" altLang="en-US" dirty="0"/>
          </a:p>
        </p:txBody>
      </p:sp>
      <p:sp>
        <p:nvSpPr>
          <p:cNvPr id="3" name="コンテンツ プレースホルダー 2"/>
          <p:cNvSpPr>
            <a:spLocks noGrp="1"/>
          </p:cNvSpPr>
          <p:nvPr>
            <p:ph idx="1"/>
          </p:nvPr>
        </p:nvSpPr>
        <p:spPr/>
        <p:txBody>
          <a:bodyPr/>
          <a:lstStyle/>
          <a:p>
            <a:r>
              <a:rPr lang="ja-JP" altLang="en-US" dirty="0"/>
              <a:t>発達障害当事者会の</a:t>
            </a:r>
            <a:r>
              <a:rPr lang="ja-JP" altLang="en-US" dirty="0" smtClean="0"/>
              <a:t>意義</a:t>
            </a:r>
            <a:endParaRPr lang="en-US" altLang="ja-JP" dirty="0" smtClean="0"/>
          </a:p>
          <a:p>
            <a:pPr lvl="1"/>
            <a:r>
              <a:rPr lang="ja-JP" altLang="en-US" dirty="0" smtClean="0"/>
              <a:t>東日本</a:t>
            </a:r>
            <a:r>
              <a:rPr lang="ja-JP" altLang="en-US" dirty="0"/>
              <a:t>大震災では当事者会の報道は一切</a:t>
            </a:r>
            <a:r>
              <a:rPr lang="ja-JP" altLang="en-US" dirty="0" smtClean="0"/>
              <a:t>ない</a:t>
            </a:r>
            <a:endParaRPr lang="en-US" altLang="ja-JP" dirty="0" smtClean="0"/>
          </a:p>
          <a:p>
            <a:pPr lvl="1"/>
            <a:r>
              <a:rPr lang="ja-JP" altLang="en-US" dirty="0" smtClean="0"/>
              <a:t>大人の発達障害のことを取り上げた報道も見つからない。</a:t>
            </a:r>
            <a:endParaRPr lang="ja-JP" altLang="en-US" dirty="0"/>
          </a:p>
          <a:p>
            <a:r>
              <a:rPr lang="ja-JP" altLang="en-US" dirty="0"/>
              <a:t>共助活動のこと</a:t>
            </a:r>
          </a:p>
          <a:p>
            <a:pPr lvl="1"/>
            <a:r>
              <a:rPr lang="ja-JP" altLang="en-US" dirty="0"/>
              <a:t>当事者が支援されるだけでなく、支援する側にもなったことで、精神的に救われた</a:t>
            </a:r>
            <a:r>
              <a:rPr lang="ja-JP" altLang="en-US" dirty="0" smtClean="0"/>
              <a:t>。</a:t>
            </a:r>
            <a:endParaRPr lang="en-US" altLang="ja-JP" dirty="0" smtClean="0"/>
          </a:p>
          <a:p>
            <a:pPr lvl="1"/>
            <a:r>
              <a:rPr lang="ja-JP" altLang="en-US" dirty="0"/>
              <a:t>よか</a:t>
            </a:r>
            <a:r>
              <a:rPr lang="ja-JP" altLang="en-US" dirty="0" smtClean="0"/>
              <a:t>隊ネットという震災支援団体に加盟し、車中泊者の相談支援に加わったということ。</a:t>
            </a:r>
            <a:endParaRPr lang="en-US" altLang="ja-JP" dirty="0" smtClean="0"/>
          </a:p>
          <a:p>
            <a:pPr lvl="1"/>
            <a:endParaRPr lang="ja-JP" altLang="en-US" dirty="0"/>
          </a:p>
          <a:p>
            <a:endParaRPr kumimoji="1" lang="ja-JP" altLang="en-US" dirty="0"/>
          </a:p>
        </p:txBody>
      </p:sp>
    </p:spTree>
    <p:extLst>
      <p:ext uri="{BB962C8B-B14F-4D97-AF65-F5344CB8AC3E}">
        <p14:creationId xmlns:p14="http://schemas.microsoft.com/office/powerpoint/2010/main" val="105719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発達障害、被災生活の記録　熊本の男性、経験を本に</a:t>
            </a:r>
            <a:r>
              <a:rPr lang="ja-JP" altLang="en-US" dirty="0" smtClean="0"/>
              <a:t>（前半）</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normAutofit fontScale="85000" lnSpcReduction="20000"/>
          </a:bodyPr>
          <a:lstStyle/>
          <a:p>
            <a:r>
              <a:rPr lang="ja-JP" altLang="en-US" dirty="0"/>
              <a:t>　発達障害がある熊本県阿蘇市の県立高校支援員、井芹大悟さん（４３）が熊本地震後、障害に苦しみながらも被災生活の工夫をしたり、被災者支援に加わったりした記録を本にした。震災はまだ続いている</a:t>
            </a:r>
            <a:r>
              <a:rPr lang="en-US" altLang="ja-JP" dirty="0"/>
              <a:t>――</a:t>
            </a:r>
            <a:r>
              <a:rPr lang="ja-JP" altLang="en-US" dirty="0" err="1"/>
              <a:t>。</a:t>
            </a:r>
            <a:r>
              <a:rPr lang="ja-JP" altLang="en-US" dirty="0"/>
              <a:t>そう伝えたいと言う</a:t>
            </a:r>
            <a:r>
              <a:rPr lang="ja-JP" altLang="en-US" dirty="0" smtClean="0"/>
              <a:t>。</a:t>
            </a:r>
            <a:endParaRPr lang="ja-JP" altLang="en-US" dirty="0"/>
          </a:p>
          <a:p>
            <a:r>
              <a:rPr lang="ja-JP" altLang="en-US" dirty="0"/>
              <a:t>　</a:t>
            </a:r>
            <a:r>
              <a:rPr lang="ja-JP" altLang="en-US" dirty="0" smtClean="0"/>
              <a:t>（中略）昨年</a:t>
            </a:r>
            <a:r>
              <a:rPr lang="ja-JP" altLang="en-US" dirty="0"/>
              <a:t>４月１６日の本震で自宅が一部損壊し停電、断水。井芹さんは極度の緊張で、何か作業をしないと落ち着かなかった。感覚過敏がひどくなり、健常者では気にならない振動や音、光で熟睡できず、体調を崩して寝込むこともあった。</a:t>
            </a:r>
          </a:p>
          <a:p>
            <a:r>
              <a:rPr lang="ja-JP" altLang="en-US" dirty="0"/>
              <a:t>　郷土料理店も被災して休業し、職探しをしたが障害の特性で意思疎通に苦労し、６月まで仕事が決まらなかった。そんな日々を地震から４カ月間、フェイスブックの日記につづった。</a:t>
            </a:r>
          </a:p>
          <a:p>
            <a:pPr marL="0" indent="0">
              <a:buNone/>
            </a:pPr>
            <a:endParaRPr lang="ja-JP" altLang="en-US" dirty="0"/>
          </a:p>
        </p:txBody>
      </p:sp>
    </p:spTree>
    <p:extLst>
      <p:ext uri="{BB962C8B-B14F-4D97-AF65-F5344CB8AC3E}">
        <p14:creationId xmlns:p14="http://schemas.microsoft.com/office/powerpoint/2010/main" val="211740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発達障害、被災生活の記録　熊本の男性、経験を本</a:t>
            </a:r>
            <a:r>
              <a:rPr lang="ja-JP" altLang="en-US" dirty="0" smtClean="0"/>
              <a:t>に（後半）</a:t>
            </a:r>
            <a:endParaRPr kumimoji="1" lang="ja-JP" altLang="en-US" dirty="0"/>
          </a:p>
        </p:txBody>
      </p:sp>
      <p:sp>
        <p:nvSpPr>
          <p:cNvPr id="3" name="コンテンツ プレースホルダー 2"/>
          <p:cNvSpPr>
            <a:spLocks noGrp="1"/>
          </p:cNvSpPr>
          <p:nvPr>
            <p:ph idx="1"/>
          </p:nvPr>
        </p:nvSpPr>
        <p:spPr>
          <a:xfrm>
            <a:off x="251520" y="1484784"/>
            <a:ext cx="8435280" cy="5040560"/>
          </a:xfrm>
        </p:spPr>
        <p:txBody>
          <a:bodyPr>
            <a:normAutofit fontScale="85000" lnSpcReduction="20000"/>
          </a:bodyPr>
          <a:lstStyle/>
          <a:p>
            <a:r>
              <a:rPr lang="ja-JP" altLang="en-US" dirty="0" smtClean="0"/>
              <a:t>「</a:t>
            </a:r>
            <a:r>
              <a:rPr lang="ja-JP" altLang="en-US" dirty="0"/>
              <a:t>緊急時には外見からは分かりづらい精神疾患や</a:t>
            </a:r>
            <a:r>
              <a:rPr lang="ja-JP" altLang="en-US" dirty="0" err="1"/>
              <a:t>発達障がい</a:t>
            </a:r>
            <a:r>
              <a:rPr lang="ja-JP" altLang="en-US" dirty="0"/>
              <a:t>者へのサポートは後手に回っています。自助共助ができるように専門的スキルを磨いておきたい」</a:t>
            </a:r>
          </a:p>
          <a:p>
            <a:r>
              <a:rPr lang="ja-JP" altLang="en-US" dirty="0"/>
              <a:t>　一方で、被災生活では様々な工夫で家族を助けた。太陽光パネルと車のバッテリーを変圧器でつないで携帯電話を充電したり、漬物</a:t>
            </a:r>
            <a:r>
              <a:rPr lang="ja-JP" altLang="en-US" dirty="0" err="1"/>
              <a:t>おけに</a:t>
            </a:r>
            <a:r>
              <a:rPr lang="ja-JP" altLang="en-US" dirty="0"/>
              <a:t>雨水をため、雨どいや灯油の給油ポンプを使ってトイレに給水したり。「障害の特性で好奇心が旺盛で、収集癖もある。これまでに得た知識や地震前に集めた</a:t>
            </a:r>
            <a:r>
              <a:rPr lang="en-US" altLang="ja-JP" dirty="0"/>
              <a:t>『</a:t>
            </a:r>
            <a:r>
              <a:rPr lang="ja-JP" altLang="en-US" dirty="0"/>
              <a:t>これ何に使うの</a:t>
            </a:r>
            <a:r>
              <a:rPr lang="en-US" altLang="ja-JP" dirty="0"/>
              <a:t>』</a:t>
            </a:r>
            <a:r>
              <a:rPr lang="ja-JP" altLang="en-US" dirty="0"/>
              <a:t>という工具や道具が役立った」と妻の千恵さん（４０）は振り返る。</a:t>
            </a:r>
          </a:p>
          <a:p>
            <a:r>
              <a:rPr lang="ja-JP" altLang="en-US" dirty="0"/>
              <a:t>　発達障害のある当事者とのグループインタビューでは「周りからの偏見など、地震前からある問題を解決していかなければ」と気づかされた</a:t>
            </a:r>
            <a:r>
              <a:rPr lang="ja-JP" altLang="en-US" dirty="0" smtClean="0"/>
              <a:t>。（以下略）</a:t>
            </a:r>
            <a:endParaRPr kumimoji="1" lang="ja-JP" altLang="en-US" dirty="0"/>
          </a:p>
        </p:txBody>
      </p:sp>
      <p:sp>
        <p:nvSpPr>
          <p:cNvPr id="6" name="テキスト ボックス 5"/>
          <p:cNvSpPr txBox="1"/>
          <p:nvPr/>
        </p:nvSpPr>
        <p:spPr>
          <a:xfrm>
            <a:off x="827584" y="5949280"/>
            <a:ext cx="7632848" cy="830997"/>
          </a:xfrm>
          <a:prstGeom prst="rect">
            <a:avLst/>
          </a:prstGeom>
          <a:noFill/>
        </p:spPr>
        <p:txBody>
          <a:bodyPr wrap="square" rtlCol="0">
            <a:spAutoFit/>
          </a:bodyPr>
          <a:lstStyle/>
          <a:p>
            <a:r>
              <a:rPr lang="ja-JP" altLang="en-US" sz="2400" dirty="0" smtClean="0"/>
              <a:t>西日本新聞</a:t>
            </a:r>
            <a:r>
              <a:rPr lang="en-US" altLang="ja-JP" sz="2400" dirty="0" smtClean="0"/>
              <a:t>2017.02.03</a:t>
            </a:r>
            <a:r>
              <a:rPr lang="ja-JP" altLang="en-US" sz="2400" dirty="0" smtClean="0"/>
              <a:t>朝刊熊本</a:t>
            </a:r>
            <a:r>
              <a:rPr lang="ja-JP" altLang="en-US" sz="2400" dirty="0"/>
              <a:t>全県・１</a:t>
            </a:r>
            <a:r>
              <a:rPr lang="ja-JP" altLang="en-US" sz="2400" dirty="0" smtClean="0"/>
              <a:t>地方</a:t>
            </a:r>
            <a:endParaRPr lang="en-US" altLang="ja-JP" sz="2400" dirty="0" smtClean="0"/>
          </a:p>
          <a:p>
            <a:r>
              <a:rPr lang="ja-JP" altLang="en-US" sz="2400" dirty="0" smtClean="0"/>
              <a:t>　　　　　　　　</a:t>
            </a:r>
            <a:r>
              <a:rPr lang="en-US" altLang="zh-CN" sz="2400" dirty="0" smtClean="0"/>
              <a:t>2017.01.24</a:t>
            </a:r>
            <a:r>
              <a:rPr lang="zh-CN" altLang="en-US" sz="2400" dirty="0" smtClean="0"/>
              <a:t>夕刊１</a:t>
            </a:r>
            <a:r>
              <a:rPr lang="zh-CN" altLang="en-US" sz="2400" dirty="0"/>
              <a:t>社会</a:t>
            </a:r>
            <a:endParaRPr kumimoji="1" lang="ja-JP" altLang="en-US" sz="2400" dirty="0"/>
          </a:p>
        </p:txBody>
      </p:sp>
    </p:spTree>
    <p:extLst>
      <p:ext uri="{BB962C8B-B14F-4D97-AF65-F5344CB8AC3E}">
        <p14:creationId xmlns:p14="http://schemas.microsoft.com/office/powerpoint/2010/main" val="301201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normAutofit fontScale="90000"/>
          </a:bodyPr>
          <a:lstStyle/>
          <a:p>
            <a:r>
              <a:rPr lang="ja-JP" altLang="en-US" dirty="0" smtClean="0"/>
              <a:t>熊本地震　発達障害の大人</a:t>
            </a:r>
            <a:r>
              <a:rPr lang="en-US" altLang="ja-JP" dirty="0" smtClean="0"/>
              <a:t/>
            </a:r>
            <a:br>
              <a:rPr lang="en-US" altLang="ja-JP" dirty="0" smtClean="0"/>
            </a:br>
            <a:r>
              <a:rPr lang="ja-JP" altLang="en-US" dirty="0" smtClean="0"/>
              <a:t>　避難生活　悩み見えづらく（</a:t>
            </a:r>
            <a:r>
              <a:rPr lang="ja-JP" altLang="en-US" dirty="0"/>
              <a:t>前半</a:t>
            </a:r>
            <a:r>
              <a:rPr lang="ja-JP" altLang="en-US" dirty="0" smtClean="0"/>
              <a:t>）</a:t>
            </a:r>
            <a:r>
              <a:rPr lang="ja-JP" altLang="en-US" dirty="0"/>
              <a:t>　</a:t>
            </a:r>
            <a:endParaRPr kumimoji="1" lang="ja-JP" altLang="en-US" dirty="0"/>
          </a:p>
        </p:txBody>
      </p:sp>
      <p:sp>
        <p:nvSpPr>
          <p:cNvPr id="3" name="コンテンツ プレースホルダー 2"/>
          <p:cNvSpPr>
            <a:spLocks noGrp="1"/>
          </p:cNvSpPr>
          <p:nvPr>
            <p:ph idx="1"/>
          </p:nvPr>
        </p:nvSpPr>
        <p:spPr>
          <a:xfrm>
            <a:off x="179512" y="1296144"/>
            <a:ext cx="8507288" cy="5733256"/>
          </a:xfrm>
        </p:spPr>
        <p:txBody>
          <a:bodyPr>
            <a:normAutofit fontScale="77500" lnSpcReduction="20000"/>
          </a:bodyPr>
          <a:lstStyle/>
          <a:p>
            <a:r>
              <a:rPr lang="ja-JP" altLang="en-US" dirty="0" smtClean="0"/>
              <a:t>生活</a:t>
            </a:r>
            <a:r>
              <a:rPr lang="ja-JP" altLang="en-US" dirty="0"/>
              <a:t>環境の変化に対応するのが難しく、体調を崩しやすいが、見た目では分かりにくく、子どもの場合以上に見過ごされがちだ</a:t>
            </a:r>
            <a:r>
              <a:rPr lang="ja-JP" altLang="en-US" dirty="0" smtClean="0"/>
              <a:t>。</a:t>
            </a:r>
            <a:endParaRPr lang="ja-JP" altLang="en-US" dirty="0"/>
          </a:p>
          <a:p>
            <a:r>
              <a:rPr lang="ja-JP" altLang="en-US" dirty="0"/>
              <a:t>　■音やにおい</a:t>
            </a:r>
          </a:p>
          <a:p>
            <a:r>
              <a:rPr lang="ja-JP" altLang="en-US" dirty="0"/>
              <a:t>　「全身が痛くって。身動きが取れないほどつらい</a:t>
            </a:r>
            <a:r>
              <a:rPr lang="ja-JP" altLang="en-US" dirty="0" smtClean="0"/>
              <a:t>」</a:t>
            </a:r>
            <a:r>
              <a:rPr lang="en-US" altLang="ja-JP" dirty="0" smtClean="0"/>
              <a:t>(</a:t>
            </a:r>
            <a:r>
              <a:rPr lang="ja-JP" altLang="en-US" dirty="0" smtClean="0"/>
              <a:t>中略</a:t>
            </a:r>
            <a:r>
              <a:rPr lang="en-US" altLang="ja-JP" dirty="0" smtClean="0"/>
              <a:t>)</a:t>
            </a:r>
            <a:r>
              <a:rPr lang="ja-JP" altLang="en-US" dirty="0" smtClean="0"/>
              <a:t>発達</a:t>
            </a:r>
            <a:r>
              <a:rPr lang="ja-JP" altLang="en-US" dirty="0"/>
              <a:t>障害の診断を受け、障害者手帳も持っているが、穏やかな表情や話しぶりからは分からない。</a:t>
            </a:r>
          </a:p>
          <a:p>
            <a:r>
              <a:rPr lang="ja-JP" altLang="en-US" dirty="0"/>
              <a:t>　しかし、取材中、避難所で恒例となった体操の音楽が鳴り始めると、両手で耳をふさぎ、顔をゆがめて押し黙った。大勢の人がひしめく音や体育館にこもるにおいに反応し、激しい頭痛がしたり、ひどい吐き気に襲われたりするという。</a:t>
            </a:r>
          </a:p>
          <a:p>
            <a:r>
              <a:rPr lang="ja-JP" altLang="en-US" dirty="0"/>
              <a:t>　時間のやりくりが苦手なことも、発達障害の特徴の一つだ。女性は一人暮らしだが、以前は会社の定時に合わせ、一日のペースを保ってきた。だが、地震でそれが狂った。「休憩のタイミングが分からない」。自宅の片づけなど一日中休まず動いてしまう。地震発生後から、３０時間起きて１８時間眠る日々を繰り返してしまう人もいる</a:t>
            </a:r>
            <a:r>
              <a:rPr lang="ja-JP" altLang="en-US" dirty="0" smtClean="0"/>
              <a:t>。</a:t>
            </a:r>
            <a:endParaRPr lang="ja-JP" altLang="en-US" dirty="0"/>
          </a:p>
        </p:txBody>
      </p:sp>
      <p:sp>
        <p:nvSpPr>
          <p:cNvPr id="4" name="テキスト ボックス 3"/>
          <p:cNvSpPr txBox="1"/>
          <p:nvPr/>
        </p:nvSpPr>
        <p:spPr>
          <a:xfrm>
            <a:off x="2921330" y="2132856"/>
            <a:ext cx="5827134" cy="461665"/>
          </a:xfrm>
          <a:prstGeom prst="rect">
            <a:avLst/>
          </a:prstGeom>
          <a:noFill/>
        </p:spPr>
        <p:txBody>
          <a:bodyPr wrap="square" rtlCol="0">
            <a:spAutoFit/>
          </a:bodyPr>
          <a:lstStyle/>
          <a:p>
            <a:r>
              <a:rPr lang="en-US" altLang="ja-JP" sz="2400" dirty="0" smtClean="0"/>
              <a:t>※</a:t>
            </a:r>
            <a:r>
              <a:rPr lang="ja-JP" altLang="en-US" sz="2400" dirty="0" smtClean="0"/>
              <a:t>読売新聞　</a:t>
            </a:r>
            <a:r>
              <a:rPr lang="en-US" altLang="ja-JP" sz="2400" dirty="0" smtClean="0"/>
              <a:t>2016.05.13</a:t>
            </a:r>
            <a:r>
              <a:rPr lang="zh-CN" altLang="en-US" sz="2400" dirty="0" smtClean="0"/>
              <a:t>夕刊</a:t>
            </a:r>
            <a:r>
              <a:rPr lang="ja-JP" altLang="en-US" sz="2400" dirty="0" smtClean="0"/>
              <a:t>　東京</a:t>
            </a:r>
            <a:r>
              <a:rPr lang="ja-JP" altLang="en-US" sz="2400" dirty="0"/>
              <a:t>地方版</a:t>
            </a:r>
            <a:endParaRPr kumimoji="1" lang="ja-JP" altLang="en-US" sz="2400" dirty="0"/>
          </a:p>
        </p:txBody>
      </p:sp>
    </p:spTree>
    <p:extLst>
      <p:ext uri="{BB962C8B-B14F-4D97-AF65-F5344CB8AC3E}">
        <p14:creationId xmlns:p14="http://schemas.microsoft.com/office/powerpoint/2010/main" val="365459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5415" y="548680"/>
            <a:ext cx="8229600" cy="1143000"/>
          </a:xfrm>
        </p:spPr>
        <p:txBody>
          <a:bodyPr rtlCol="0">
            <a:normAutofit fontScale="90000"/>
          </a:bodyPr>
          <a:lstStyle/>
          <a:p>
            <a:pPr eaLnBrk="1" fontAlgn="auto" hangingPunct="1">
              <a:spcAft>
                <a:spcPts val="0"/>
              </a:spcAft>
              <a:defRPr/>
            </a:pPr>
            <a:r>
              <a:rPr lang="ja-JP" altLang="en-US" dirty="0" smtClean="0"/>
              <a:t>発達障害に関する講演・研修の実態</a:t>
            </a:r>
          </a:p>
        </p:txBody>
      </p:sp>
      <p:sp>
        <p:nvSpPr>
          <p:cNvPr id="3" name="コンテンツ プレースホルダー 2"/>
          <p:cNvSpPr>
            <a:spLocks noGrp="1"/>
          </p:cNvSpPr>
          <p:nvPr>
            <p:ph idx="1"/>
          </p:nvPr>
        </p:nvSpPr>
        <p:spPr>
          <a:xfrm>
            <a:off x="250825" y="1988021"/>
            <a:ext cx="8785225" cy="4105275"/>
          </a:xfrm>
        </p:spPr>
        <p:txBody>
          <a:bodyPr rtlCol="0">
            <a:noAutofit/>
          </a:bodyPr>
          <a:lstStyle/>
          <a:p>
            <a:pPr eaLnBrk="1" fontAlgn="auto" hangingPunct="1">
              <a:spcAft>
                <a:spcPts val="0"/>
              </a:spcAft>
              <a:defRPr/>
            </a:pPr>
            <a:r>
              <a:rPr lang="ja-JP" altLang="en-US" sz="3600" dirty="0" smtClean="0"/>
              <a:t>「発達障害」は、今注目を集めている</a:t>
            </a:r>
            <a:endParaRPr lang="en-US" altLang="ja-JP" sz="3600" dirty="0" smtClean="0"/>
          </a:p>
          <a:p>
            <a:pPr marL="0" indent="0" eaLnBrk="1" fontAlgn="auto" hangingPunct="1">
              <a:spcAft>
                <a:spcPts val="0"/>
              </a:spcAft>
              <a:buFont typeface="Arial" charset="0"/>
              <a:buNone/>
              <a:defRPr/>
            </a:pPr>
            <a:endParaRPr lang="en-US" altLang="ja-JP" sz="3600" dirty="0" smtClean="0"/>
          </a:p>
          <a:p>
            <a:pPr marL="0" indent="0" eaLnBrk="1" fontAlgn="auto" hangingPunct="1">
              <a:spcAft>
                <a:spcPts val="0"/>
              </a:spcAft>
              <a:buFont typeface="Arial" charset="0"/>
              <a:buNone/>
              <a:defRPr/>
            </a:pPr>
            <a:endParaRPr lang="en-US" altLang="ja-JP" sz="1600" dirty="0" smtClean="0"/>
          </a:p>
          <a:p>
            <a:pPr eaLnBrk="1" fontAlgn="auto" hangingPunct="1">
              <a:spcAft>
                <a:spcPts val="0"/>
              </a:spcAft>
              <a:defRPr/>
            </a:pPr>
            <a:r>
              <a:rPr lang="ja-JP" altLang="en-US" sz="3600" dirty="0" smtClean="0"/>
              <a:t>当事者の厳しい社会生活の現状を打開？</a:t>
            </a:r>
            <a:endParaRPr lang="en-US" altLang="ja-JP" sz="3600" dirty="0" smtClean="0"/>
          </a:p>
          <a:p>
            <a:pPr lvl="1" eaLnBrk="1" fontAlgn="auto" hangingPunct="1">
              <a:spcAft>
                <a:spcPts val="0"/>
              </a:spcAft>
              <a:buFont typeface="Arial" pitchFamily="34" charset="0"/>
              <a:buChar char="•"/>
              <a:defRPr/>
            </a:pPr>
            <a:r>
              <a:rPr lang="ja-JP" altLang="en-US" dirty="0" smtClean="0"/>
              <a:t>→社会適応の手助け（支援）の方法</a:t>
            </a:r>
            <a:endParaRPr lang="en-US" altLang="ja-JP" dirty="0" smtClean="0"/>
          </a:p>
          <a:p>
            <a:pPr lvl="1" eaLnBrk="1" fontAlgn="auto" hangingPunct="1">
              <a:spcAft>
                <a:spcPts val="0"/>
              </a:spcAft>
              <a:buFont typeface="Arial" pitchFamily="34" charset="0"/>
              <a:buChar char="•"/>
              <a:defRPr/>
            </a:pPr>
            <a:r>
              <a:rPr lang="ja-JP" altLang="en-US" dirty="0" smtClean="0"/>
              <a:t>→支援を受け適応</a:t>
            </a:r>
            <a:r>
              <a:rPr lang="ja-JP" altLang="en-US" dirty="0"/>
              <a:t>した</a:t>
            </a:r>
            <a:r>
              <a:rPr lang="ja-JP" altLang="en-US" dirty="0" smtClean="0"/>
              <a:t>当事者のサクセスストーリー</a:t>
            </a:r>
            <a:endParaRPr lang="en-US" altLang="ja-JP" dirty="0" smtClean="0"/>
          </a:p>
          <a:p>
            <a:pPr lvl="1" eaLnBrk="1" fontAlgn="auto" hangingPunct="1">
              <a:spcAft>
                <a:spcPts val="0"/>
              </a:spcAft>
              <a:buFont typeface="Arial" pitchFamily="34" charset="0"/>
              <a:buChar char="•"/>
              <a:defRPr/>
            </a:pPr>
            <a:r>
              <a:rPr lang="ja-JP" altLang="en-US" dirty="0" smtClean="0"/>
              <a:t>→社会適応した当事者の語りによるその裏付け</a:t>
            </a:r>
            <a:endParaRPr lang="en-US" altLang="ja-JP" dirty="0" smtClean="0"/>
          </a:p>
        </p:txBody>
      </p:sp>
      <p:sp>
        <p:nvSpPr>
          <p:cNvPr id="4" name="四角形吹き出し 3"/>
          <p:cNvSpPr/>
          <p:nvPr/>
        </p:nvSpPr>
        <p:spPr>
          <a:xfrm>
            <a:off x="3851275" y="2636838"/>
            <a:ext cx="5184775" cy="936625"/>
          </a:xfrm>
          <a:prstGeom prst="wedgeRectCallout">
            <a:avLst>
              <a:gd name="adj1" fmla="val -52703"/>
              <a:gd name="adj2" fmla="val -7057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rPr>
              <a:t>当事者：「今、発達障害が流行しているうちに、正しく理解してもらわないと</a:t>
            </a:r>
            <a:r>
              <a:rPr lang="en-US" altLang="ja-JP" sz="2400" dirty="0">
                <a:solidFill>
                  <a:prstClr val="black"/>
                </a:solidFill>
              </a:rPr>
              <a:t>…</a:t>
            </a:r>
            <a:r>
              <a:rPr lang="ja-JP" altLang="en-US" sz="2400" dirty="0">
                <a:solidFill>
                  <a:prstClr val="black"/>
                </a:solidFill>
              </a:rPr>
              <a:t>」</a:t>
            </a:r>
          </a:p>
        </p:txBody>
      </p:sp>
      <p:pic>
        <p:nvPicPr>
          <p:cNvPr id="727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24745"/>
            <a:ext cx="273685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1979613" y="5732463"/>
            <a:ext cx="5616575" cy="1009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2800" dirty="0">
                <a:solidFill>
                  <a:prstClr val="white"/>
                </a:solidFill>
              </a:rPr>
              <a:t>◎支援機関にアクセスしてもらうこと</a:t>
            </a:r>
            <a:endParaRPr lang="en-US" altLang="ja-JP" sz="2800" dirty="0">
              <a:solidFill>
                <a:prstClr val="white"/>
              </a:solidFill>
            </a:endParaRPr>
          </a:p>
          <a:p>
            <a:pPr fontAlgn="base">
              <a:spcBef>
                <a:spcPct val="0"/>
              </a:spcBef>
              <a:spcAft>
                <a:spcPct val="0"/>
              </a:spcAft>
              <a:defRPr/>
            </a:pPr>
            <a:r>
              <a:rPr lang="ja-JP" altLang="en-US" sz="2800" dirty="0">
                <a:solidFill>
                  <a:prstClr val="white"/>
                </a:solidFill>
              </a:rPr>
              <a:t>◎社会適応を目指す支援の有効性</a:t>
            </a:r>
          </a:p>
        </p:txBody>
      </p:sp>
      <p:sp>
        <p:nvSpPr>
          <p:cNvPr id="7" name="正方形/長方形 6"/>
          <p:cNvSpPr/>
          <p:nvPr/>
        </p:nvSpPr>
        <p:spPr>
          <a:xfrm>
            <a:off x="107950" y="5732463"/>
            <a:ext cx="1800225" cy="1009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2800" dirty="0">
                <a:solidFill>
                  <a:prstClr val="white"/>
                </a:solidFill>
              </a:rPr>
              <a:t>目的の</a:t>
            </a:r>
            <a:endParaRPr lang="en-US" altLang="ja-JP" sz="2800" dirty="0">
              <a:solidFill>
                <a:prstClr val="white"/>
              </a:solidFill>
            </a:endParaRPr>
          </a:p>
          <a:p>
            <a:pPr fontAlgn="base">
              <a:spcBef>
                <a:spcPct val="0"/>
              </a:spcBef>
              <a:spcAft>
                <a:spcPct val="0"/>
              </a:spcAft>
              <a:defRPr/>
            </a:pPr>
            <a:r>
              <a:rPr lang="ja-JP" altLang="en-US" sz="2800" dirty="0">
                <a:solidFill>
                  <a:prstClr val="white"/>
                </a:solidFill>
              </a:rPr>
              <a:t>優先事項</a:t>
            </a:r>
          </a:p>
        </p:txBody>
      </p:sp>
      <p:sp>
        <p:nvSpPr>
          <p:cNvPr id="8" name="正方形/長方形 7"/>
          <p:cNvSpPr/>
          <p:nvPr/>
        </p:nvSpPr>
        <p:spPr>
          <a:xfrm>
            <a:off x="7667625" y="5732463"/>
            <a:ext cx="1368425" cy="1009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2800" dirty="0">
                <a:solidFill>
                  <a:prstClr val="white"/>
                </a:solidFill>
              </a:rPr>
              <a:t>支援者主導</a:t>
            </a:r>
            <a:endParaRPr lang="en-US" altLang="ja-JP" sz="2800" dirty="0">
              <a:solidFill>
                <a:prstClr val="white"/>
              </a:solidFill>
            </a:endParaRPr>
          </a:p>
        </p:txBody>
      </p:sp>
      <p:sp>
        <p:nvSpPr>
          <p:cNvPr id="9" name="テキスト ボックス 8"/>
          <p:cNvSpPr txBox="1"/>
          <p:nvPr/>
        </p:nvSpPr>
        <p:spPr>
          <a:xfrm>
            <a:off x="107950" y="0"/>
            <a:ext cx="8784530" cy="707886"/>
          </a:xfrm>
          <a:prstGeom prst="rect">
            <a:avLst/>
          </a:prstGeom>
          <a:noFill/>
        </p:spPr>
        <p:txBody>
          <a:bodyPr wrap="square" rtlCol="0">
            <a:spAutoFit/>
          </a:bodyPr>
          <a:lstStyle/>
          <a:p>
            <a:pPr fontAlgn="base">
              <a:spcBef>
                <a:spcPct val="0"/>
              </a:spcBef>
              <a:spcAft>
                <a:spcPct val="0"/>
              </a:spcAft>
            </a:pP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山田（</a:t>
            </a:r>
            <a:r>
              <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rPr>
              <a:t>2015</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）発達障害当事者会主体研修における実践と課題</a:t>
            </a:r>
            <a:b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b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　　　　　　　　－</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依頼者の求めるものとの狭間の中で</a:t>
            </a:r>
            <a:r>
              <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　障害学会発表</a:t>
            </a:r>
            <a:endPar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530974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3142"/>
            <a:ext cx="8229600" cy="1143000"/>
          </a:xfrm>
        </p:spPr>
        <p:txBody>
          <a:bodyPr>
            <a:normAutofit fontScale="90000"/>
          </a:bodyPr>
          <a:lstStyle/>
          <a:p>
            <a:r>
              <a:rPr lang="ja-JP" altLang="en-US" dirty="0" smtClean="0"/>
              <a:t>熊本地震　発達障害の大人</a:t>
            </a:r>
            <a:br>
              <a:rPr lang="ja-JP" altLang="en-US" dirty="0" smtClean="0"/>
            </a:br>
            <a:r>
              <a:rPr lang="ja-JP" altLang="en-US" dirty="0" smtClean="0"/>
              <a:t>　避難生活　悩み見えづらく（後半）</a:t>
            </a:r>
            <a:r>
              <a:rPr lang="ja-JP" altLang="en-US" dirty="0"/>
              <a:t>　</a:t>
            </a:r>
            <a:endParaRPr kumimoji="1" lang="ja-JP" altLang="en-US" dirty="0"/>
          </a:p>
        </p:txBody>
      </p:sp>
      <p:sp>
        <p:nvSpPr>
          <p:cNvPr id="3" name="コンテンツ プレースホルダー 2"/>
          <p:cNvSpPr>
            <a:spLocks noGrp="1"/>
          </p:cNvSpPr>
          <p:nvPr>
            <p:ph idx="1"/>
          </p:nvPr>
        </p:nvSpPr>
        <p:spPr>
          <a:xfrm>
            <a:off x="107504" y="1124744"/>
            <a:ext cx="8856984" cy="5980678"/>
          </a:xfrm>
        </p:spPr>
        <p:txBody>
          <a:bodyPr>
            <a:normAutofit fontScale="77500" lnSpcReduction="20000"/>
          </a:bodyPr>
          <a:lstStyle/>
          <a:p>
            <a:r>
              <a:rPr lang="ja-JP" altLang="en-US" dirty="0" smtClean="0"/>
              <a:t>　熊本県の発達障害の当事者団体「Ｌｉｔｔｌｅ　ｂｉｔ（リルビット）」で顧問を務める社会福祉士の山田裕一さんは、「感受性が高く疲れやすいのに、ストレスや疲れがたまっていることを自覚できず、平気な顔をしたり、限界に気付かなかったりする人も多い」と説明する。障害への理解も進んでおらず、親に「お前だけ甘えるな」と責められ、「こんな時に頑張れない自分は価値がない」と自傷行為に及んだ男性もいる。</a:t>
            </a:r>
          </a:p>
          <a:p>
            <a:r>
              <a:rPr lang="ja-JP" altLang="en-US" dirty="0" smtClean="0"/>
              <a:t>　避難生活だけでなく、今後の生活再建に向けた困難さもある。冒頭の女性は、「仕事や家の片づけなど、いろんな情報は入ってくるけど、一度に複数のことが考えられない。一緒に整理して考えてくれる人がほしい」と打ち明ける。だが、こうした障害に寄り添った支援はまだ少ない。</a:t>
            </a:r>
          </a:p>
          <a:p>
            <a:r>
              <a:rPr lang="ja-JP" altLang="en-US" dirty="0" smtClean="0"/>
              <a:t>　「大人の発達障害は理解されにくく、本人たちも周囲に気を使って頑張ってしまう。安心して休息でき、同じ思いを持つ人たちと不安やしんどさを共有できる場が必要だ」。リルビットの山田さんはそう話し、宮崎県や福岡県の団体と協力して、寄付金を募りながら拠点を探している。</a:t>
            </a:r>
            <a:endParaRPr lang="ja-JP" altLang="en-US" dirty="0"/>
          </a:p>
        </p:txBody>
      </p:sp>
      <p:sp>
        <p:nvSpPr>
          <p:cNvPr id="4" name="テキスト ボックス 3"/>
          <p:cNvSpPr txBox="1"/>
          <p:nvPr/>
        </p:nvSpPr>
        <p:spPr>
          <a:xfrm>
            <a:off x="833945" y="6396077"/>
            <a:ext cx="7632848" cy="461665"/>
          </a:xfrm>
          <a:prstGeom prst="rect">
            <a:avLst/>
          </a:prstGeom>
          <a:noFill/>
        </p:spPr>
        <p:txBody>
          <a:bodyPr wrap="square" rtlCol="0">
            <a:spAutoFit/>
          </a:bodyPr>
          <a:lstStyle/>
          <a:p>
            <a:r>
              <a:rPr lang="ja-JP" altLang="en-US" sz="2400" dirty="0"/>
              <a:t>読売</a:t>
            </a:r>
            <a:r>
              <a:rPr lang="ja-JP" altLang="en-US" sz="2400" dirty="0" smtClean="0"/>
              <a:t>新聞　</a:t>
            </a:r>
            <a:r>
              <a:rPr lang="en-US" altLang="ja-JP" sz="2400" dirty="0" smtClean="0"/>
              <a:t>2016.05.13</a:t>
            </a:r>
            <a:r>
              <a:rPr lang="ja-JP" altLang="en-US" sz="2400" dirty="0" smtClean="0"/>
              <a:t>　　　　　　東京地方版</a:t>
            </a:r>
            <a:r>
              <a:rPr lang="zh-CN" altLang="en-US" sz="2400" dirty="0" smtClean="0"/>
              <a:t>夕刊</a:t>
            </a:r>
            <a:endParaRPr kumimoji="1" lang="ja-JP" altLang="en-US" sz="2400" dirty="0"/>
          </a:p>
        </p:txBody>
      </p:sp>
    </p:spTree>
    <p:extLst>
      <p:ext uri="{BB962C8B-B14F-4D97-AF65-F5344CB8AC3E}">
        <p14:creationId xmlns:p14="http://schemas.microsoft.com/office/powerpoint/2010/main" val="47173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発達障害のある被災者</a:t>
            </a:r>
            <a:br>
              <a:rPr lang="ja-JP" altLang="en-US" dirty="0"/>
            </a:br>
            <a:r>
              <a:rPr lang="ja-JP" altLang="en-US" dirty="0"/>
              <a:t>避難所生活強い</a:t>
            </a:r>
            <a:r>
              <a:rPr lang="ja-JP" altLang="en-US" dirty="0" smtClean="0"/>
              <a:t>不安（前半）</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熊本地震で避難所生活の長期化で見込まれる中、発達障害者のある人たちが集団生活になじめず苦慮している。困難な状況にある当事者の掘り起こしは進まず、我慢を強いられている人が相当数いると見られる。</a:t>
            </a:r>
            <a:endParaRPr kumimoji="1" lang="en-US" altLang="ja-JP" dirty="0" smtClean="0"/>
          </a:p>
          <a:p>
            <a:r>
              <a:rPr lang="ja-JP" altLang="en-US" dirty="0"/>
              <a:t>大津町</a:t>
            </a:r>
            <a:r>
              <a:rPr lang="ja-JP" altLang="en-US" dirty="0" smtClean="0"/>
              <a:t>のアパートでテレビ</a:t>
            </a:r>
            <a:r>
              <a:rPr lang="ja-JP" altLang="en-US" dirty="0"/>
              <a:t>を</a:t>
            </a:r>
            <a:r>
              <a:rPr lang="ja-JP" altLang="en-US" dirty="0" smtClean="0"/>
              <a:t>見て過ごす</a:t>
            </a:r>
            <a:r>
              <a:rPr lang="en-US" altLang="ja-JP" dirty="0" smtClean="0"/>
              <a:t>3</a:t>
            </a:r>
            <a:r>
              <a:rPr lang="ja-JP" altLang="en-US" dirty="0" smtClean="0"/>
              <a:t>人の女性。いずれも発達障害やそううつ病の当事者で（中略）</a:t>
            </a:r>
            <a:endParaRPr kumimoji="1" lang="ja-JP" altLang="en-US" dirty="0"/>
          </a:p>
        </p:txBody>
      </p:sp>
      <p:sp>
        <p:nvSpPr>
          <p:cNvPr id="4" name="テキスト ボックス 3"/>
          <p:cNvSpPr txBox="1"/>
          <p:nvPr/>
        </p:nvSpPr>
        <p:spPr>
          <a:xfrm>
            <a:off x="683568" y="6136770"/>
            <a:ext cx="7632848" cy="461665"/>
          </a:xfrm>
          <a:prstGeom prst="rect">
            <a:avLst/>
          </a:prstGeom>
          <a:noFill/>
        </p:spPr>
        <p:txBody>
          <a:bodyPr wrap="square" rtlCol="0">
            <a:spAutoFit/>
          </a:bodyPr>
          <a:lstStyle/>
          <a:p>
            <a:r>
              <a:rPr lang="ja-JP" altLang="en-US" sz="2400" dirty="0" smtClean="0"/>
              <a:t>熊本日日新聞　</a:t>
            </a:r>
            <a:r>
              <a:rPr lang="en-US" altLang="ja-JP" sz="2400" dirty="0" smtClean="0"/>
              <a:t>2016.04.25</a:t>
            </a:r>
            <a:r>
              <a:rPr lang="ja-JP" altLang="en-US" sz="2400" dirty="0" smtClean="0"/>
              <a:t>　　　　　朝刊</a:t>
            </a:r>
            <a:endParaRPr kumimoji="1" lang="ja-JP" altLang="en-US" sz="2400" dirty="0"/>
          </a:p>
        </p:txBody>
      </p:sp>
    </p:spTree>
    <p:extLst>
      <p:ext uri="{BB962C8B-B14F-4D97-AF65-F5344CB8AC3E}">
        <p14:creationId xmlns:p14="http://schemas.microsoft.com/office/powerpoint/2010/main" val="256781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発達障害のある被災者</a:t>
            </a:r>
            <a:r>
              <a:rPr kumimoji="1" lang="en-US" altLang="ja-JP" dirty="0" smtClean="0"/>
              <a:t/>
            </a:r>
            <a:br>
              <a:rPr kumimoji="1" lang="en-US" altLang="ja-JP" dirty="0" smtClean="0"/>
            </a:br>
            <a:r>
              <a:rPr lang="ja-JP" altLang="en-US" dirty="0"/>
              <a:t>避難所</a:t>
            </a:r>
            <a:r>
              <a:rPr lang="ja-JP" altLang="en-US" dirty="0" smtClean="0"/>
              <a:t>生活強い不安（後半）</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dirty="0" smtClean="0"/>
              <a:t>大学生は</a:t>
            </a:r>
            <a:r>
              <a:rPr kumimoji="1" lang="en-US" altLang="ja-JP" dirty="0" smtClean="0"/>
              <a:t>16</a:t>
            </a:r>
            <a:r>
              <a:rPr kumimoji="1" lang="ja-JP" altLang="en-US" dirty="0" smtClean="0"/>
              <a:t>日の本心以降、近くの体育</a:t>
            </a:r>
            <a:r>
              <a:rPr lang="ja-JP" altLang="en-US" dirty="0" smtClean="0"/>
              <a:t>館に避難。障害の特性から食事や就寝の生活パターンが乱れると、どう過ごしていいかわからない。</a:t>
            </a:r>
            <a:endParaRPr lang="en-US" altLang="ja-JP" dirty="0" smtClean="0"/>
          </a:p>
          <a:p>
            <a:r>
              <a:rPr kumimoji="1" lang="en-US" altLang="ja-JP" dirty="0"/>
              <a:t>3</a:t>
            </a:r>
            <a:r>
              <a:rPr kumimoji="1" lang="ja-JP" altLang="en-US" dirty="0"/>
              <a:t>日目</a:t>
            </a:r>
            <a:r>
              <a:rPr kumimoji="1" lang="ja-JP" altLang="en-US" dirty="0" smtClean="0"/>
              <a:t>で激しい頭痛にも回れた「素の自分を出せないのが苦痛」と訴える。（中略）</a:t>
            </a:r>
            <a:endParaRPr kumimoji="1" lang="en-US" altLang="ja-JP" dirty="0" smtClean="0"/>
          </a:p>
          <a:p>
            <a:r>
              <a:rPr lang="ja-JP" altLang="en-US" dirty="0"/>
              <a:t>当事者</a:t>
            </a:r>
            <a:r>
              <a:rPr lang="ja-JP" altLang="en-US" dirty="0" smtClean="0"/>
              <a:t>団体「リルビット」の山田裕一顧問は「当事者は音やにおいに敏感で、避難所を避けて車中泊する人も多い。自分らしくいられる場所のアック穂が必要だ」と指摘する。（以下略）</a:t>
            </a:r>
            <a:endParaRPr kumimoji="1" lang="en-US" altLang="ja-JP" dirty="0" smtClean="0"/>
          </a:p>
          <a:p>
            <a:endParaRPr kumimoji="1" lang="ja-JP" altLang="en-US" dirty="0"/>
          </a:p>
        </p:txBody>
      </p:sp>
      <p:sp>
        <p:nvSpPr>
          <p:cNvPr id="4" name="テキスト ボックス 3"/>
          <p:cNvSpPr txBox="1"/>
          <p:nvPr/>
        </p:nvSpPr>
        <p:spPr>
          <a:xfrm>
            <a:off x="683568" y="6136770"/>
            <a:ext cx="7632848" cy="461665"/>
          </a:xfrm>
          <a:prstGeom prst="rect">
            <a:avLst/>
          </a:prstGeom>
          <a:noFill/>
        </p:spPr>
        <p:txBody>
          <a:bodyPr wrap="square" rtlCol="0">
            <a:spAutoFit/>
          </a:bodyPr>
          <a:lstStyle/>
          <a:p>
            <a:r>
              <a:rPr lang="ja-JP" altLang="en-US" sz="2400" dirty="0" smtClean="0"/>
              <a:t>熊本日日新聞　</a:t>
            </a:r>
            <a:r>
              <a:rPr lang="en-US" altLang="ja-JP" sz="2400" dirty="0" smtClean="0"/>
              <a:t>2016.04.25</a:t>
            </a:r>
            <a:r>
              <a:rPr lang="ja-JP" altLang="en-US" sz="2400" dirty="0" smtClean="0"/>
              <a:t>　　　　　朝刊</a:t>
            </a:r>
            <a:endParaRPr kumimoji="1" lang="ja-JP" altLang="en-US" sz="2400" dirty="0"/>
          </a:p>
        </p:txBody>
      </p:sp>
    </p:spTree>
    <p:extLst>
      <p:ext uri="{BB962C8B-B14F-4D97-AF65-F5344CB8AC3E}">
        <p14:creationId xmlns:p14="http://schemas.microsoft.com/office/powerpoint/2010/main" val="1603141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680" y="0"/>
            <a:ext cx="9144000" cy="1143000"/>
          </a:xfrm>
        </p:spPr>
        <p:txBody>
          <a:bodyPr>
            <a:noAutofit/>
          </a:bodyPr>
          <a:lstStyle/>
          <a:p>
            <a:r>
              <a:rPr lang="ja-JP" altLang="en-US" sz="3600" dirty="0"/>
              <a:t>熊本地震から</a:t>
            </a:r>
            <a:r>
              <a:rPr lang="ja-JP" altLang="en-US" sz="3600" dirty="0" smtClean="0"/>
              <a:t>１カ月発達</a:t>
            </a:r>
            <a:r>
              <a:rPr lang="ja-JP" altLang="en-US" sz="3600" dirty="0"/>
              <a:t>障害者を</a:t>
            </a:r>
            <a:r>
              <a:rPr lang="ja-JP" altLang="en-US" sz="3600" dirty="0" smtClean="0"/>
              <a:t>支える（下）</a:t>
            </a:r>
            <a:endParaRPr kumimoji="1" lang="ja-JP" altLang="en-US" sz="3600" dirty="0"/>
          </a:p>
        </p:txBody>
      </p:sp>
      <p:sp>
        <p:nvSpPr>
          <p:cNvPr id="3" name="コンテンツ プレースホルダー 2"/>
          <p:cNvSpPr>
            <a:spLocks noGrp="1"/>
          </p:cNvSpPr>
          <p:nvPr>
            <p:ph idx="1"/>
          </p:nvPr>
        </p:nvSpPr>
        <p:spPr>
          <a:xfrm>
            <a:off x="107504" y="836711"/>
            <a:ext cx="8784976" cy="5832649"/>
          </a:xfrm>
        </p:spPr>
        <p:txBody>
          <a:bodyPr>
            <a:normAutofit fontScale="85000" lnSpcReduction="20000"/>
          </a:bodyPr>
          <a:lstStyle/>
          <a:p>
            <a:r>
              <a:rPr lang="ja-JP" altLang="en-US" dirty="0"/>
              <a:t>仲間の助け合いが</a:t>
            </a:r>
            <a:r>
              <a:rPr lang="ja-JP" altLang="en-US" dirty="0" smtClean="0"/>
              <a:t>必要</a:t>
            </a:r>
            <a:endParaRPr lang="ja-JP" altLang="en-US" dirty="0"/>
          </a:p>
          <a:p>
            <a:pPr lvl="1"/>
            <a:r>
              <a:rPr lang="ja-JP" altLang="en-US" dirty="0" smtClean="0"/>
              <a:t>被災</a:t>
            </a:r>
            <a:r>
              <a:rPr lang="ja-JP" altLang="en-US" dirty="0"/>
              <a:t>からやや落ち着き、語り合うリルビットのメンバー。障害の特性を分かり合った者同士で、気持ちが和らいだ＝熊本</a:t>
            </a:r>
            <a:r>
              <a:rPr lang="ja-JP" altLang="en-US" dirty="0" smtClean="0"/>
              <a:t>市内</a:t>
            </a:r>
            <a:r>
              <a:rPr lang="ja-JP" altLang="en-US" dirty="0"/>
              <a:t>で</a:t>
            </a:r>
            <a:endParaRPr lang="en-US" altLang="ja-JP" dirty="0"/>
          </a:p>
          <a:p>
            <a:pPr lvl="1"/>
            <a:r>
              <a:rPr lang="ja-JP" altLang="en-US" dirty="0" smtClean="0"/>
              <a:t>「</a:t>
            </a:r>
            <a:r>
              <a:rPr lang="ja-JP" altLang="en-US" dirty="0"/>
              <a:t>避難所の音に悩まされて、すっかり耳栓コレクターになりました」。発達障害の一つ・高機能自閉症の大学生ユキコさん（２７）＝仮名＝は笑った</a:t>
            </a:r>
            <a:r>
              <a:rPr lang="ja-JP" altLang="en-US" dirty="0" smtClean="0"/>
              <a:t>。</a:t>
            </a:r>
            <a:endParaRPr lang="ja-JP" altLang="en-US" dirty="0"/>
          </a:p>
          <a:p>
            <a:pPr lvl="1"/>
            <a:r>
              <a:rPr lang="ja-JP" altLang="en-US" dirty="0" smtClean="0"/>
              <a:t>親元</a:t>
            </a:r>
            <a:r>
              <a:rPr lang="ja-JP" altLang="en-US" dirty="0"/>
              <a:t>を離れ、熊本市内のシェアハウスで暮らしていて被災。近くの市立体育館に避難した。聴覚が敏感なユキコさんにとって「地獄だった」という。苦手な救急車のサイレン、ヘリコプターの騒音が頻繁に響く。周囲から耳に飛び込んでくる話し声も気になった。余震の際に一斉に鳴りだすスマートフォンの警報に、何度もビクッとなった</a:t>
            </a:r>
            <a:r>
              <a:rPr lang="ja-JP" altLang="en-US" dirty="0" smtClean="0"/>
              <a:t>。</a:t>
            </a:r>
            <a:endParaRPr lang="ja-JP" altLang="en-US" dirty="0"/>
          </a:p>
          <a:p>
            <a:pPr lvl="1"/>
            <a:r>
              <a:rPr lang="ja-JP" altLang="en-US" dirty="0" smtClean="0"/>
              <a:t>日常</a:t>
            </a:r>
            <a:r>
              <a:rPr lang="ja-JP" altLang="en-US" dirty="0"/>
              <a:t>のリズムが崩れたこともつらかった。いつご飯を食べるか、いつ寝るか、見通しがつかない。ユキコさんの発達障害を知らない友人から、被害情報の収集をお願いされたが、何時までやって、どの程度集めればいいか分からず、夜通しネットとにらめっこした。</a:t>
            </a:r>
            <a:endParaRPr kumimoji="1" lang="ja-JP" altLang="en-US" dirty="0"/>
          </a:p>
        </p:txBody>
      </p:sp>
      <p:sp>
        <p:nvSpPr>
          <p:cNvPr id="4" name="テキスト ボックス 3"/>
          <p:cNvSpPr txBox="1"/>
          <p:nvPr/>
        </p:nvSpPr>
        <p:spPr>
          <a:xfrm>
            <a:off x="971600" y="6351711"/>
            <a:ext cx="7632848" cy="461665"/>
          </a:xfrm>
          <a:prstGeom prst="rect">
            <a:avLst/>
          </a:prstGeom>
          <a:noFill/>
        </p:spPr>
        <p:txBody>
          <a:bodyPr wrap="square" rtlCol="0">
            <a:spAutoFit/>
          </a:bodyPr>
          <a:lstStyle/>
          <a:p>
            <a:r>
              <a:rPr lang="zh-TW" altLang="en-US" sz="2400" dirty="0" smtClean="0"/>
              <a:t>中日新聞</a:t>
            </a:r>
            <a:r>
              <a:rPr lang="ja-JP" altLang="en-US" sz="2400" dirty="0" smtClean="0"/>
              <a:t>（東京新聞）</a:t>
            </a:r>
            <a:r>
              <a:rPr lang="ja-JP" altLang="en-US" sz="2400" dirty="0"/>
              <a:t>　</a:t>
            </a:r>
            <a:r>
              <a:rPr lang="en-US" altLang="ja-JP" sz="2400" dirty="0" smtClean="0"/>
              <a:t>2016.5.18</a:t>
            </a:r>
            <a:r>
              <a:rPr lang="ja-JP" altLang="en-US" sz="2400" dirty="0" smtClean="0"/>
              <a:t>　朝刊</a:t>
            </a:r>
            <a:endParaRPr kumimoji="1" lang="ja-JP" altLang="en-US" sz="2400" dirty="0"/>
          </a:p>
        </p:txBody>
      </p:sp>
    </p:spTree>
    <p:extLst>
      <p:ext uri="{BB962C8B-B14F-4D97-AF65-F5344CB8AC3E}">
        <p14:creationId xmlns:p14="http://schemas.microsoft.com/office/powerpoint/2010/main" val="2750573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680" y="0"/>
            <a:ext cx="9144000" cy="1143000"/>
          </a:xfrm>
        </p:spPr>
        <p:txBody>
          <a:bodyPr>
            <a:noAutofit/>
          </a:bodyPr>
          <a:lstStyle/>
          <a:p>
            <a:r>
              <a:rPr lang="ja-JP" altLang="en-US" sz="3600" dirty="0"/>
              <a:t>熊本地震から</a:t>
            </a:r>
            <a:r>
              <a:rPr lang="ja-JP" altLang="en-US" sz="3600" dirty="0" smtClean="0"/>
              <a:t>１カ月発達</a:t>
            </a:r>
            <a:r>
              <a:rPr lang="ja-JP" altLang="en-US" sz="3600" dirty="0"/>
              <a:t>障害者を</a:t>
            </a:r>
            <a:r>
              <a:rPr lang="ja-JP" altLang="en-US" sz="3600" dirty="0" smtClean="0"/>
              <a:t>支える（下）</a:t>
            </a:r>
            <a:endParaRPr kumimoji="1" lang="ja-JP" altLang="en-US" sz="3600" dirty="0"/>
          </a:p>
        </p:txBody>
      </p:sp>
      <p:sp>
        <p:nvSpPr>
          <p:cNvPr id="3" name="コンテンツ プレースホルダー 2"/>
          <p:cNvSpPr>
            <a:spLocks noGrp="1"/>
          </p:cNvSpPr>
          <p:nvPr>
            <p:ph idx="1"/>
          </p:nvPr>
        </p:nvSpPr>
        <p:spPr>
          <a:xfrm>
            <a:off x="107504" y="980728"/>
            <a:ext cx="8579296" cy="5904656"/>
          </a:xfrm>
        </p:spPr>
        <p:txBody>
          <a:bodyPr>
            <a:normAutofit fontScale="92500" lnSpcReduction="20000"/>
          </a:bodyPr>
          <a:lstStyle/>
          <a:p>
            <a:r>
              <a:rPr lang="ja-JP" altLang="en-US" dirty="0" smtClean="0"/>
              <a:t>我慢は３日目に限度に達した。激しい頭痛と吐き気に襲われ、自分が参加する発達障害の当事者会「リルビット」顧問の精神保健福祉士に助けを求めた。その橋渡しで、同会のフジさん（２５）＝同＝のアパートに移ることができて、症状はぴたりと止まった。そこで２週間過ごし、今はシェアハウスで日常を取り戻している。</a:t>
            </a:r>
          </a:p>
          <a:p>
            <a:r>
              <a:rPr lang="ja-JP" altLang="en-US" dirty="0" smtClean="0"/>
              <a:t>　同会の病院職員ナカジュンさん（３１）＝同＝も、フジさんのアパートに泊めてもらった一人だ。家は無事だったが、余震のたびに恐怖を感じ、悲鳴を上げてしまう。両親に「騒ぎすぎだ」と責められ、反発するうちに心のバランスを崩し、自分の腕をこぶしでたたき続けてしまう。親元から一時避難して、少し楽になった。</a:t>
            </a:r>
            <a:endParaRPr kumimoji="1" lang="ja-JP" altLang="en-US" dirty="0"/>
          </a:p>
        </p:txBody>
      </p:sp>
      <p:sp>
        <p:nvSpPr>
          <p:cNvPr id="4" name="テキスト ボックス 3"/>
          <p:cNvSpPr txBox="1"/>
          <p:nvPr/>
        </p:nvSpPr>
        <p:spPr>
          <a:xfrm>
            <a:off x="683568" y="6136770"/>
            <a:ext cx="7632848" cy="461665"/>
          </a:xfrm>
          <a:prstGeom prst="rect">
            <a:avLst/>
          </a:prstGeom>
          <a:noFill/>
        </p:spPr>
        <p:txBody>
          <a:bodyPr wrap="square" rtlCol="0">
            <a:spAutoFit/>
          </a:bodyPr>
          <a:lstStyle/>
          <a:p>
            <a:r>
              <a:rPr lang="zh-TW" altLang="en-US" sz="2400" dirty="0">
                <a:solidFill>
                  <a:prstClr val="black"/>
                </a:solidFill>
              </a:rPr>
              <a:t>中日新聞</a:t>
            </a:r>
            <a:r>
              <a:rPr lang="ja-JP" altLang="en-US" sz="2400" dirty="0">
                <a:solidFill>
                  <a:prstClr val="black"/>
                </a:solidFill>
              </a:rPr>
              <a:t>（東京新聞）　</a:t>
            </a:r>
            <a:r>
              <a:rPr lang="en-US" altLang="ja-JP" sz="2400" dirty="0">
                <a:solidFill>
                  <a:prstClr val="black"/>
                </a:solidFill>
              </a:rPr>
              <a:t>2016.5.18</a:t>
            </a:r>
            <a:r>
              <a:rPr lang="ja-JP" altLang="en-US" sz="2400" dirty="0">
                <a:solidFill>
                  <a:prstClr val="black"/>
                </a:solidFill>
              </a:rPr>
              <a:t>　朝刊</a:t>
            </a:r>
          </a:p>
        </p:txBody>
      </p:sp>
    </p:spTree>
    <p:extLst>
      <p:ext uri="{BB962C8B-B14F-4D97-AF65-F5344CB8AC3E}">
        <p14:creationId xmlns:p14="http://schemas.microsoft.com/office/powerpoint/2010/main" val="244359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1400"/>
            <a:ext cx="9144000" cy="1143000"/>
          </a:xfrm>
        </p:spPr>
        <p:txBody>
          <a:bodyPr>
            <a:noAutofit/>
          </a:bodyPr>
          <a:lstStyle/>
          <a:p>
            <a:r>
              <a:rPr lang="ja-JP" altLang="en-US" sz="3600" dirty="0"/>
              <a:t>熊本地震から</a:t>
            </a:r>
            <a:r>
              <a:rPr lang="ja-JP" altLang="en-US" sz="3600" dirty="0" smtClean="0"/>
              <a:t>１カ月発達</a:t>
            </a:r>
            <a:r>
              <a:rPr lang="ja-JP" altLang="en-US" sz="3600" dirty="0"/>
              <a:t>障害者を</a:t>
            </a:r>
            <a:r>
              <a:rPr lang="ja-JP" altLang="en-US" sz="3600" dirty="0" smtClean="0"/>
              <a:t>支える（下）</a:t>
            </a:r>
            <a:endParaRPr kumimoji="1" lang="ja-JP" altLang="en-US" sz="3600" dirty="0"/>
          </a:p>
        </p:txBody>
      </p:sp>
      <p:sp>
        <p:nvSpPr>
          <p:cNvPr id="3" name="コンテンツ プレースホルダー 2"/>
          <p:cNvSpPr>
            <a:spLocks noGrp="1"/>
          </p:cNvSpPr>
          <p:nvPr>
            <p:ph idx="1"/>
          </p:nvPr>
        </p:nvSpPr>
        <p:spPr>
          <a:xfrm>
            <a:off x="29891" y="693779"/>
            <a:ext cx="8579296" cy="5904656"/>
          </a:xfrm>
        </p:spPr>
        <p:txBody>
          <a:bodyPr>
            <a:normAutofit fontScale="92500" lnSpcReduction="10000"/>
          </a:bodyPr>
          <a:lstStyle/>
          <a:p>
            <a:r>
              <a:rPr lang="ja-JP" altLang="en-US" dirty="0" smtClean="0"/>
              <a:t>今月７日、フジさんの呼び掛けでリルビットの集会があり、６人が参加した。震災直後の会合では口々に不安や恐怖を語っていた会員たちも落ち着き、穏やかにおしゃべりをして過ごした。それぞれが、周囲に理解してもらえない苦しさを日常的に体験しており、貴重な「安らぎの場」だ。</a:t>
            </a:r>
          </a:p>
          <a:p>
            <a:r>
              <a:rPr lang="ja-JP" altLang="en-US" dirty="0" smtClean="0"/>
              <a:t>　ユキコさんは、地震後の体験をもとに自作した「当事者災害手帳」を披露した。</a:t>
            </a:r>
          </a:p>
          <a:p>
            <a:r>
              <a:rPr lang="ja-JP" altLang="en-US" dirty="0" smtClean="0"/>
              <a:t>　自身の診断名、障害の特性、災害時・避難時にほしい配慮、支援機関・担当者の名前、医療機関の連絡先、服用している薬、障害者手帳のコピーなどをまとめた手帳だ。「被災した時のために自分に合ったものを作ってみては」と仲間たちに勧めた。</a:t>
            </a:r>
            <a:endParaRPr kumimoji="1" lang="ja-JP" altLang="en-US" dirty="0"/>
          </a:p>
        </p:txBody>
      </p:sp>
      <p:sp>
        <p:nvSpPr>
          <p:cNvPr id="4" name="テキスト ボックス 3"/>
          <p:cNvSpPr txBox="1"/>
          <p:nvPr/>
        </p:nvSpPr>
        <p:spPr>
          <a:xfrm>
            <a:off x="683568" y="6309320"/>
            <a:ext cx="7632848" cy="461665"/>
          </a:xfrm>
          <a:prstGeom prst="rect">
            <a:avLst/>
          </a:prstGeom>
          <a:noFill/>
        </p:spPr>
        <p:txBody>
          <a:bodyPr wrap="square" rtlCol="0">
            <a:spAutoFit/>
          </a:bodyPr>
          <a:lstStyle/>
          <a:p>
            <a:r>
              <a:rPr lang="zh-TW" altLang="en-US" sz="2400" dirty="0">
                <a:solidFill>
                  <a:prstClr val="black"/>
                </a:solidFill>
              </a:rPr>
              <a:t>中日新聞</a:t>
            </a:r>
            <a:r>
              <a:rPr lang="ja-JP" altLang="en-US" sz="2400" dirty="0">
                <a:solidFill>
                  <a:prstClr val="black"/>
                </a:solidFill>
              </a:rPr>
              <a:t>（東京新聞）　</a:t>
            </a:r>
            <a:r>
              <a:rPr lang="en-US" altLang="ja-JP" sz="2400" dirty="0">
                <a:solidFill>
                  <a:prstClr val="black"/>
                </a:solidFill>
              </a:rPr>
              <a:t>2016.5.18</a:t>
            </a:r>
            <a:r>
              <a:rPr lang="ja-JP" altLang="en-US" sz="2400" dirty="0">
                <a:solidFill>
                  <a:prstClr val="black"/>
                </a:solidFill>
              </a:rPr>
              <a:t>　朝刊</a:t>
            </a:r>
          </a:p>
        </p:txBody>
      </p:sp>
    </p:spTree>
    <p:extLst>
      <p:ext uri="{BB962C8B-B14F-4D97-AF65-F5344CB8AC3E}">
        <p14:creationId xmlns:p14="http://schemas.microsoft.com/office/powerpoint/2010/main" val="2153679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発達障害者に関する新聞記事</a:t>
            </a:r>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fontScale="92500" lnSpcReduction="20000"/>
          </a:bodyPr>
          <a:lstStyle/>
          <a:p>
            <a:r>
              <a:rPr kumimoji="1" lang="ja-JP" altLang="en-US" dirty="0" smtClean="0"/>
              <a:t>東日本大震災では震災時の大人の発達障害の声や状況を報道したものはなかった。</a:t>
            </a:r>
            <a:endParaRPr kumimoji="1" lang="en-US" altLang="ja-JP" dirty="0" smtClean="0"/>
          </a:p>
          <a:p>
            <a:r>
              <a:rPr lang="ja-JP" altLang="en-US" dirty="0"/>
              <a:t>熊本地震</a:t>
            </a:r>
            <a:r>
              <a:rPr lang="ja-JP" altLang="en-US" dirty="0" smtClean="0"/>
              <a:t>でも発達障害について扱った記事は各誌共に</a:t>
            </a:r>
            <a:r>
              <a:rPr lang="en-US" altLang="ja-JP" dirty="0" smtClean="0"/>
              <a:t>10</a:t>
            </a:r>
            <a:r>
              <a:rPr lang="ja-JP" altLang="en-US" dirty="0" smtClean="0"/>
              <a:t>件～</a:t>
            </a:r>
            <a:r>
              <a:rPr lang="en-US" altLang="ja-JP" dirty="0" smtClean="0"/>
              <a:t>20</a:t>
            </a:r>
            <a:r>
              <a:rPr lang="ja-JP" altLang="en-US" dirty="0" smtClean="0"/>
              <a:t>件程度で子どもの発達障害に関する記事がほとんど。</a:t>
            </a:r>
            <a:endParaRPr lang="en-US" altLang="ja-JP" dirty="0" smtClean="0"/>
          </a:p>
          <a:p>
            <a:r>
              <a:rPr kumimoji="1" lang="ja-JP" altLang="en-US" dirty="0"/>
              <a:t>大人の発達</a:t>
            </a:r>
            <a:r>
              <a:rPr kumimoji="1" lang="ja-JP" altLang="en-US" dirty="0" smtClean="0"/>
              <a:t>障害の声を取り上げた記事は更に少なく、のすべてが「発達障害当事者会」が関わっているものであり、</a:t>
            </a:r>
            <a:r>
              <a:rPr kumimoji="1" lang="en-US" altLang="ja-JP" dirty="0" smtClean="0"/>
              <a:t>1</a:t>
            </a:r>
            <a:r>
              <a:rPr kumimoji="1" lang="ja-JP" altLang="en-US" dirty="0" smtClean="0"/>
              <a:t>件を除いて当事者会経由で取材が行われた。</a:t>
            </a:r>
            <a:endParaRPr kumimoji="1" lang="en-US" altLang="ja-JP" dirty="0" smtClean="0"/>
          </a:p>
          <a:p>
            <a:r>
              <a:rPr lang="en-US" altLang="ja-JP" dirty="0"/>
              <a:t>1</a:t>
            </a:r>
            <a:r>
              <a:rPr lang="ja-JP" altLang="en-US" dirty="0"/>
              <a:t>件</a:t>
            </a:r>
            <a:r>
              <a:rPr lang="ja-JP" altLang="en-US" dirty="0" smtClean="0"/>
              <a:t>については発達障害に関する取材を意図したものではなく、熊本地震に関する本の紹介で著者がたまたま当事者だったという記事。</a:t>
            </a:r>
            <a:endParaRPr kumimoji="1" lang="ja-JP" altLang="en-US" dirty="0"/>
          </a:p>
        </p:txBody>
      </p:sp>
    </p:spTree>
    <p:extLst>
      <p:ext uri="{BB962C8B-B14F-4D97-AF65-F5344CB8AC3E}">
        <p14:creationId xmlns:p14="http://schemas.microsoft.com/office/powerpoint/2010/main" val="3564937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ＴＶ取材（確認できたもののみ）</a:t>
            </a:r>
            <a:endParaRPr kumimoji="1" lang="ja-JP" altLang="en-US" dirty="0"/>
          </a:p>
        </p:txBody>
      </p:sp>
      <p:sp>
        <p:nvSpPr>
          <p:cNvPr id="3" name="コンテンツ プレースホルダー 2"/>
          <p:cNvSpPr>
            <a:spLocks noGrp="1"/>
          </p:cNvSpPr>
          <p:nvPr>
            <p:ph idx="1"/>
          </p:nvPr>
        </p:nvSpPr>
        <p:spPr>
          <a:xfrm>
            <a:off x="323528" y="1600200"/>
            <a:ext cx="8363272" cy="4525963"/>
          </a:xfrm>
        </p:spPr>
        <p:txBody>
          <a:bodyPr/>
          <a:lstStyle/>
          <a:p>
            <a:r>
              <a:rPr lang="en-US" altLang="ja-JP" dirty="0" smtClean="0"/>
              <a:t>2016</a:t>
            </a:r>
            <a:r>
              <a:rPr lang="ja-JP" altLang="en-US" dirty="0" smtClean="0"/>
              <a:t>年</a:t>
            </a:r>
            <a:r>
              <a:rPr lang="en-US" altLang="ja-JP" dirty="0"/>
              <a:t>5</a:t>
            </a:r>
            <a:r>
              <a:rPr lang="ja-JP" altLang="en-US" dirty="0"/>
              <a:t>月</a:t>
            </a:r>
            <a:r>
              <a:rPr lang="en-US" altLang="ja-JP" dirty="0"/>
              <a:t>2</a:t>
            </a:r>
            <a:r>
              <a:rPr lang="ja-JP" altLang="en-US" dirty="0" smtClean="0"/>
              <a:t>日（</a:t>
            </a:r>
            <a:r>
              <a:rPr lang="en-US" altLang="ja-JP" dirty="0" smtClean="0"/>
              <a:t>NHK</a:t>
            </a:r>
            <a:r>
              <a:rPr lang="ja-JP" altLang="en-US" dirty="0" smtClean="0"/>
              <a:t>ニュース　福岡放送局）</a:t>
            </a:r>
            <a:endParaRPr lang="en-US" altLang="ja-JP" dirty="0" smtClean="0"/>
          </a:p>
          <a:p>
            <a:pPr lvl="1"/>
            <a:r>
              <a:rPr lang="en-US" altLang="ja-JP" dirty="0" smtClean="0">
                <a:hlinkClick r:id="rId2"/>
              </a:rPr>
              <a:t>https</a:t>
            </a:r>
            <a:r>
              <a:rPr lang="en-US" altLang="ja-JP" dirty="0">
                <a:hlinkClick r:id="rId2"/>
              </a:rPr>
              <a:t>://</a:t>
            </a:r>
            <a:r>
              <a:rPr lang="en-US" altLang="ja-JP" dirty="0" smtClean="0">
                <a:hlinkClick r:id="rId2"/>
              </a:rPr>
              <a:t>youtu.be/wihDtJxv8Lc</a:t>
            </a:r>
            <a:endParaRPr lang="en-US" altLang="ja-JP" dirty="0" smtClean="0"/>
          </a:p>
          <a:p>
            <a:pPr lvl="1"/>
            <a:r>
              <a:rPr kumimoji="1" lang="en-US" altLang="ja-JP" dirty="0" smtClean="0"/>
              <a:t>※</a:t>
            </a:r>
            <a:r>
              <a:rPr kumimoji="1" lang="ja-JP" altLang="en-US" dirty="0" smtClean="0"/>
              <a:t>その後、相当な短縮版が九州管内のニュースで放送。</a:t>
            </a:r>
            <a:endParaRPr kumimoji="1" lang="en-US" altLang="ja-JP" dirty="0" smtClean="0"/>
          </a:p>
          <a:p>
            <a:r>
              <a:rPr lang="ja-JP" altLang="en-US" dirty="0" smtClean="0"/>
              <a:t>ハートネット</a:t>
            </a:r>
            <a:r>
              <a:rPr lang="en-US" altLang="ja-JP" dirty="0" smtClean="0"/>
              <a:t>TV</a:t>
            </a:r>
            <a:r>
              <a:rPr lang="ja-JP" altLang="en-US" dirty="0" smtClean="0"/>
              <a:t>　緊急報告　熊本地震（</a:t>
            </a:r>
            <a:r>
              <a:rPr lang="en-US" altLang="ja-JP" dirty="0" smtClean="0"/>
              <a:t>5</a:t>
            </a:r>
            <a:r>
              <a:rPr lang="ja-JP" altLang="en-US" dirty="0" smtClean="0"/>
              <a:t>）　取り残される障害者（発達障害には触れず）</a:t>
            </a:r>
            <a:endParaRPr lang="en-US" altLang="ja-JP" dirty="0" smtClean="0"/>
          </a:p>
          <a:p>
            <a:r>
              <a:rPr lang="en-US" altLang="ja-JP" dirty="0">
                <a:hlinkClick r:id="rId3"/>
              </a:rPr>
              <a:t>http://</a:t>
            </a:r>
            <a:r>
              <a:rPr lang="en-US" altLang="ja-JP" dirty="0" smtClean="0">
                <a:hlinkClick r:id="rId3"/>
              </a:rPr>
              <a:t>www.nhk.or.jp/heart-net/tv/summary/2016-05/31.html</a:t>
            </a:r>
            <a:endParaRPr lang="en-US" altLang="ja-JP" dirty="0" smtClean="0"/>
          </a:p>
          <a:p>
            <a:endParaRPr kumimoji="1" lang="ja-JP" altLang="en-US" dirty="0"/>
          </a:p>
        </p:txBody>
      </p:sp>
    </p:spTree>
    <p:extLst>
      <p:ext uri="{BB962C8B-B14F-4D97-AF65-F5344CB8AC3E}">
        <p14:creationId xmlns:p14="http://schemas.microsoft.com/office/powerpoint/2010/main" val="913039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288" cy="1143000"/>
          </a:xfrm>
        </p:spPr>
        <p:txBody>
          <a:bodyPr>
            <a:normAutofit fontScale="90000"/>
          </a:bodyPr>
          <a:lstStyle/>
          <a:p>
            <a:r>
              <a:rPr kumimoji="1" lang="ja-JP" altLang="en-US" dirty="0" smtClean="0"/>
              <a:t>受けた取材数と結果</a:t>
            </a:r>
            <a:r>
              <a:rPr kumimoji="1" lang="en-US" altLang="ja-JP" dirty="0" smtClean="0"/>
              <a:t/>
            </a:r>
            <a:br>
              <a:rPr kumimoji="1" lang="en-US" altLang="ja-JP" dirty="0" smtClean="0"/>
            </a:br>
            <a:r>
              <a:rPr lang="en-US" altLang="ja-JP" sz="3100" dirty="0" smtClean="0"/>
              <a:t>―</a:t>
            </a:r>
            <a:r>
              <a:rPr lang="ja-JP" altLang="en-US" sz="3100" dirty="0" smtClean="0"/>
              <a:t>編集される発達障害理解の穽陥</a:t>
            </a:r>
            <a:r>
              <a:rPr lang="en-US" altLang="ja-JP" sz="3100" dirty="0" smtClean="0"/>
              <a:t>―</a:t>
            </a:r>
            <a:endParaRPr kumimoji="1" lang="ja-JP" altLang="en-US" sz="3100" dirty="0"/>
          </a:p>
        </p:txBody>
      </p:sp>
      <p:sp>
        <p:nvSpPr>
          <p:cNvPr id="3" name="コンテンツ プレースホルダー 2"/>
          <p:cNvSpPr>
            <a:spLocks noGrp="1"/>
          </p:cNvSpPr>
          <p:nvPr>
            <p:ph idx="1"/>
          </p:nvPr>
        </p:nvSpPr>
        <p:spPr>
          <a:xfrm>
            <a:off x="323528" y="1412776"/>
            <a:ext cx="8568952" cy="5141168"/>
          </a:xfrm>
        </p:spPr>
        <p:txBody>
          <a:bodyPr>
            <a:normAutofit lnSpcReduction="10000"/>
          </a:bodyPr>
          <a:lstStyle/>
          <a:p>
            <a:r>
              <a:rPr kumimoji="1" lang="ja-JP" altLang="en-US" dirty="0" smtClean="0"/>
              <a:t>受けた取材数　</a:t>
            </a:r>
            <a:r>
              <a:rPr kumimoji="1" lang="en-US" altLang="ja-JP" dirty="0" smtClean="0"/>
              <a:t>※</a:t>
            </a:r>
            <a:r>
              <a:rPr kumimoji="1" lang="ja-JP" altLang="en-US" dirty="0" smtClean="0"/>
              <a:t>実際に取り上げられたもの</a:t>
            </a:r>
            <a:endParaRPr kumimoji="1" lang="en-US" altLang="ja-JP" dirty="0" smtClean="0"/>
          </a:p>
          <a:p>
            <a:pPr lvl="1"/>
            <a:r>
              <a:rPr kumimoji="1" lang="en-US" altLang="ja-JP" dirty="0" smtClean="0"/>
              <a:t>TV</a:t>
            </a:r>
            <a:r>
              <a:rPr kumimoji="1" lang="ja-JP" altLang="en-US" dirty="0" smtClean="0"/>
              <a:t>：</a:t>
            </a:r>
            <a:r>
              <a:rPr kumimoji="1" lang="en-US" altLang="ja-JP" dirty="0" smtClean="0"/>
              <a:t>※NHK</a:t>
            </a:r>
            <a:r>
              <a:rPr kumimoji="1" lang="ja-JP" altLang="en-US" dirty="0" smtClean="0"/>
              <a:t>福岡、</a:t>
            </a:r>
            <a:r>
              <a:rPr kumimoji="1" lang="en-US" altLang="ja-JP" dirty="0" smtClean="0"/>
              <a:t>NHK</a:t>
            </a:r>
            <a:r>
              <a:rPr kumimoji="1" lang="ja-JP" altLang="en-US" dirty="0" smtClean="0"/>
              <a:t>名古屋、</a:t>
            </a:r>
            <a:r>
              <a:rPr kumimoji="1" lang="en-US" altLang="ja-JP" dirty="0" smtClean="0"/>
              <a:t>NHK</a:t>
            </a:r>
            <a:r>
              <a:rPr kumimoji="1" lang="ja-JP" altLang="en-US" dirty="0" smtClean="0"/>
              <a:t>鹿児島、</a:t>
            </a:r>
            <a:r>
              <a:rPr kumimoji="1" lang="en-US" altLang="ja-JP" dirty="0" smtClean="0"/>
              <a:t>NHK</a:t>
            </a:r>
            <a:r>
              <a:rPr kumimoji="1" lang="ja-JP" altLang="en-US" dirty="0" smtClean="0"/>
              <a:t>ハートネット</a:t>
            </a:r>
            <a:r>
              <a:rPr kumimoji="1" lang="en-US" altLang="ja-JP" dirty="0" smtClean="0"/>
              <a:t>TV2</a:t>
            </a:r>
            <a:r>
              <a:rPr kumimoji="1" lang="ja-JP" altLang="en-US" dirty="0" smtClean="0"/>
              <a:t>回（民放・地元局はなし）</a:t>
            </a:r>
            <a:endParaRPr kumimoji="1" lang="en-US" altLang="ja-JP" dirty="0" smtClean="0"/>
          </a:p>
          <a:p>
            <a:pPr lvl="1"/>
            <a:r>
              <a:rPr lang="ja-JP" altLang="en-US" dirty="0" smtClean="0"/>
              <a:t>新聞：</a:t>
            </a:r>
            <a:r>
              <a:rPr lang="en-US" altLang="ja-JP" dirty="0" smtClean="0"/>
              <a:t>※(1/2)</a:t>
            </a:r>
            <a:r>
              <a:rPr lang="ja-JP" altLang="en-US" dirty="0" smtClean="0"/>
              <a:t>西日本新聞、</a:t>
            </a:r>
            <a:r>
              <a:rPr lang="en-US" altLang="ja-JP" dirty="0" smtClean="0"/>
              <a:t>※</a:t>
            </a:r>
            <a:r>
              <a:rPr lang="ja-JP" altLang="en-US" dirty="0" smtClean="0"/>
              <a:t>熊本日日新聞、</a:t>
            </a:r>
            <a:endParaRPr lang="en-US" altLang="ja-JP" dirty="0" smtClean="0"/>
          </a:p>
          <a:p>
            <a:pPr lvl="1"/>
            <a:r>
              <a:rPr lang="en-US" altLang="ja-JP" dirty="0" smtClean="0"/>
              <a:t>※</a:t>
            </a:r>
            <a:r>
              <a:rPr lang="ja-JP" altLang="en-US" dirty="0" smtClean="0"/>
              <a:t>読売新聞東京、佐賀新聞、毎日新聞、朝日新聞</a:t>
            </a:r>
            <a:endParaRPr lang="en-US" altLang="ja-JP" dirty="0" smtClean="0"/>
          </a:p>
          <a:p>
            <a:r>
              <a:rPr kumimoji="1" lang="ja-JP" altLang="en-US" dirty="0" smtClean="0"/>
              <a:t>ボツになった取材</a:t>
            </a:r>
            <a:endParaRPr kumimoji="1" lang="en-US" altLang="ja-JP" dirty="0" smtClean="0"/>
          </a:p>
          <a:p>
            <a:pPr lvl="1"/>
            <a:r>
              <a:rPr lang="en-US" altLang="ja-JP" dirty="0" smtClean="0"/>
              <a:t>TV</a:t>
            </a:r>
            <a:r>
              <a:rPr lang="ja-JP" altLang="en-US" dirty="0"/>
              <a:t>取材</a:t>
            </a:r>
            <a:r>
              <a:rPr lang="ja-JP" altLang="en-US" dirty="0" smtClean="0"/>
              <a:t>は</a:t>
            </a:r>
            <a:r>
              <a:rPr lang="en-US" altLang="ja-JP" dirty="0" smtClean="0"/>
              <a:t>NHK</a:t>
            </a:r>
            <a:r>
              <a:rPr lang="ja-JP" altLang="en-US" dirty="0" smtClean="0"/>
              <a:t>ばかりで、</a:t>
            </a:r>
            <a:r>
              <a:rPr lang="en-US" altLang="ja-JP" dirty="0" smtClean="0"/>
              <a:t>1</a:t>
            </a:r>
            <a:r>
              <a:rPr lang="ja-JP" altLang="en-US" dirty="0" smtClean="0"/>
              <a:t>回ニュースになっただけで、数回にわたって取材をうけたものでも、他は一切取り上げられなかった。</a:t>
            </a:r>
            <a:endParaRPr lang="en-US" altLang="ja-JP" dirty="0" smtClean="0"/>
          </a:p>
          <a:p>
            <a:pPr lvl="1"/>
            <a:r>
              <a:rPr kumimoji="1" lang="en-US" altLang="ja-JP" dirty="0" smtClean="0"/>
              <a:t>NHK</a:t>
            </a:r>
            <a:r>
              <a:rPr kumimoji="1" lang="ja-JP" altLang="en-US" dirty="0" smtClean="0"/>
              <a:t>福岡の放送は半分は地元企業が発達障害の支援に乗り出したという話題であった。</a:t>
            </a:r>
            <a:endParaRPr kumimoji="1" lang="ja-JP" altLang="en-US" dirty="0"/>
          </a:p>
        </p:txBody>
      </p:sp>
    </p:spTree>
    <p:extLst>
      <p:ext uri="{BB962C8B-B14F-4D97-AF65-F5344CB8AC3E}">
        <p14:creationId xmlns:p14="http://schemas.microsoft.com/office/powerpoint/2010/main" val="2479400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取材時の傾向</a:t>
            </a:r>
            <a:endParaRPr kumimoji="1" lang="ja-JP" altLang="en-US" dirty="0"/>
          </a:p>
        </p:txBody>
      </p:sp>
      <p:sp>
        <p:nvSpPr>
          <p:cNvPr id="3" name="コンテンツ プレースホルダー 2"/>
          <p:cNvSpPr>
            <a:spLocks noGrp="1"/>
          </p:cNvSpPr>
          <p:nvPr>
            <p:ph idx="1"/>
          </p:nvPr>
        </p:nvSpPr>
        <p:spPr>
          <a:xfrm>
            <a:off x="457200" y="1268760"/>
            <a:ext cx="8229600" cy="4857403"/>
          </a:xfrm>
        </p:spPr>
        <p:txBody>
          <a:bodyPr>
            <a:normAutofit lnSpcReduction="10000"/>
          </a:bodyPr>
          <a:lstStyle/>
          <a:p>
            <a:r>
              <a:rPr kumimoji="1" lang="ja-JP" altLang="en-US" dirty="0" smtClean="0"/>
              <a:t>民放の取材は一切なかったが、</a:t>
            </a:r>
            <a:r>
              <a:rPr kumimoji="1" lang="en-US" altLang="ja-JP" dirty="0" smtClean="0"/>
              <a:t>NHK</a:t>
            </a:r>
            <a:r>
              <a:rPr lang="ja-JP" altLang="en-US" dirty="0"/>
              <a:t>から</a:t>
            </a:r>
            <a:r>
              <a:rPr lang="ja-JP" altLang="en-US" dirty="0" smtClean="0"/>
              <a:t>の取材は延べ</a:t>
            </a:r>
            <a:r>
              <a:rPr lang="en-US" altLang="ja-JP" dirty="0" smtClean="0"/>
              <a:t>17</a:t>
            </a:r>
            <a:r>
              <a:rPr lang="ja-JP" altLang="en-US" dirty="0" smtClean="0"/>
              <a:t>回（予備取材も含む）あり、</a:t>
            </a:r>
            <a:r>
              <a:rPr lang="en-US" altLang="ja-JP" dirty="0" smtClean="0"/>
              <a:t>1</a:t>
            </a:r>
            <a:r>
              <a:rPr lang="ja-JP" altLang="en-US" dirty="0" smtClean="0"/>
              <a:t>回で</a:t>
            </a:r>
            <a:r>
              <a:rPr lang="en-US" altLang="ja-JP" dirty="0" smtClean="0"/>
              <a:t>2</a:t>
            </a:r>
            <a:r>
              <a:rPr lang="ja-JP" altLang="en-US" dirty="0" smtClean="0"/>
              <a:t>時間以上に及ぶこともあった。</a:t>
            </a:r>
            <a:endParaRPr lang="en-US" altLang="ja-JP" dirty="0" smtClean="0"/>
          </a:p>
          <a:p>
            <a:r>
              <a:rPr kumimoji="1" lang="ja-JP" altLang="en-US" dirty="0"/>
              <a:t>複数</a:t>
            </a:r>
            <a:r>
              <a:rPr kumimoji="1" lang="ja-JP" altLang="en-US" dirty="0" smtClean="0"/>
              <a:t>の地方</a:t>
            </a:r>
            <a:r>
              <a:rPr kumimoji="1" lang="en-US" altLang="ja-JP" dirty="0" smtClean="0"/>
              <a:t>NHK</a:t>
            </a:r>
            <a:r>
              <a:rPr kumimoji="1" lang="ja-JP" altLang="en-US" dirty="0" smtClean="0"/>
              <a:t>局がいっぺんに取材依頼があり、当事者会がとりまとめて同時取材を調整したこともあった。</a:t>
            </a:r>
            <a:endParaRPr kumimoji="1" lang="en-US" altLang="ja-JP" dirty="0" smtClean="0"/>
          </a:p>
          <a:p>
            <a:r>
              <a:rPr lang="ja-JP" altLang="en-US" dirty="0"/>
              <a:t>西日本</a:t>
            </a:r>
            <a:r>
              <a:rPr lang="ja-JP" altLang="en-US" dirty="0" smtClean="0"/>
              <a:t>新聞、読売新聞はネット検索・</a:t>
            </a:r>
            <a:r>
              <a:rPr lang="en-US" altLang="ja-JP" dirty="0" smtClean="0"/>
              <a:t>FB</a:t>
            </a:r>
            <a:r>
              <a:rPr lang="ja-JP" altLang="en-US" dirty="0" smtClean="0"/>
              <a:t>で当事者会を知り、アクセスしてきた。</a:t>
            </a:r>
            <a:endParaRPr lang="en-US" altLang="ja-JP" dirty="0" smtClean="0"/>
          </a:p>
          <a:p>
            <a:r>
              <a:rPr kumimoji="1" lang="ja-JP" altLang="en-US" dirty="0"/>
              <a:t>熊本</a:t>
            </a:r>
            <a:r>
              <a:rPr kumimoji="1" lang="ja-JP" altLang="en-US" dirty="0" smtClean="0"/>
              <a:t>日日新聞は日頃からつきあいのある記者に当事者会から依頼した。</a:t>
            </a:r>
            <a:endParaRPr kumimoji="1" lang="ja-JP" altLang="en-US" dirty="0"/>
          </a:p>
        </p:txBody>
      </p:sp>
    </p:spTree>
    <p:extLst>
      <p:ext uri="{BB962C8B-B14F-4D97-AF65-F5344CB8AC3E}">
        <p14:creationId xmlns:p14="http://schemas.microsoft.com/office/powerpoint/2010/main" val="62401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9145016" cy="1143000"/>
          </a:xfrm>
        </p:spPr>
        <p:txBody>
          <a:bodyPr>
            <a:normAutofit/>
          </a:bodyPr>
          <a:lstStyle/>
          <a:p>
            <a:r>
              <a:rPr kumimoji="1" lang="ja-JP" altLang="en-US" sz="3600" dirty="0" smtClean="0"/>
              <a:t>あふれる発達障害に関する情報</a:t>
            </a:r>
            <a:endParaRPr kumimoji="1" lang="ja-JP" altLang="en-US" sz="3600" dirty="0"/>
          </a:p>
        </p:txBody>
      </p:sp>
      <p:sp>
        <p:nvSpPr>
          <p:cNvPr id="3" name="コンテンツ プレースホルダー 2"/>
          <p:cNvSpPr>
            <a:spLocks noGrp="1"/>
          </p:cNvSpPr>
          <p:nvPr>
            <p:ph idx="1"/>
          </p:nvPr>
        </p:nvSpPr>
        <p:spPr>
          <a:xfrm>
            <a:off x="493204" y="1449996"/>
            <a:ext cx="8229600" cy="3773016"/>
          </a:xfrm>
        </p:spPr>
        <p:txBody>
          <a:bodyPr/>
          <a:lstStyle/>
          <a:p>
            <a:r>
              <a:rPr kumimoji="1" lang="ja-JP" altLang="en-US" dirty="0" smtClean="0"/>
              <a:t>発達障害に関する啓発は広がってきている</a:t>
            </a:r>
            <a:endParaRPr kumimoji="1" lang="en-US" altLang="ja-JP" dirty="0" smtClean="0"/>
          </a:p>
          <a:p>
            <a:pPr lvl="1"/>
            <a:r>
              <a:rPr lang="ja-JP" altLang="en-US" dirty="0" smtClean="0"/>
              <a:t>研修会・講演会</a:t>
            </a:r>
            <a:endParaRPr lang="en-US" altLang="ja-JP" dirty="0"/>
          </a:p>
          <a:p>
            <a:pPr lvl="1"/>
            <a:r>
              <a:rPr lang="ja-JP" altLang="en-US" dirty="0" smtClean="0"/>
              <a:t>当事者による本の出版・芸能人の告白</a:t>
            </a:r>
            <a:endParaRPr lang="en-US" altLang="ja-JP" dirty="0" smtClean="0"/>
          </a:p>
          <a:p>
            <a:pPr lvl="1"/>
            <a:r>
              <a:rPr lang="ja-JP" altLang="en-US" dirty="0" smtClean="0"/>
              <a:t>新聞、</a:t>
            </a:r>
            <a:r>
              <a:rPr lang="en-US" altLang="ja-JP" dirty="0" smtClean="0"/>
              <a:t>TV</a:t>
            </a:r>
            <a:r>
              <a:rPr lang="ja-JP" altLang="en-US" dirty="0" smtClean="0"/>
              <a:t>の報道・特使集</a:t>
            </a:r>
            <a:endParaRPr lang="en-US" altLang="ja-JP" dirty="0" smtClean="0"/>
          </a:p>
          <a:p>
            <a:pPr lvl="1"/>
            <a:endParaRPr kumimoji="1" lang="en-US" altLang="ja-JP" dirty="0" smtClean="0"/>
          </a:p>
          <a:p>
            <a:endParaRPr kumimoji="1" lang="ja-JP" altLang="en-US" dirty="0"/>
          </a:p>
        </p:txBody>
      </p:sp>
      <p:sp>
        <p:nvSpPr>
          <p:cNvPr id="4" name="正方形/長方形 3"/>
          <p:cNvSpPr/>
          <p:nvPr/>
        </p:nvSpPr>
        <p:spPr>
          <a:xfrm>
            <a:off x="539552" y="4077072"/>
            <a:ext cx="813690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「発達障害」の名称と概要の社会認識は拡大</a:t>
            </a:r>
            <a:endParaRPr kumimoji="1" lang="ja-JP" altLang="en-US" dirty="0"/>
          </a:p>
        </p:txBody>
      </p:sp>
      <p:sp>
        <p:nvSpPr>
          <p:cNvPr id="5" name="上下矢印 4"/>
          <p:cNvSpPr/>
          <p:nvPr/>
        </p:nvSpPr>
        <p:spPr>
          <a:xfrm>
            <a:off x="4211960" y="4704214"/>
            <a:ext cx="484632" cy="9156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39552" y="5693660"/>
            <a:ext cx="813690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誤解や偏見はかえって広がったのでは？</a:t>
            </a:r>
            <a:endParaRPr kumimoji="1" lang="ja-JP" altLang="en-US" dirty="0"/>
          </a:p>
        </p:txBody>
      </p:sp>
      <p:sp>
        <p:nvSpPr>
          <p:cNvPr id="8" name="円/楕円 7"/>
          <p:cNvSpPr/>
          <p:nvPr/>
        </p:nvSpPr>
        <p:spPr>
          <a:xfrm>
            <a:off x="1403648" y="4797151"/>
            <a:ext cx="2088232" cy="7716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わかりやすさ</a:t>
            </a:r>
            <a:endParaRPr kumimoji="1" lang="ja-JP" altLang="en-US" sz="2400" dirty="0">
              <a:solidFill>
                <a:schemeClr val="tx1"/>
              </a:solidFill>
            </a:endParaRPr>
          </a:p>
        </p:txBody>
      </p:sp>
      <p:sp>
        <p:nvSpPr>
          <p:cNvPr id="9" name="円/楕円 8"/>
          <p:cNvSpPr/>
          <p:nvPr/>
        </p:nvSpPr>
        <p:spPr>
          <a:xfrm>
            <a:off x="5508104" y="4833810"/>
            <a:ext cx="2088232" cy="7716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危うさ</a:t>
            </a:r>
            <a:endParaRPr kumimoji="1" lang="ja-JP" altLang="en-US" sz="2400" dirty="0">
              <a:solidFill>
                <a:schemeClr val="tx1"/>
              </a:solidFill>
            </a:endParaRPr>
          </a:p>
        </p:txBody>
      </p:sp>
      <p:sp>
        <p:nvSpPr>
          <p:cNvPr id="10" name="上下矢印 9"/>
          <p:cNvSpPr/>
          <p:nvPr/>
        </p:nvSpPr>
        <p:spPr>
          <a:xfrm rot="5400000">
            <a:off x="4234000" y="4207175"/>
            <a:ext cx="453348" cy="1937589"/>
          </a:xfrm>
          <a:prstGeom prst="upDownArrow">
            <a:avLst>
              <a:gd name="adj1" fmla="val 50000"/>
              <a:gd name="adj2" fmla="val 487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8717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266"/>
            <a:ext cx="8229600" cy="1143000"/>
          </a:xfrm>
        </p:spPr>
        <p:txBody>
          <a:bodyPr/>
          <a:lstStyle/>
          <a:p>
            <a:r>
              <a:rPr kumimoji="1" lang="ja-JP" altLang="en-US" dirty="0" smtClean="0"/>
              <a:t>取材後の傾向</a:t>
            </a:r>
            <a:endParaRPr kumimoji="1" lang="ja-JP" altLang="en-US" dirty="0"/>
          </a:p>
        </p:txBody>
      </p:sp>
      <p:sp>
        <p:nvSpPr>
          <p:cNvPr id="3" name="コンテンツ プレースホルダー 2"/>
          <p:cNvSpPr>
            <a:spLocks noGrp="1"/>
          </p:cNvSpPr>
          <p:nvPr>
            <p:ph idx="1"/>
          </p:nvPr>
        </p:nvSpPr>
        <p:spPr>
          <a:xfrm>
            <a:off x="395536" y="1052736"/>
            <a:ext cx="8424936" cy="5616624"/>
          </a:xfrm>
        </p:spPr>
        <p:txBody>
          <a:bodyPr>
            <a:normAutofit/>
          </a:bodyPr>
          <a:lstStyle/>
          <a:p>
            <a:r>
              <a:rPr lang="ja-JP" altLang="en-US" dirty="0"/>
              <a:t>地元</a:t>
            </a:r>
            <a:r>
              <a:rPr lang="ja-JP" altLang="en-US" dirty="0" smtClean="0"/>
              <a:t>メディアも関心がなかった？</a:t>
            </a:r>
            <a:endParaRPr lang="en-US" altLang="ja-JP" dirty="0" smtClean="0"/>
          </a:p>
          <a:p>
            <a:pPr lvl="1"/>
            <a:r>
              <a:rPr kumimoji="1" lang="ja-JP" altLang="en-US" dirty="0"/>
              <a:t>熊本</a:t>
            </a:r>
            <a:r>
              <a:rPr kumimoji="1" lang="ja-JP" altLang="en-US" dirty="0" smtClean="0"/>
              <a:t>日日新聞には長い記事が掲載されたが、当事者会から取材依頼を行った</a:t>
            </a:r>
            <a:r>
              <a:rPr lang="ja-JP" altLang="en-US" dirty="0" smtClean="0"/>
              <a:t>もの</a:t>
            </a:r>
            <a:endParaRPr lang="en-US" altLang="ja-JP" dirty="0" smtClean="0"/>
          </a:p>
          <a:p>
            <a:pPr lvl="1"/>
            <a:r>
              <a:rPr kumimoji="1" lang="en-US" altLang="ja-JP" dirty="0" smtClean="0"/>
              <a:t>NHK</a:t>
            </a:r>
            <a:r>
              <a:rPr kumimoji="1" lang="ja-JP" altLang="en-US" dirty="0" smtClean="0"/>
              <a:t>は福岡のものが後日放送されたが、大きく短縮され、伝えられない要素が多かった</a:t>
            </a:r>
            <a:endParaRPr kumimoji="1" lang="en-US" altLang="ja-JP" dirty="0" smtClean="0"/>
          </a:p>
          <a:p>
            <a:r>
              <a:rPr lang="ja-JP" altLang="en-US" dirty="0"/>
              <a:t>ボツ</a:t>
            </a:r>
            <a:r>
              <a:rPr lang="ja-JP" altLang="en-US" dirty="0" smtClean="0"/>
              <a:t>になったメカニズム</a:t>
            </a:r>
            <a:endParaRPr lang="en-US" altLang="ja-JP" dirty="0" smtClean="0"/>
          </a:p>
          <a:p>
            <a:pPr lvl="1"/>
            <a:r>
              <a:rPr kumimoji="1" lang="ja-JP" altLang="en-US" dirty="0" smtClean="0"/>
              <a:t>取材者の中で取り上げる優先順位が下位</a:t>
            </a:r>
            <a:endParaRPr kumimoji="1" lang="en-US" altLang="ja-JP" dirty="0" smtClean="0"/>
          </a:p>
          <a:p>
            <a:pPr lvl="1"/>
            <a:r>
              <a:rPr lang="ja-JP" altLang="en-US" dirty="0"/>
              <a:t>上司の</a:t>
            </a:r>
            <a:r>
              <a:rPr lang="ja-JP" altLang="en-US" dirty="0" smtClean="0"/>
              <a:t>反対（ボツにならずとも、内容が大きく改変されたものもある）</a:t>
            </a:r>
            <a:r>
              <a:rPr lang="en-US" altLang="ja-JP" dirty="0" smtClean="0"/>
              <a:t>※</a:t>
            </a:r>
            <a:r>
              <a:rPr lang="ja-JP" altLang="en-US" dirty="0" smtClean="0"/>
              <a:t>記事案・収録した</a:t>
            </a:r>
            <a:r>
              <a:rPr lang="en-US" altLang="ja-JP" dirty="0" smtClean="0"/>
              <a:t>VTR</a:t>
            </a:r>
            <a:r>
              <a:rPr lang="ja-JP" altLang="en-US" dirty="0" smtClean="0"/>
              <a:t>がボツ</a:t>
            </a:r>
            <a:endParaRPr lang="en-US" altLang="ja-JP" dirty="0" smtClean="0"/>
          </a:p>
          <a:p>
            <a:pPr lvl="1"/>
            <a:r>
              <a:rPr kumimoji="1" lang="ja-JP" altLang="en-US" dirty="0" smtClean="0"/>
              <a:t>取材者には多くの場合、ボツの理由を知る方法がなく、完全なメカニズムの検証は難しいという構造</a:t>
            </a:r>
            <a:endParaRPr kumimoji="1" lang="ja-JP" altLang="en-US" dirty="0"/>
          </a:p>
        </p:txBody>
      </p:sp>
    </p:spTree>
    <p:extLst>
      <p:ext uri="{BB962C8B-B14F-4D97-AF65-F5344CB8AC3E}">
        <p14:creationId xmlns:p14="http://schemas.microsoft.com/office/powerpoint/2010/main" val="1130381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574" y="37132"/>
            <a:ext cx="8229600" cy="1143000"/>
          </a:xfrm>
        </p:spPr>
        <p:txBody>
          <a:bodyPr/>
          <a:lstStyle/>
          <a:p>
            <a:r>
              <a:rPr kumimoji="1" lang="ja-JP" altLang="en-US" dirty="0" smtClean="0"/>
              <a:t>報道を通した考えた課題</a:t>
            </a:r>
            <a:endParaRPr kumimoji="1" lang="ja-JP" altLang="en-US" dirty="0"/>
          </a:p>
        </p:txBody>
      </p:sp>
      <p:sp>
        <p:nvSpPr>
          <p:cNvPr id="3" name="コンテンツ プレースホルダー 2"/>
          <p:cNvSpPr>
            <a:spLocks noGrp="1"/>
          </p:cNvSpPr>
          <p:nvPr>
            <p:ph idx="1"/>
          </p:nvPr>
        </p:nvSpPr>
        <p:spPr>
          <a:xfrm>
            <a:off x="323528" y="980728"/>
            <a:ext cx="8435280" cy="5688632"/>
          </a:xfrm>
        </p:spPr>
        <p:txBody>
          <a:bodyPr>
            <a:normAutofit/>
          </a:bodyPr>
          <a:lstStyle/>
          <a:p>
            <a:r>
              <a:rPr lang="ja-JP" altLang="en-US" dirty="0" smtClean="0"/>
              <a:t>わかりやすく、共感が得やすい内容は報道されるが</a:t>
            </a:r>
            <a:r>
              <a:rPr lang="en-US" altLang="ja-JP" dirty="0" smtClean="0"/>
              <a:t>…</a:t>
            </a:r>
            <a:r>
              <a:rPr lang="ja-JP" altLang="en-US" dirty="0" smtClean="0"/>
              <a:t>発達障害者の震災報道は</a:t>
            </a:r>
            <a:r>
              <a:rPr lang="en-US" altLang="ja-JP" dirty="0" smtClean="0"/>
              <a:t>…</a:t>
            </a:r>
          </a:p>
          <a:p>
            <a:pPr lvl="1"/>
            <a:r>
              <a:rPr lang="ja-JP" altLang="en-US" dirty="0" smtClean="0"/>
              <a:t>「障害がない人でも同じようなことはあるのでは？」</a:t>
            </a:r>
            <a:endParaRPr lang="en-US" altLang="ja-JP" dirty="0" smtClean="0"/>
          </a:p>
          <a:p>
            <a:pPr lvl="1"/>
            <a:r>
              <a:rPr lang="ja-JP" altLang="en-US" dirty="0"/>
              <a:t>当事者</a:t>
            </a:r>
            <a:r>
              <a:rPr lang="ja-JP" altLang="en-US" dirty="0" smtClean="0"/>
              <a:t>の多くが情報を整理して、わかりやすく伝えることが苦手。</a:t>
            </a:r>
            <a:endParaRPr lang="en-US" altLang="ja-JP" dirty="0" smtClean="0"/>
          </a:p>
          <a:p>
            <a:pPr lvl="1"/>
            <a:r>
              <a:rPr lang="ja-JP" altLang="en-US" dirty="0" smtClean="0"/>
              <a:t>顔出しができないと取材価値が低下する。</a:t>
            </a:r>
            <a:endParaRPr lang="en-US" altLang="ja-JP" dirty="0" smtClean="0"/>
          </a:p>
          <a:p>
            <a:pPr lvl="1"/>
            <a:r>
              <a:rPr lang="ja-JP" altLang="en-US" dirty="0" smtClean="0"/>
              <a:t>そもそもストレスや困っていることに気が付かない</a:t>
            </a:r>
            <a:endParaRPr lang="en-US" altLang="ja-JP" dirty="0" smtClean="0"/>
          </a:p>
          <a:p>
            <a:pPr lvl="1"/>
            <a:r>
              <a:rPr lang="ja-JP" altLang="en-US" dirty="0" smtClean="0"/>
              <a:t>共助活動の事はほぼ関心を持たれない。</a:t>
            </a:r>
            <a:endParaRPr lang="en-US" altLang="ja-JP" dirty="0" smtClean="0"/>
          </a:p>
          <a:p>
            <a:pPr lvl="1"/>
            <a:endParaRPr lang="en-US" altLang="ja-JP" dirty="0" smtClean="0"/>
          </a:p>
          <a:p>
            <a:r>
              <a:rPr lang="ja-JP" altLang="en-US" dirty="0" smtClean="0"/>
              <a:t>取材者</a:t>
            </a:r>
            <a:r>
              <a:rPr lang="ja-JP" altLang="en-US" dirty="0"/>
              <a:t>には多くの場合、ボツの理由を知る方法が</a:t>
            </a:r>
            <a:r>
              <a:rPr lang="ja-JP" altLang="en-US" dirty="0" smtClean="0"/>
              <a:t>なく</a:t>
            </a:r>
            <a:r>
              <a:rPr lang="ja-JP" altLang="en-US" dirty="0"/>
              <a:t>、</a:t>
            </a:r>
            <a:r>
              <a:rPr lang="ja-JP" altLang="en-US" dirty="0" smtClean="0"/>
              <a:t>メカニズム</a:t>
            </a:r>
            <a:r>
              <a:rPr lang="ja-JP" altLang="en-US" dirty="0"/>
              <a:t>の</a:t>
            </a:r>
            <a:r>
              <a:rPr lang="ja-JP" altLang="en-US" dirty="0" smtClean="0"/>
              <a:t>検証が困難</a:t>
            </a:r>
            <a:endParaRPr lang="ja-JP" altLang="en-US" dirty="0"/>
          </a:p>
        </p:txBody>
      </p:sp>
      <p:sp>
        <p:nvSpPr>
          <p:cNvPr id="4" name="正方形/長方形 3"/>
          <p:cNvSpPr/>
          <p:nvPr/>
        </p:nvSpPr>
        <p:spPr>
          <a:xfrm>
            <a:off x="539552" y="4997723"/>
            <a:ext cx="2088232" cy="591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障害固有</a:t>
            </a:r>
            <a:endParaRPr lang="en-US" altLang="ja-JP" sz="3200" dirty="0" smtClean="0"/>
          </a:p>
        </p:txBody>
      </p:sp>
      <p:sp>
        <p:nvSpPr>
          <p:cNvPr id="5" name="正方形/長方形 4"/>
          <p:cNvSpPr/>
          <p:nvPr/>
        </p:nvSpPr>
        <p:spPr>
          <a:xfrm>
            <a:off x="2843808" y="4997723"/>
            <a:ext cx="3168352" cy="591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短くわかりやすい</a:t>
            </a:r>
            <a:endParaRPr lang="en-US" altLang="ja-JP" sz="3200" dirty="0" smtClean="0"/>
          </a:p>
        </p:txBody>
      </p:sp>
      <p:sp>
        <p:nvSpPr>
          <p:cNvPr id="6" name="正方形/長方形 5"/>
          <p:cNvSpPr/>
          <p:nvPr/>
        </p:nvSpPr>
        <p:spPr>
          <a:xfrm>
            <a:off x="6300192" y="5013176"/>
            <a:ext cx="26642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大衆</a:t>
            </a:r>
            <a:r>
              <a:rPr lang="ja-JP" altLang="en-US" sz="3200" dirty="0" smtClean="0"/>
              <a:t>の共感</a:t>
            </a:r>
            <a:endParaRPr lang="en-US" altLang="ja-JP" sz="3200" dirty="0" smtClean="0"/>
          </a:p>
        </p:txBody>
      </p:sp>
    </p:spTree>
    <p:extLst>
      <p:ext uri="{BB962C8B-B14F-4D97-AF65-F5344CB8AC3E}">
        <p14:creationId xmlns:p14="http://schemas.microsoft.com/office/powerpoint/2010/main" val="519719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当事者会と社会運動の重要性</a:t>
            </a:r>
            <a:endParaRPr kumimoji="1" lang="ja-JP" altLang="en-US" dirty="0"/>
          </a:p>
        </p:txBody>
      </p:sp>
      <p:sp>
        <p:nvSpPr>
          <p:cNvPr id="3" name="コンテンツ プレースホルダー 2"/>
          <p:cNvSpPr>
            <a:spLocks noGrp="1"/>
          </p:cNvSpPr>
          <p:nvPr>
            <p:ph idx="1"/>
          </p:nvPr>
        </p:nvSpPr>
        <p:spPr>
          <a:xfrm>
            <a:off x="0" y="1412776"/>
            <a:ext cx="9144000" cy="5184576"/>
          </a:xfrm>
        </p:spPr>
        <p:txBody>
          <a:bodyPr>
            <a:normAutofit/>
          </a:bodyPr>
          <a:lstStyle/>
          <a:p>
            <a:r>
              <a:rPr kumimoji="1" lang="ja-JP" altLang="en-US" dirty="0" smtClean="0"/>
              <a:t>当事者会があったからこそ報道アクセスがあった</a:t>
            </a:r>
            <a:endParaRPr kumimoji="1" lang="en-US" altLang="ja-JP" dirty="0" smtClean="0"/>
          </a:p>
          <a:p>
            <a:pPr lvl="1"/>
            <a:r>
              <a:rPr lang="ja-JP" altLang="en-US" dirty="0" smtClean="0"/>
              <a:t>「他の場所では当事者の声は拾えませんでした」</a:t>
            </a:r>
            <a:endParaRPr lang="en-US" altLang="ja-JP" dirty="0" smtClean="0"/>
          </a:p>
          <a:p>
            <a:pPr lvl="1"/>
            <a:r>
              <a:rPr kumimoji="1" lang="ja-JP" altLang="en-US" dirty="0" smtClean="0"/>
              <a:t>「皆さんの思いは伝わりました。デスクと闘ってみます」</a:t>
            </a:r>
            <a:endParaRPr kumimoji="1" lang="en-US" altLang="ja-JP" dirty="0" smtClean="0"/>
          </a:p>
          <a:p>
            <a:pPr lvl="1"/>
            <a:r>
              <a:rPr lang="ja-JP" altLang="en-US" dirty="0" smtClean="0"/>
              <a:t>「複数の方の話を同時に聴けることは重要です」</a:t>
            </a:r>
            <a:endParaRPr lang="en-US" altLang="ja-JP" dirty="0" smtClean="0"/>
          </a:p>
          <a:p>
            <a:r>
              <a:rPr kumimoji="1" lang="ja-JP" altLang="en-US" dirty="0" smtClean="0"/>
              <a:t>情報や「想い」の発信・整理の重要性</a:t>
            </a:r>
            <a:endParaRPr kumimoji="1" lang="en-US" altLang="ja-JP" dirty="0" smtClean="0"/>
          </a:p>
          <a:p>
            <a:pPr lvl="1"/>
            <a:r>
              <a:rPr kumimoji="1" lang="ja-JP" altLang="en-US" dirty="0" smtClean="0"/>
              <a:t>「</a:t>
            </a:r>
            <a:r>
              <a:rPr kumimoji="1" lang="en-US" altLang="ja-JP" dirty="0" smtClean="0"/>
              <a:t>FB</a:t>
            </a:r>
            <a:r>
              <a:rPr kumimoji="1" lang="ja-JP" altLang="en-US" dirty="0" smtClean="0"/>
              <a:t>やホームページを探せたので助かりました」</a:t>
            </a:r>
            <a:endParaRPr kumimoji="1" lang="en-US" altLang="ja-JP" dirty="0" smtClean="0"/>
          </a:p>
          <a:p>
            <a:pPr lvl="1"/>
            <a:r>
              <a:rPr lang="ja-JP" altLang="en-US" dirty="0" smtClean="0"/>
              <a:t>「とてもわかりにくいので、みなさんのたとえ話はとても分かりやすかったです」</a:t>
            </a:r>
            <a:endParaRPr lang="en-US" altLang="ja-JP" dirty="0" smtClean="0"/>
          </a:p>
          <a:p>
            <a:pPr lvl="1"/>
            <a:r>
              <a:rPr kumimoji="1" lang="ja-JP" altLang="en-US" dirty="0" smtClean="0"/>
              <a:t>→普段当事者会の定例会でグループの話し合いを通して整理していたことを伝えられた。</a:t>
            </a:r>
            <a:endParaRPr kumimoji="1" lang="ja-JP" altLang="en-US" dirty="0"/>
          </a:p>
        </p:txBody>
      </p:sp>
    </p:spTree>
    <p:extLst>
      <p:ext uri="{BB962C8B-B14F-4D97-AF65-F5344CB8AC3E}">
        <p14:creationId xmlns:p14="http://schemas.microsoft.com/office/powerpoint/2010/main" val="4016602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p:spPr>
        <p:txBody>
          <a:bodyPr/>
          <a:lstStyle/>
          <a:p>
            <a:r>
              <a:rPr kumimoji="1" lang="ja-JP" altLang="en-US" dirty="0" smtClean="0"/>
              <a:t>当事者会発信のメディア</a:t>
            </a:r>
            <a:endParaRPr kumimoji="1" lang="ja-JP" altLang="en-US" dirty="0"/>
          </a:p>
        </p:txBody>
      </p:sp>
      <p:sp>
        <p:nvSpPr>
          <p:cNvPr id="3" name="コンテンツ プレースホルダー 2"/>
          <p:cNvSpPr>
            <a:spLocks noGrp="1"/>
          </p:cNvSpPr>
          <p:nvPr>
            <p:ph idx="1"/>
          </p:nvPr>
        </p:nvSpPr>
        <p:spPr>
          <a:xfrm>
            <a:off x="179512" y="1080120"/>
            <a:ext cx="8712968" cy="5589240"/>
          </a:xfrm>
        </p:spPr>
        <p:txBody>
          <a:bodyPr>
            <a:normAutofit fontScale="92500" lnSpcReduction="10000"/>
          </a:bodyPr>
          <a:lstStyle/>
          <a:p>
            <a:r>
              <a:rPr kumimoji="1" lang="en-US" altLang="ja-JP" dirty="0" smtClean="0"/>
              <a:t>FB</a:t>
            </a:r>
            <a:r>
              <a:rPr kumimoji="1" lang="ja-JP" altLang="en-US" dirty="0" err="1" smtClean="0"/>
              <a:t>、</a:t>
            </a:r>
            <a:r>
              <a:rPr kumimoji="1" lang="ja-JP" altLang="en-US" dirty="0" smtClean="0"/>
              <a:t>ホームページ（普段からの活動）</a:t>
            </a:r>
            <a:endParaRPr kumimoji="1" lang="en-US" altLang="ja-JP" dirty="0" smtClean="0"/>
          </a:p>
          <a:p>
            <a:pPr lvl="1"/>
            <a:r>
              <a:rPr lang="en-US" altLang="ja-JP" dirty="0">
                <a:hlinkClick r:id="rId2"/>
              </a:rPr>
              <a:t>https://www.facebook.com/littlebitkumamoto</a:t>
            </a:r>
            <a:r>
              <a:rPr lang="en-US" altLang="ja-JP" dirty="0" smtClean="0">
                <a:hlinkClick r:id="rId2"/>
              </a:rPr>
              <a:t>/</a:t>
            </a:r>
            <a:endParaRPr lang="en-US" altLang="ja-JP" dirty="0" smtClean="0"/>
          </a:p>
          <a:p>
            <a:r>
              <a:rPr lang="ja-JP" altLang="en-US" dirty="0" smtClean="0"/>
              <a:t>映像・音声メディア</a:t>
            </a:r>
            <a:endParaRPr lang="en-US" altLang="ja-JP" dirty="0" smtClean="0"/>
          </a:p>
          <a:p>
            <a:pPr lvl="1"/>
            <a:r>
              <a:rPr lang="ja-JP" altLang="en-US" dirty="0" smtClean="0">
                <a:hlinkClick r:id="rId3"/>
              </a:rPr>
              <a:t>発達障害情報バラエティ</a:t>
            </a:r>
            <a:r>
              <a:rPr lang="en-US" altLang="ja-JP" dirty="0" smtClean="0">
                <a:hlinkClick r:id="rId3"/>
              </a:rPr>
              <a:t>『</a:t>
            </a:r>
            <a:r>
              <a:rPr lang="ja-JP" altLang="en-US" dirty="0" smtClean="0">
                <a:hlinkClick r:id="rId3"/>
              </a:rPr>
              <a:t>バラバラ</a:t>
            </a:r>
            <a:r>
              <a:rPr lang="en-US" altLang="ja-JP" dirty="0" smtClean="0">
                <a:hlinkClick r:id="rId3"/>
              </a:rPr>
              <a:t>』</a:t>
            </a:r>
          </a:p>
          <a:p>
            <a:pPr lvl="2"/>
            <a:r>
              <a:rPr lang="en-US" altLang="ja-JP" dirty="0" smtClean="0">
                <a:hlinkClick r:id="rId3"/>
              </a:rPr>
              <a:t>https://www.youtube.com/channel/UCadlvEh63megVCEhDDqUWxQ</a:t>
            </a:r>
            <a:endParaRPr lang="en-US" altLang="ja-JP" dirty="0" smtClean="0"/>
          </a:p>
          <a:p>
            <a:pPr lvl="1"/>
            <a:r>
              <a:rPr lang="ja-JP" altLang="en-US" dirty="0" smtClean="0"/>
              <a:t>発達障害当事者会</a:t>
            </a:r>
            <a:r>
              <a:rPr lang="en-US" altLang="ja-JP" dirty="0" smtClean="0"/>
              <a:t>Little bit</a:t>
            </a:r>
            <a:r>
              <a:rPr lang="ja-JP" altLang="en-US" dirty="0" smtClean="0"/>
              <a:t>＆就労部会</a:t>
            </a:r>
            <a:r>
              <a:rPr lang="ja-JP" altLang="en-US" dirty="0"/>
              <a:t>ネットラジオ</a:t>
            </a:r>
            <a:endParaRPr lang="en-US" altLang="ja-JP" dirty="0" smtClean="0"/>
          </a:p>
          <a:p>
            <a:pPr lvl="1"/>
            <a:r>
              <a:rPr lang="en-US" altLang="ja-JP" dirty="0" smtClean="0">
                <a:hlinkClick r:id="rId4"/>
              </a:rPr>
              <a:t>https://www.youtube.com/channel/UC4tMNoSDU98jJSvZwtSyafA</a:t>
            </a:r>
            <a:endParaRPr lang="en-US" altLang="ja-JP" dirty="0" smtClean="0"/>
          </a:p>
          <a:p>
            <a:r>
              <a:rPr lang="ja-JP" altLang="en-US" dirty="0"/>
              <a:t>冊子</a:t>
            </a:r>
            <a:r>
              <a:rPr lang="ja-JP" altLang="en-US" dirty="0" smtClean="0"/>
              <a:t>の作成（</a:t>
            </a:r>
            <a:r>
              <a:rPr lang="en-US" altLang="ja-JP" dirty="0" smtClean="0"/>
              <a:t>NPO</a:t>
            </a:r>
            <a:r>
              <a:rPr lang="ja-JP" altLang="en-US" dirty="0" smtClean="0"/>
              <a:t>法人凸凹ライフデザイン作成）</a:t>
            </a:r>
            <a:endParaRPr lang="en-US" altLang="ja-JP" dirty="0" smtClean="0"/>
          </a:p>
          <a:p>
            <a:pPr lvl="1"/>
            <a:r>
              <a:rPr lang="ja-JP" altLang="en-US" dirty="0"/>
              <a:t>発達</a:t>
            </a:r>
            <a:r>
              <a:rPr lang="ja-JP" altLang="en-US" dirty="0" smtClean="0"/>
              <a:t>障害者災害手帳の作成</a:t>
            </a:r>
            <a:endParaRPr lang="en-US" altLang="ja-JP" dirty="0" smtClean="0"/>
          </a:p>
          <a:p>
            <a:pPr lvl="1"/>
            <a:r>
              <a:rPr lang="ja-JP" altLang="en-US" dirty="0" smtClean="0"/>
              <a:t>熊本地震に関する当事者の作品</a:t>
            </a:r>
            <a:endParaRPr lang="en-US" altLang="ja-JP" dirty="0" smtClean="0"/>
          </a:p>
          <a:p>
            <a:pPr lvl="2"/>
            <a:r>
              <a:rPr lang="ja-JP" altLang="en-US" dirty="0" smtClean="0"/>
              <a:t>熊本市</a:t>
            </a:r>
            <a:r>
              <a:rPr lang="ja-JP" altLang="en-US" dirty="0" err="1" smtClean="0"/>
              <a:t>障がい</a:t>
            </a:r>
            <a:r>
              <a:rPr lang="ja-JP" altLang="en-US" dirty="0" smtClean="0"/>
              <a:t>者自立支援協議会就労部会と協力</a:t>
            </a:r>
            <a:endParaRPr lang="en-US" altLang="ja-JP" dirty="0"/>
          </a:p>
          <a:p>
            <a:endParaRPr kumimoji="1" lang="ja-JP" altLang="en-US" dirty="0"/>
          </a:p>
        </p:txBody>
      </p:sp>
    </p:spTree>
    <p:extLst>
      <p:ext uri="{BB962C8B-B14F-4D97-AF65-F5344CB8AC3E}">
        <p14:creationId xmlns:p14="http://schemas.microsoft.com/office/powerpoint/2010/main" val="84960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9145016" cy="1143000"/>
          </a:xfrm>
        </p:spPr>
        <p:txBody>
          <a:bodyPr>
            <a:normAutofit fontScale="90000"/>
          </a:bodyPr>
          <a:lstStyle/>
          <a:p>
            <a:r>
              <a:rPr lang="ja-JP" altLang="en-US" dirty="0"/>
              <a:t>問題</a:t>
            </a:r>
            <a:r>
              <a:rPr lang="ja-JP" altLang="en-US" dirty="0" smtClean="0"/>
              <a:t>意識</a:t>
            </a:r>
            <a:r>
              <a:rPr lang="en-US" altLang="ja-JP" dirty="0" smtClean="0"/>
              <a:t/>
            </a:r>
            <a:br>
              <a:rPr lang="en-US" altLang="ja-JP" dirty="0" smtClean="0"/>
            </a:br>
            <a:r>
              <a:rPr lang="ja-JP" altLang="en-US" sz="3600" dirty="0" smtClean="0"/>
              <a:t>メディア等は災害時の発達障害当事者の事を</a:t>
            </a:r>
            <a:r>
              <a:rPr lang="en-US" altLang="ja-JP" sz="3600" dirty="0" smtClean="0"/>
              <a:t/>
            </a:r>
            <a:br>
              <a:rPr lang="en-US" altLang="ja-JP" sz="3600" dirty="0" smtClean="0"/>
            </a:br>
            <a:r>
              <a:rPr lang="ja-JP" altLang="en-US" sz="3600" dirty="0" smtClean="0"/>
              <a:t>どう伝えてきたか？</a:t>
            </a:r>
            <a:endParaRPr kumimoji="1" lang="ja-JP" altLang="en-US" sz="3600" dirty="0"/>
          </a:p>
        </p:txBody>
      </p:sp>
      <p:sp>
        <p:nvSpPr>
          <p:cNvPr id="3" name="コンテンツ プレースホルダー 2"/>
          <p:cNvSpPr>
            <a:spLocks noGrp="1"/>
          </p:cNvSpPr>
          <p:nvPr>
            <p:ph idx="1"/>
          </p:nvPr>
        </p:nvSpPr>
        <p:spPr>
          <a:xfrm>
            <a:off x="510547" y="1772816"/>
            <a:ext cx="8229600" cy="3773016"/>
          </a:xfrm>
        </p:spPr>
        <p:txBody>
          <a:bodyPr/>
          <a:lstStyle/>
          <a:p>
            <a:r>
              <a:rPr lang="ja-JP" altLang="en-US" dirty="0"/>
              <a:t>熊本地震が発生</a:t>
            </a:r>
            <a:endParaRPr kumimoji="1" lang="en-US" altLang="ja-JP" dirty="0" smtClean="0"/>
          </a:p>
          <a:p>
            <a:pPr lvl="1"/>
            <a:r>
              <a:rPr lang="ja-JP" altLang="en-US" dirty="0"/>
              <a:t>新聞</a:t>
            </a:r>
            <a:r>
              <a:rPr lang="ja-JP" altLang="en-US" dirty="0" smtClean="0"/>
              <a:t>やテレビによる</a:t>
            </a:r>
            <a:r>
              <a:rPr lang="ja-JP" altLang="en-US" dirty="0"/>
              <a:t>取材</a:t>
            </a:r>
            <a:endParaRPr lang="en-US" altLang="ja-JP" dirty="0"/>
          </a:p>
          <a:p>
            <a:pPr lvl="1"/>
            <a:r>
              <a:rPr lang="ja-JP" altLang="en-US" dirty="0" smtClean="0"/>
              <a:t>当事者による本の出版・芸能人の告白</a:t>
            </a:r>
            <a:endParaRPr lang="en-US" altLang="ja-JP" dirty="0" smtClean="0"/>
          </a:p>
          <a:p>
            <a:pPr lvl="1"/>
            <a:r>
              <a:rPr lang="ja-JP" altLang="en-US" dirty="0" smtClean="0"/>
              <a:t>新聞、</a:t>
            </a:r>
            <a:r>
              <a:rPr lang="en-US" altLang="ja-JP" dirty="0" smtClean="0"/>
              <a:t>TV</a:t>
            </a:r>
            <a:r>
              <a:rPr lang="ja-JP" altLang="en-US" dirty="0" smtClean="0"/>
              <a:t>の報道・特集等</a:t>
            </a:r>
            <a:endParaRPr lang="en-US" altLang="ja-JP" dirty="0" smtClean="0"/>
          </a:p>
          <a:p>
            <a:pPr lvl="1"/>
            <a:r>
              <a:rPr kumimoji="1" lang="ja-JP" altLang="en-US" dirty="0" smtClean="0"/>
              <a:t>東日本大震災との比較</a:t>
            </a:r>
            <a:endParaRPr kumimoji="1" lang="en-US" altLang="ja-JP" dirty="0" smtClean="0"/>
          </a:p>
          <a:p>
            <a:endParaRPr kumimoji="1" lang="ja-JP" altLang="en-US" dirty="0"/>
          </a:p>
        </p:txBody>
      </p:sp>
      <p:sp>
        <p:nvSpPr>
          <p:cNvPr id="4" name="正方形/長方形 3"/>
          <p:cNvSpPr/>
          <p:nvPr/>
        </p:nvSpPr>
        <p:spPr>
          <a:xfrm>
            <a:off x="611560" y="4725144"/>
            <a:ext cx="8136904" cy="163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prstClr val="white"/>
                </a:solidFill>
              </a:rPr>
              <a:t>災害時の発達障害当事者が</a:t>
            </a:r>
            <a:endParaRPr lang="en-US" altLang="ja-JP" sz="3200" dirty="0">
              <a:solidFill>
                <a:prstClr val="white"/>
              </a:solidFill>
            </a:endParaRPr>
          </a:p>
          <a:p>
            <a:pPr algn="ctr"/>
            <a:r>
              <a:rPr lang="ja-JP" altLang="en-US" sz="3200" dirty="0">
                <a:solidFill>
                  <a:prstClr val="white"/>
                </a:solidFill>
              </a:rPr>
              <a:t>どのような社会的困難に陥るのかを</a:t>
            </a:r>
            <a:endParaRPr lang="en-US" altLang="ja-JP" sz="3200" dirty="0">
              <a:solidFill>
                <a:prstClr val="white"/>
              </a:solidFill>
            </a:endParaRPr>
          </a:p>
          <a:p>
            <a:pPr algn="ctr"/>
            <a:r>
              <a:rPr lang="ja-JP" altLang="en-US" sz="3200" dirty="0">
                <a:solidFill>
                  <a:prstClr val="white"/>
                </a:solidFill>
              </a:rPr>
              <a:t>伝えるものはほとんど存在</a:t>
            </a:r>
            <a:r>
              <a:rPr lang="ja-JP" altLang="en-US" sz="3200" dirty="0" smtClean="0">
                <a:solidFill>
                  <a:prstClr val="white"/>
                </a:solidFill>
              </a:rPr>
              <a:t>しなかった</a:t>
            </a:r>
            <a:endParaRPr lang="ja-JP" altLang="en-US" dirty="0">
              <a:solidFill>
                <a:prstClr val="white"/>
              </a:solidFill>
            </a:endParaRPr>
          </a:p>
        </p:txBody>
      </p:sp>
    </p:spTree>
    <p:extLst>
      <p:ext uri="{BB962C8B-B14F-4D97-AF65-F5344CB8AC3E}">
        <p14:creationId xmlns:p14="http://schemas.microsoft.com/office/powerpoint/2010/main" val="418169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コミュニケーションが難しい？</a:t>
            </a:r>
            <a:r>
              <a:rPr lang="ja-JP" altLang="en-US" dirty="0" smtClean="0"/>
              <a:t>苦手？</a:t>
            </a:r>
            <a:endParaRPr kumimoji="1" lang="ja-JP" altLang="en-US" dirty="0"/>
          </a:p>
        </p:txBody>
      </p:sp>
      <p:sp>
        <p:nvSpPr>
          <p:cNvPr id="3" name="コンテンツ プレースホルダー 2"/>
          <p:cNvSpPr>
            <a:spLocks noGrp="1"/>
          </p:cNvSpPr>
          <p:nvPr>
            <p:ph idx="1"/>
          </p:nvPr>
        </p:nvSpPr>
        <p:spPr>
          <a:xfrm>
            <a:off x="467544" y="1340768"/>
            <a:ext cx="8579296" cy="4565104"/>
          </a:xfrm>
        </p:spPr>
        <p:txBody>
          <a:bodyPr/>
          <a:lstStyle/>
          <a:p>
            <a:r>
              <a:rPr lang="ja-JP" altLang="en-US" dirty="0"/>
              <a:t>社会</a:t>
            </a:r>
            <a:r>
              <a:rPr lang="ja-JP" altLang="en-US" dirty="0" smtClean="0"/>
              <a:t>モデル的捉え方</a:t>
            </a:r>
            <a:endParaRPr lang="en-US" altLang="ja-JP" dirty="0" smtClean="0"/>
          </a:p>
          <a:p>
            <a:pPr lvl="1"/>
            <a:r>
              <a:rPr kumimoji="1" lang="ja-JP" altLang="en-US" dirty="0" smtClean="0"/>
              <a:t>情報を整理の仕方が独特</a:t>
            </a:r>
            <a:endParaRPr kumimoji="1" lang="en-US" altLang="ja-JP" dirty="0" smtClean="0"/>
          </a:p>
          <a:p>
            <a:pPr lvl="1"/>
            <a:r>
              <a:rPr lang="ja-JP" altLang="en-US" dirty="0"/>
              <a:t>言葉</a:t>
            </a:r>
            <a:r>
              <a:rPr lang="ja-JP" altLang="en-US" dirty="0" smtClean="0"/>
              <a:t>の受け取り方、言葉のチョイスが独特</a:t>
            </a:r>
            <a:endParaRPr lang="en-US" altLang="ja-JP" dirty="0" smtClean="0"/>
          </a:p>
          <a:p>
            <a:pPr lvl="1"/>
            <a:r>
              <a:rPr kumimoji="1" lang="ja-JP" altLang="en-US" dirty="0"/>
              <a:t>視野</a:t>
            </a:r>
            <a:r>
              <a:rPr kumimoji="1" lang="ja-JP" altLang="en-US" dirty="0" smtClean="0"/>
              <a:t>が特定の部分に限られることがある。</a:t>
            </a:r>
            <a:endParaRPr kumimoji="1" lang="en-US" altLang="ja-JP" dirty="0" smtClean="0"/>
          </a:p>
          <a:p>
            <a:r>
              <a:rPr lang="ja-JP" altLang="en-US" dirty="0" smtClean="0"/>
              <a:t>強み</a:t>
            </a:r>
            <a:endParaRPr lang="en-US" altLang="ja-JP" dirty="0" smtClean="0"/>
          </a:p>
          <a:p>
            <a:pPr lvl="1"/>
            <a:r>
              <a:rPr kumimoji="1" lang="ja-JP" altLang="en-US" dirty="0" smtClean="0"/>
              <a:t>一般的に発想しないことが生まれる</a:t>
            </a:r>
            <a:endParaRPr kumimoji="1" lang="en-US" altLang="ja-JP" dirty="0" smtClean="0"/>
          </a:p>
          <a:p>
            <a:pPr lvl="1"/>
            <a:r>
              <a:rPr lang="ja-JP" altLang="en-US" dirty="0"/>
              <a:t>他者</a:t>
            </a:r>
            <a:r>
              <a:rPr lang="ja-JP" altLang="en-US" dirty="0" smtClean="0"/>
              <a:t>が気がつかない視点に気づく</a:t>
            </a:r>
            <a:endParaRPr lang="en-US" altLang="ja-JP" dirty="0" smtClean="0"/>
          </a:p>
          <a:p>
            <a:pPr lvl="1"/>
            <a:r>
              <a:rPr kumimoji="1" lang="ja-JP" altLang="en-US" dirty="0"/>
              <a:t>特定の分野</a:t>
            </a:r>
            <a:r>
              <a:rPr kumimoji="1" lang="ja-JP" altLang="en-US" dirty="0" smtClean="0"/>
              <a:t>の造詣が深い</a:t>
            </a:r>
            <a:endParaRPr kumimoji="1" lang="ja-JP" altLang="en-US" dirty="0"/>
          </a:p>
        </p:txBody>
      </p:sp>
      <p:sp>
        <p:nvSpPr>
          <p:cNvPr id="4" name="正方形/長方形 3"/>
          <p:cNvSpPr/>
          <p:nvPr/>
        </p:nvSpPr>
        <p:spPr>
          <a:xfrm>
            <a:off x="395536" y="5661248"/>
            <a:ext cx="8136904" cy="807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普段</a:t>
            </a:r>
            <a:r>
              <a:rPr lang="ja-JP" altLang="en-US" sz="3200" dirty="0" smtClean="0"/>
              <a:t>の報道では医学モデル的報道が中心</a:t>
            </a:r>
            <a:endParaRPr lang="en-US" altLang="ja-JP" sz="3200" dirty="0" smtClean="0"/>
          </a:p>
        </p:txBody>
      </p:sp>
    </p:spTree>
    <p:extLst>
      <p:ext uri="{BB962C8B-B14F-4D97-AF65-F5344CB8AC3E}">
        <p14:creationId xmlns:p14="http://schemas.microsoft.com/office/powerpoint/2010/main" val="404970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新聞報道</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熊本日日新聞</a:t>
            </a:r>
            <a:endParaRPr kumimoji="1" lang="en-US" altLang="ja-JP" dirty="0" smtClean="0"/>
          </a:p>
          <a:p>
            <a:pPr lvl="1"/>
            <a:r>
              <a:rPr lang="en-US" altLang="ja-JP" dirty="0"/>
              <a:t>2016</a:t>
            </a:r>
            <a:r>
              <a:rPr lang="ja-JP" altLang="en-US" dirty="0" smtClean="0"/>
              <a:t>年</a:t>
            </a:r>
            <a:r>
              <a:rPr lang="en-US" altLang="ja-JP" dirty="0" smtClean="0"/>
              <a:t>4</a:t>
            </a:r>
            <a:r>
              <a:rPr lang="ja-JP" altLang="en-US" dirty="0" smtClean="0"/>
              <a:t>月</a:t>
            </a:r>
            <a:r>
              <a:rPr lang="en-US" altLang="ja-JP" dirty="0" smtClean="0"/>
              <a:t>25</a:t>
            </a:r>
            <a:r>
              <a:rPr lang="ja-JP" altLang="en-US" dirty="0" smtClean="0"/>
              <a:t>日</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877" y="1484784"/>
            <a:ext cx="452364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 y="3217718"/>
            <a:ext cx="4756076" cy="352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971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88270"/>
          </a:xfrm>
        </p:spPr>
        <p:txBody>
          <a:bodyPr/>
          <a:lstStyle/>
          <a:p>
            <a:r>
              <a:rPr kumimoji="1" lang="ja-JP" altLang="en-US" dirty="0" smtClean="0"/>
              <a:t>西日本新聞　</a:t>
            </a:r>
            <a:r>
              <a:rPr lang="en-US" altLang="ja-JP" sz="4000" dirty="0" smtClean="0"/>
              <a:t>2016</a:t>
            </a:r>
            <a:r>
              <a:rPr lang="ja-JP" altLang="en-US" sz="4000" dirty="0"/>
              <a:t>年</a:t>
            </a:r>
            <a:r>
              <a:rPr lang="en-US" altLang="ja-JP" sz="4000" dirty="0"/>
              <a:t>04</a:t>
            </a:r>
            <a:r>
              <a:rPr lang="ja-JP" altLang="en-US" sz="4000" dirty="0"/>
              <a:t>月</a:t>
            </a:r>
            <a:r>
              <a:rPr lang="en-US" altLang="ja-JP" sz="4000" dirty="0"/>
              <a:t>30</a:t>
            </a:r>
            <a:r>
              <a:rPr lang="ja-JP" altLang="en-US" sz="4000" dirty="0"/>
              <a:t>日</a:t>
            </a:r>
            <a:endParaRPr kumimoji="1" lang="ja-JP" altLang="en-US" sz="4000" dirty="0"/>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62908"/>
            <a:ext cx="7200800" cy="589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466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8229600" cy="1143000"/>
          </a:xfrm>
        </p:spPr>
        <p:txBody>
          <a:bodyPr/>
          <a:lstStyle/>
          <a:p>
            <a:r>
              <a:rPr kumimoji="1" lang="ja-JP" altLang="en-US" dirty="0" smtClean="0"/>
              <a:t>理解されないつらさー避難所生活</a:t>
            </a:r>
            <a:endParaRPr kumimoji="1" lang="ja-JP" altLang="en-US" dirty="0"/>
          </a:p>
        </p:txBody>
      </p:sp>
      <p:sp>
        <p:nvSpPr>
          <p:cNvPr id="3" name="コンテンツ プレースホルダー 2"/>
          <p:cNvSpPr>
            <a:spLocks noGrp="1"/>
          </p:cNvSpPr>
          <p:nvPr>
            <p:ph idx="1"/>
          </p:nvPr>
        </p:nvSpPr>
        <p:spPr>
          <a:xfrm>
            <a:off x="457200" y="1600201"/>
            <a:ext cx="8229600" cy="3845024"/>
          </a:xfrm>
        </p:spPr>
        <p:txBody>
          <a:bodyPr/>
          <a:lstStyle/>
          <a:p>
            <a:r>
              <a:rPr lang="ja-JP" altLang="en-US" dirty="0" smtClean="0"/>
              <a:t>感覚過敏（音・匂い等）がある人のつらさ</a:t>
            </a:r>
            <a:endParaRPr lang="en-US" altLang="ja-JP" dirty="0" smtClean="0"/>
          </a:p>
          <a:p>
            <a:pPr lvl="1"/>
            <a:r>
              <a:rPr lang="ja-JP" altLang="en-US" dirty="0" smtClean="0"/>
              <a:t>避難所：救急車</a:t>
            </a:r>
            <a:r>
              <a:rPr lang="ja-JP" altLang="en-US" dirty="0"/>
              <a:t>のサイレン、ヘリコプターの</a:t>
            </a:r>
            <a:r>
              <a:rPr lang="ja-JP" altLang="en-US" dirty="0" smtClean="0"/>
              <a:t>騒音、話し声、人の体臭等が耐え難い</a:t>
            </a:r>
            <a:endParaRPr lang="ja-JP" altLang="en-US" dirty="0"/>
          </a:p>
          <a:p>
            <a:r>
              <a:rPr lang="ja-JP" altLang="en-US" dirty="0" smtClean="0"/>
              <a:t>見通しが立たないとつらい</a:t>
            </a:r>
            <a:endParaRPr lang="en-US" altLang="ja-JP" dirty="0" smtClean="0"/>
          </a:p>
          <a:p>
            <a:pPr lvl="1"/>
            <a:r>
              <a:rPr lang="ja-JP" altLang="en-US" dirty="0" smtClean="0"/>
              <a:t>いつまで避難生活が続くのか？</a:t>
            </a:r>
            <a:endParaRPr lang="en-US" altLang="ja-JP" dirty="0" smtClean="0"/>
          </a:p>
          <a:p>
            <a:r>
              <a:rPr lang="ja-JP" altLang="en-US" dirty="0"/>
              <a:t>自分</a:t>
            </a:r>
            <a:r>
              <a:rPr lang="ja-JP" altLang="en-US" dirty="0" smtClean="0"/>
              <a:t>のストレスに気がつかない</a:t>
            </a:r>
            <a:endParaRPr lang="en-US" altLang="ja-JP" dirty="0" smtClean="0"/>
          </a:p>
          <a:p>
            <a:pPr lvl="1"/>
            <a:r>
              <a:rPr lang="ja-JP" altLang="en-US" dirty="0"/>
              <a:t>体調が</a:t>
            </a:r>
            <a:r>
              <a:rPr lang="ja-JP" altLang="en-US" dirty="0" smtClean="0"/>
              <a:t>悪いのにも気が付かない</a:t>
            </a:r>
            <a:endParaRPr lang="en-US" altLang="ja-JP" dirty="0" smtClean="0"/>
          </a:p>
        </p:txBody>
      </p:sp>
      <p:sp>
        <p:nvSpPr>
          <p:cNvPr id="4" name="AutoShape 4"/>
          <p:cNvSpPr>
            <a:spLocks noChangeArrowheads="1"/>
          </p:cNvSpPr>
          <p:nvPr/>
        </p:nvSpPr>
        <p:spPr bwMode="auto">
          <a:xfrm>
            <a:off x="899592" y="5517232"/>
            <a:ext cx="7921625" cy="993229"/>
          </a:xfrm>
          <a:prstGeom prst="roundRect">
            <a:avLst>
              <a:gd name="adj" fmla="val 16667"/>
            </a:avLst>
          </a:prstGeom>
          <a:solidFill>
            <a:schemeClr val="accent1">
              <a:lumMod val="50000"/>
            </a:schemeClr>
          </a:solidFill>
          <a:ln w="9525">
            <a:solidFill>
              <a:schemeClr val="bg2"/>
            </a:solidFill>
            <a:round/>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b="1" dirty="0" smtClean="0">
                <a:solidFill>
                  <a:srgbClr val="FFFFFF"/>
                </a:solidFill>
              </a:rPr>
              <a:t>吐き気・頭痛・いきなり倒れる</a:t>
            </a:r>
            <a:endParaRPr lang="en-US" altLang="ja-JP" b="1" dirty="0" smtClean="0">
              <a:solidFill>
                <a:srgbClr val="FFFFFF"/>
              </a:solidFill>
            </a:endParaRPr>
          </a:p>
          <a:p>
            <a:pPr algn="ctr" eaLnBrk="1" hangingPunct="1">
              <a:spcBef>
                <a:spcPct val="0"/>
              </a:spcBef>
              <a:buFontTx/>
              <a:buNone/>
            </a:pPr>
            <a:r>
              <a:rPr lang="ja-JP" altLang="en-US" b="1" dirty="0" smtClean="0">
                <a:solidFill>
                  <a:srgbClr val="FFFFFF"/>
                </a:solidFill>
              </a:rPr>
              <a:t>（周囲は原因に気が付かない）</a:t>
            </a:r>
            <a:endParaRPr lang="ja-JP" altLang="en-US" b="1" dirty="0">
              <a:solidFill>
                <a:srgbClr val="FFFFFF"/>
              </a:solidFill>
            </a:endParaRPr>
          </a:p>
        </p:txBody>
      </p:sp>
      <p:sp>
        <p:nvSpPr>
          <p:cNvPr id="5" name="AutoShape 5"/>
          <p:cNvSpPr>
            <a:spLocks noChangeArrowheads="1"/>
          </p:cNvSpPr>
          <p:nvPr/>
        </p:nvSpPr>
        <p:spPr bwMode="auto">
          <a:xfrm>
            <a:off x="251892" y="5717604"/>
            <a:ext cx="549275" cy="504825"/>
          </a:xfrm>
          <a:prstGeom prst="rightArrow">
            <a:avLst>
              <a:gd name="adj1" fmla="val 50000"/>
              <a:gd name="adj2" fmla="val 27201"/>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solidFill>
                <a:srgbClr val="006699"/>
              </a:solidFill>
            </a:endParaRPr>
          </a:p>
        </p:txBody>
      </p:sp>
      <p:sp>
        <p:nvSpPr>
          <p:cNvPr id="6" name="四角形吹き出し 5"/>
          <p:cNvSpPr/>
          <p:nvPr/>
        </p:nvSpPr>
        <p:spPr>
          <a:xfrm>
            <a:off x="6588224" y="4005064"/>
            <a:ext cx="2270056" cy="1080120"/>
          </a:xfrm>
          <a:prstGeom prst="wedgeRectCallout">
            <a:avLst>
              <a:gd name="adj1" fmla="val -56620"/>
              <a:gd name="adj2" fmla="val 902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2800" dirty="0">
                <a:solidFill>
                  <a:prstClr val="black"/>
                </a:solidFill>
              </a:rPr>
              <a:t>弱い</a:t>
            </a:r>
            <a:endParaRPr lang="en-US" altLang="ja-JP" sz="2800" dirty="0">
              <a:solidFill>
                <a:prstClr val="black"/>
              </a:solidFill>
            </a:endParaRPr>
          </a:p>
          <a:p>
            <a:pPr algn="ctr" fontAlgn="base">
              <a:spcBef>
                <a:spcPct val="0"/>
              </a:spcBef>
              <a:spcAft>
                <a:spcPct val="0"/>
              </a:spcAft>
            </a:pPr>
            <a:r>
              <a:rPr lang="ja-JP" altLang="en-US" sz="2800" dirty="0">
                <a:solidFill>
                  <a:prstClr val="black"/>
                </a:solidFill>
              </a:rPr>
              <a:t>わがままだ</a:t>
            </a:r>
            <a:endParaRPr lang="en-US" altLang="ja-JP" sz="2800" dirty="0">
              <a:solidFill>
                <a:prstClr val="black"/>
              </a:solidFill>
            </a:endParaRPr>
          </a:p>
        </p:txBody>
      </p:sp>
      <p:sp>
        <p:nvSpPr>
          <p:cNvPr id="7" name="テキスト ボックス 6"/>
          <p:cNvSpPr txBox="1"/>
          <p:nvPr/>
        </p:nvSpPr>
        <p:spPr>
          <a:xfrm>
            <a:off x="107950" y="0"/>
            <a:ext cx="9036050" cy="707886"/>
          </a:xfrm>
          <a:prstGeom prst="rect">
            <a:avLst/>
          </a:prstGeom>
          <a:noFill/>
        </p:spPr>
        <p:txBody>
          <a:bodyPr wrap="square" rtlCol="0">
            <a:spAutoFit/>
          </a:bodyPr>
          <a:lstStyle/>
          <a:p>
            <a:pPr fontAlgn="base">
              <a:spcBef>
                <a:spcPct val="0"/>
              </a:spcBef>
              <a:spcAft>
                <a:spcPct val="0"/>
              </a:spcAft>
            </a:pP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山田（</a:t>
            </a:r>
            <a:r>
              <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rPr>
              <a:t>2016</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）合理的配慮の</a:t>
            </a: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再検討</a:t>
            </a:r>
            <a:r>
              <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熊本地震における発達障害当事者の苦悩と</a:t>
            </a:r>
            <a:b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b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社会的排除の構造から考える</a:t>
            </a:r>
            <a:r>
              <a:rPr lang="en-US" altLang="ja-JP" sz="2000" dirty="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　障害学会発表</a:t>
            </a:r>
            <a:endPar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88489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8229600" cy="1143000"/>
          </a:xfrm>
        </p:spPr>
        <p:txBody>
          <a:bodyPr/>
          <a:lstStyle/>
          <a:p>
            <a:r>
              <a:rPr kumimoji="1" lang="ja-JP" altLang="en-US" dirty="0" smtClean="0"/>
              <a:t>理解されないつらさー</a:t>
            </a:r>
            <a:r>
              <a:rPr lang="ja-JP" altLang="en-US" dirty="0"/>
              <a:t>そのほか</a:t>
            </a:r>
            <a:endParaRPr kumimoji="1" lang="ja-JP" altLang="en-US" dirty="0"/>
          </a:p>
        </p:txBody>
      </p:sp>
      <p:sp>
        <p:nvSpPr>
          <p:cNvPr id="3" name="コンテンツ プレースホルダー 2"/>
          <p:cNvSpPr>
            <a:spLocks noGrp="1"/>
          </p:cNvSpPr>
          <p:nvPr>
            <p:ph idx="1"/>
          </p:nvPr>
        </p:nvSpPr>
        <p:spPr>
          <a:xfrm>
            <a:off x="457200" y="1371303"/>
            <a:ext cx="8229600" cy="4808884"/>
          </a:xfrm>
        </p:spPr>
        <p:txBody>
          <a:bodyPr/>
          <a:lstStyle/>
          <a:p>
            <a:r>
              <a:rPr lang="ja-JP" altLang="en-US" dirty="0" smtClean="0"/>
              <a:t>避難所が不安／避難所がわからず車中泊</a:t>
            </a:r>
            <a:endParaRPr lang="en-US" altLang="ja-JP" dirty="0" smtClean="0"/>
          </a:p>
          <a:p>
            <a:pPr lvl="1"/>
            <a:r>
              <a:rPr lang="ja-JP" altLang="en-US" dirty="0"/>
              <a:t>食料</a:t>
            </a:r>
            <a:r>
              <a:rPr lang="ja-JP" altLang="en-US" dirty="0" smtClean="0"/>
              <a:t>・水の確保の方法がわからない？</a:t>
            </a:r>
            <a:endParaRPr lang="en-US" altLang="ja-JP" dirty="0" smtClean="0"/>
          </a:p>
          <a:p>
            <a:pPr lvl="1"/>
            <a:r>
              <a:rPr lang="ja-JP" altLang="en-US" dirty="0"/>
              <a:t>危険</a:t>
            </a:r>
            <a:r>
              <a:rPr lang="ja-JP" altLang="en-US" dirty="0" smtClean="0"/>
              <a:t>な家に住み続けてしまう。</a:t>
            </a:r>
            <a:endParaRPr lang="en-US" altLang="ja-JP" dirty="0" smtClean="0"/>
          </a:p>
          <a:p>
            <a:r>
              <a:rPr lang="ja-JP" altLang="en-US" dirty="0" smtClean="0"/>
              <a:t>仕事に関する困難</a:t>
            </a:r>
            <a:endParaRPr lang="en-US" altLang="ja-JP" dirty="0" smtClean="0"/>
          </a:p>
          <a:p>
            <a:pPr lvl="1"/>
            <a:r>
              <a:rPr lang="ja-JP" altLang="en-US" dirty="0"/>
              <a:t>普段</a:t>
            </a:r>
            <a:r>
              <a:rPr lang="ja-JP" altLang="en-US" dirty="0" smtClean="0"/>
              <a:t>と違う環境下におかれ、不適応に</a:t>
            </a:r>
            <a:endParaRPr lang="en-US" altLang="ja-JP" dirty="0" smtClean="0"/>
          </a:p>
          <a:p>
            <a:pPr lvl="1"/>
            <a:r>
              <a:rPr lang="ja-JP" altLang="en-US" dirty="0" smtClean="0"/>
              <a:t>仕事を失う（戦力の優先順位）</a:t>
            </a:r>
            <a:endParaRPr lang="en-US" altLang="ja-JP" dirty="0" smtClean="0"/>
          </a:p>
          <a:p>
            <a:r>
              <a:rPr lang="ja-JP" altLang="en-US" dirty="0" smtClean="0"/>
              <a:t>親等身近な人からの否定</a:t>
            </a:r>
            <a:endParaRPr lang="en-US" altLang="ja-JP" dirty="0" smtClean="0"/>
          </a:p>
          <a:p>
            <a:pPr lvl="1"/>
            <a:r>
              <a:rPr lang="ja-JP" altLang="en-US" dirty="0" smtClean="0"/>
              <a:t>「お前は障害じゃない！五体満足だから頑張れ</a:t>
            </a:r>
            <a:endParaRPr lang="en-US" altLang="ja-JP" dirty="0" smtClean="0"/>
          </a:p>
        </p:txBody>
      </p:sp>
      <p:sp>
        <p:nvSpPr>
          <p:cNvPr id="4" name="AutoShape 4"/>
          <p:cNvSpPr>
            <a:spLocks noChangeArrowheads="1"/>
          </p:cNvSpPr>
          <p:nvPr/>
        </p:nvSpPr>
        <p:spPr bwMode="auto">
          <a:xfrm>
            <a:off x="899592" y="5748139"/>
            <a:ext cx="7921625" cy="993229"/>
          </a:xfrm>
          <a:prstGeom prst="roundRect">
            <a:avLst>
              <a:gd name="adj" fmla="val 16667"/>
            </a:avLst>
          </a:prstGeom>
          <a:solidFill>
            <a:schemeClr val="accent1">
              <a:lumMod val="50000"/>
            </a:schemeClr>
          </a:solidFill>
          <a:ln w="9525">
            <a:solidFill>
              <a:schemeClr val="bg2"/>
            </a:solidFill>
            <a:round/>
            <a:headEnd/>
            <a:tailEnd/>
          </a:ln>
          <a:effectLs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sz="3600" b="1" dirty="0" smtClean="0">
                <a:solidFill>
                  <a:srgbClr val="FFFFFF"/>
                </a:solidFill>
              </a:rPr>
              <a:t>どこ</a:t>
            </a:r>
            <a:r>
              <a:rPr lang="ja-JP" altLang="en-US" sz="3600" b="1" dirty="0">
                <a:solidFill>
                  <a:srgbClr val="FFFFFF"/>
                </a:solidFill>
              </a:rPr>
              <a:t>まで</a:t>
            </a:r>
            <a:r>
              <a:rPr lang="ja-JP" altLang="en-US" sz="3600" b="1" dirty="0" smtClean="0">
                <a:solidFill>
                  <a:srgbClr val="FFFFFF"/>
                </a:solidFill>
              </a:rPr>
              <a:t>が自己責任？頑張るべき？</a:t>
            </a:r>
            <a:endParaRPr lang="ja-JP" altLang="en-US" sz="3600" b="1" dirty="0">
              <a:solidFill>
                <a:srgbClr val="FFFFFF"/>
              </a:solidFill>
            </a:endParaRPr>
          </a:p>
        </p:txBody>
      </p:sp>
      <p:sp>
        <p:nvSpPr>
          <p:cNvPr id="5" name="AutoShape 5"/>
          <p:cNvSpPr>
            <a:spLocks noChangeArrowheads="1"/>
          </p:cNvSpPr>
          <p:nvPr/>
        </p:nvSpPr>
        <p:spPr bwMode="auto">
          <a:xfrm>
            <a:off x="251892" y="5948511"/>
            <a:ext cx="549275" cy="504825"/>
          </a:xfrm>
          <a:prstGeom prst="rightArrow">
            <a:avLst>
              <a:gd name="adj1" fmla="val 50000"/>
              <a:gd name="adj2" fmla="val 27201"/>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solidFill>
                <a:srgbClr val="006699"/>
              </a:solidFill>
            </a:endParaRPr>
          </a:p>
        </p:txBody>
      </p:sp>
      <p:sp>
        <p:nvSpPr>
          <p:cNvPr id="6" name="テキスト ボックス 5"/>
          <p:cNvSpPr txBox="1"/>
          <p:nvPr/>
        </p:nvSpPr>
        <p:spPr>
          <a:xfrm>
            <a:off x="107950" y="0"/>
            <a:ext cx="9036050" cy="707886"/>
          </a:xfrm>
          <a:prstGeom prst="rect">
            <a:avLst/>
          </a:prstGeom>
          <a:noFill/>
        </p:spPr>
        <p:txBody>
          <a:bodyPr wrap="square" rtlCol="0">
            <a:spAutoFit/>
          </a:bodyPr>
          <a:lstStyle/>
          <a:p>
            <a:pPr fontAlgn="base">
              <a:spcBef>
                <a:spcPct val="0"/>
              </a:spcBef>
              <a:spcAft>
                <a:spcPct val="0"/>
              </a:spcAft>
            </a:pP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山田（</a:t>
            </a:r>
            <a:r>
              <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rPr>
              <a:t>2016</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）合理的配慮の</a:t>
            </a: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再検討</a:t>
            </a:r>
            <a:r>
              <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熊本地震における発達障害当事者の苦悩と</a:t>
            </a:r>
            <a:b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b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社会的排除の構造から考える</a:t>
            </a:r>
            <a:r>
              <a:rPr lang="en-US" altLang="ja-JP" sz="2000" dirty="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　障害学会発表</a:t>
            </a:r>
            <a:endParaRPr lang="en-US" altLang="ja-JP" sz="2000" dirty="0" smtClean="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345700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16903</TotalTime>
  <Words>2516</Words>
  <Application>Microsoft Office PowerPoint</Application>
  <PresentationFormat>画面に合わせる (4:3)</PresentationFormat>
  <Paragraphs>264</Paragraphs>
  <Slides>33</Slides>
  <Notes>1</Notes>
  <HiddenSlides>0</HiddenSlides>
  <MMClips>0</MMClips>
  <ScaleCrop>false</ScaleCrop>
  <HeadingPairs>
    <vt:vector size="4" baseType="variant">
      <vt:variant>
        <vt:lpstr>テーマ</vt:lpstr>
      </vt:variant>
      <vt:variant>
        <vt:i4>4</vt:i4>
      </vt:variant>
      <vt:variant>
        <vt:lpstr>スライド タイトル</vt:lpstr>
      </vt:variant>
      <vt:variant>
        <vt:i4>33</vt:i4>
      </vt:variant>
    </vt:vector>
  </HeadingPairs>
  <TitlesOfParts>
    <vt:vector size="37" baseType="lpstr">
      <vt:lpstr>Office ​​テーマ</vt:lpstr>
      <vt:lpstr>1_Office ​​テーマ</vt:lpstr>
      <vt:lpstr>2_Office ​​テーマ</vt:lpstr>
      <vt:lpstr>3_Office ​​テーマ</vt:lpstr>
      <vt:lpstr>編集される発達障害啓発・理解の穽陥 ―当事者会から見た熊本地震関連メディアを中心に― ※熊本地震に関する講演・研修依頼無料で引き受けます</vt:lpstr>
      <vt:lpstr>発達障害に関する講演・研修の実態</vt:lpstr>
      <vt:lpstr>あふれる発達障害に関する情報</vt:lpstr>
      <vt:lpstr>問題意識 メディア等は災害時の発達障害当事者の事を どう伝えてきたか？</vt:lpstr>
      <vt:lpstr>コミュニケーションが難しい？苦手？</vt:lpstr>
      <vt:lpstr>新聞報道</vt:lpstr>
      <vt:lpstr>西日本新聞　2016年04月30日</vt:lpstr>
      <vt:lpstr>理解されないつらさー避難所生活</vt:lpstr>
      <vt:lpstr>理解されないつらさーそのほか</vt:lpstr>
      <vt:lpstr>熊本地震における発達障害者</vt:lpstr>
      <vt:lpstr>障害者相談支援専門員の限界</vt:lpstr>
      <vt:lpstr>オーラルソニック社（民間）による支援</vt:lpstr>
      <vt:lpstr>新聞各紙の報道状況 （キーワード検索結果）</vt:lpstr>
      <vt:lpstr>大人の発達障害当事者の状況・声を 伝えた記事</vt:lpstr>
      <vt:lpstr>取材者に伝えた事１</vt:lpstr>
      <vt:lpstr>取材者に伝えた事２</vt:lpstr>
      <vt:lpstr>発達障害、被災生活の記録　熊本の男性、経験を本に（前半）</vt:lpstr>
      <vt:lpstr>発達障害、被災生活の記録　熊本の男性、経験を本に（後半）</vt:lpstr>
      <vt:lpstr>熊本地震　発達障害の大人 　避難生活　悩み見えづらく（前半）　</vt:lpstr>
      <vt:lpstr>熊本地震　発達障害の大人 　避難生活　悩み見えづらく（後半）　</vt:lpstr>
      <vt:lpstr>発達障害のある被災者 避難所生活強い不安（前半）</vt:lpstr>
      <vt:lpstr>発達障害のある被災者 避難所生活強い不安（後半）</vt:lpstr>
      <vt:lpstr>熊本地震から１カ月発達障害者を支える（下）</vt:lpstr>
      <vt:lpstr>熊本地震から１カ月発達障害者を支える（下）</vt:lpstr>
      <vt:lpstr>熊本地震から１カ月発達障害者を支える（下）</vt:lpstr>
      <vt:lpstr>発達障害者に関する新聞記事</vt:lpstr>
      <vt:lpstr>ＴＶ取材（確認できたもののみ）</vt:lpstr>
      <vt:lpstr>受けた取材数と結果 ―編集される発達障害理解の穽陥―</vt:lpstr>
      <vt:lpstr>取材時の傾向</vt:lpstr>
      <vt:lpstr>取材後の傾向</vt:lpstr>
      <vt:lpstr>報道を通した考えた課題</vt:lpstr>
      <vt:lpstr>当事者会と社会運動の重要性</vt:lpstr>
      <vt:lpstr>当事者会発信のメディア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higashiyama</dc:creator>
  <cp:lastModifiedBy>higashiyama</cp:lastModifiedBy>
  <cp:revision>49</cp:revision>
  <dcterms:created xsi:type="dcterms:W3CDTF">2017-10-13T04:29:53Z</dcterms:created>
  <dcterms:modified xsi:type="dcterms:W3CDTF">2017-10-24T22:13:52Z</dcterms:modified>
</cp:coreProperties>
</file>